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1" r:id="rId25"/>
    <p:sldId id="288" r:id="rId26"/>
    <p:sldId id="282" r:id="rId27"/>
    <p:sldId id="283" r:id="rId28"/>
    <p:sldId id="284" r:id="rId29"/>
    <p:sldId id="285" r:id="rId30"/>
    <p:sldId id="286" r:id="rId31"/>
    <p:sldId id="289" r:id="rId32"/>
    <p:sldId id="291" r:id="rId33"/>
    <p:sldId id="293" r:id="rId34"/>
    <p:sldId id="294" r:id="rId35"/>
    <p:sldId id="295" r:id="rId36"/>
    <p:sldId id="296" r:id="rId37"/>
    <p:sldId id="297" r:id="rId38"/>
    <p:sldId id="298" r:id="rId39"/>
    <p:sldId id="308" r:id="rId40"/>
    <p:sldId id="299" r:id="rId41"/>
    <p:sldId id="303" r:id="rId42"/>
    <p:sldId id="305" r:id="rId43"/>
    <p:sldId id="304" r:id="rId44"/>
    <p:sldId id="306" r:id="rId45"/>
    <p:sldId id="307" r:id="rId46"/>
    <p:sldId id="309" r:id="rId47"/>
    <p:sldId id="310" r:id="rId48"/>
    <p:sldId id="311" r:id="rId49"/>
    <p:sldId id="312" r:id="rId50"/>
    <p:sldId id="313" r:id="rId51"/>
    <p:sldId id="314" r:id="rId52"/>
    <p:sldId id="316" r:id="rId53"/>
    <p:sldId id="315" r:id="rId54"/>
    <p:sldId id="317" r:id="rId55"/>
    <p:sldId id="318" r:id="rId56"/>
    <p:sldId id="319" r:id="rId57"/>
    <p:sldId id="321" r:id="rId58"/>
    <p:sldId id="322" r:id="rId59"/>
    <p:sldId id="323" r:id="rId60"/>
    <p:sldId id="325" r:id="rId61"/>
    <p:sldId id="324" r:id="rId62"/>
    <p:sldId id="349" r:id="rId63"/>
    <p:sldId id="347" r:id="rId64"/>
    <p:sldId id="346" r:id="rId65"/>
    <p:sldId id="348" r:id="rId66"/>
    <p:sldId id="336" r:id="rId67"/>
    <p:sldId id="337" r:id="rId68"/>
    <p:sldId id="338" r:id="rId69"/>
    <p:sldId id="341" r:id="rId70"/>
    <p:sldId id="339" r:id="rId71"/>
    <p:sldId id="340" r:id="rId72"/>
    <p:sldId id="328" r:id="rId73"/>
    <p:sldId id="330" r:id="rId74"/>
    <p:sldId id="334" r:id="rId75"/>
    <p:sldId id="342" r:id="rId76"/>
    <p:sldId id="343" r:id="rId77"/>
    <p:sldId id="344" r:id="rId7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5" d="100"/>
          <a:sy n="65" d="100"/>
        </p:scale>
        <p:origin x="13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F7285-DEF5-4FB0-B500-E16E3472E3A4}" type="datetimeFigureOut">
              <a:rPr lang="zh-TW" altLang="en-US" smtClean="0"/>
              <a:pPr/>
              <a:t>2014/12/20</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2E1F8-1FFD-44F0-8E16-A5F7E9D943EE}" type="slidenum">
              <a:rPr lang="zh-TW" altLang="en-US" smtClean="0"/>
              <a:pPr/>
              <a:t>‹#›</a:t>
            </a:fld>
            <a:endParaRPr lang="zh-TW" altLang="en-US"/>
          </a:p>
        </p:txBody>
      </p:sp>
    </p:spTree>
    <p:extLst>
      <p:ext uri="{BB962C8B-B14F-4D97-AF65-F5344CB8AC3E}">
        <p14:creationId xmlns:p14="http://schemas.microsoft.com/office/powerpoint/2010/main" val="411606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717B5-F1CB-4865-BF8D-0C864B3BB2C5}" type="slidenum">
              <a:rPr lang="en-US" altLang="zh-CN"/>
              <a:pPr/>
              <a:t>57</a:t>
            </a:fld>
            <a:endParaRPr lang="en-US" altLang="zh-CN"/>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144814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7A322-DB32-4FA9-A25C-BD64F217A41E}" type="slidenum">
              <a:rPr lang="en-US" altLang="zh-CN"/>
              <a:pPr/>
              <a:t>58</a:t>
            </a:fld>
            <a:endParaRPr lang="en-US" altLang="zh-CN"/>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408487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2AC04-49FC-4577-B4E5-01174CEE65E8}" type="slidenum">
              <a:rPr lang="en-US" altLang="zh-CN"/>
              <a:pPr/>
              <a:t>59</a:t>
            </a:fld>
            <a:endParaRPr lang="en-US" altLang="zh-CN"/>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184776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2AC04-49FC-4577-B4E5-01174CEE65E8}" type="slidenum">
              <a:rPr lang="en-US" altLang="zh-CN"/>
              <a:pPr/>
              <a:t>60</a:t>
            </a:fld>
            <a:endParaRPr lang="en-US" altLang="zh-CN"/>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109209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ED57A-C7B8-46AD-A1CD-4EECA615805D}" type="slidenum">
              <a:rPr lang="en-US" altLang="zh-CN"/>
              <a:pPr/>
              <a:t>61</a:t>
            </a:fld>
            <a:endParaRPr lang="en-US" altLang="zh-CN"/>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367024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sp>
        <p:nvSpPr>
          <p:cNvPr id="4" name="Date Placeholder 3"/>
          <p:cNvSpPr>
            <a:spLocks noGrp="1"/>
          </p:cNvSpPr>
          <p:nvPr>
            <p:ph type="dt" sz="half" idx="10"/>
          </p:nvPr>
        </p:nvSpPr>
        <p:spPr/>
        <p:txBody>
          <a:bodyPr/>
          <a:lstStyle/>
          <a:p>
            <a:fld id="{334BC6D4-C1CB-4AD3-A099-BA2B4914CC5C}" type="datetimeFigureOut">
              <a:rPr lang="zh-TW" altLang="en-US" smtClean="0"/>
              <a:pPr/>
              <a:t>2014/12/20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986FA8-041D-4584-AE30-CD425C67E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334BC6D4-C1CB-4AD3-A099-BA2B4914CC5C}" type="datetimeFigureOut">
              <a:rPr lang="zh-TW" altLang="en-US" smtClean="0"/>
              <a:pPr/>
              <a:t>2014/12/20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986FA8-041D-4584-AE30-CD425C67E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334BC6D4-C1CB-4AD3-A099-BA2B4914CC5C}" type="datetimeFigureOut">
              <a:rPr lang="zh-TW" altLang="en-US" smtClean="0"/>
              <a:pPr/>
              <a:t>2014/12/20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986FA8-041D-4584-AE30-CD425C67E5F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334BC6D4-C1CB-4AD3-A099-BA2B4914CC5C}" type="datetimeFigureOut">
              <a:rPr lang="zh-TW" altLang="en-US" smtClean="0"/>
              <a:pPr/>
              <a:t>2014/12/20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986FA8-041D-4584-AE30-CD425C67E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334BC6D4-C1CB-4AD3-A099-BA2B4914CC5C}" type="datetimeFigureOut">
              <a:rPr lang="zh-TW" altLang="en-US" smtClean="0"/>
              <a:pPr/>
              <a:t>2014/12/20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986FA8-041D-4584-AE30-CD425C67E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Date Placeholder 4"/>
          <p:cNvSpPr>
            <a:spLocks noGrp="1"/>
          </p:cNvSpPr>
          <p:nvPr>
            <p:ph type="dt" sz="half" idx="10"/>
          </p:nvPr>
        </p:nvSpPr>
        <p:spPr/>
        <p:txBody>
          <a:bodyPr/>
          <a:lstStyle/>
          <a:p>
            <a:fld id="{334BC6D4-C1CB-4AD3-A099-BA2B4914CC5C}" type="datetimeFigureOut">
              <a:rPr lang="zh-TW" altLang="en-US" smtClean="0"/>
              <a:pPr/>
              <a:t>2014/12/20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7986FA8-041D-4584-AE30-CD425C67E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6"/>
          <p:cNvSpPr>
            <a:spLocks noGrp="1"/>
          </p:cNvSpPr>
          <p:nvPr>
            <p:ph type="dt" sz="half" idx="10"/>
          </p:nvPr>
        </p:nvSpPr>
        <p:spPr/>
        <p:txBody>
          <a:bodyPr/>
          <a:lstStyle/>
          <a:p>
            <a:fld id="{334BC6D4-C1CB-4AD3-A099-BA2B4914CC5C}" type="datetimeFigureOut">
              <a:rPr lang="zh-TW" altLang="en-US" smtClean="0"/>
              <a:pPr/>
              <a:t>2014/12/20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7986FA8-041D-4584-AE30-CD425C67E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2"/>
          <p:cNvSpPr>
            <a:spLocks noGrp="1"/>
          </p:cNvSpPr>
          <p:nvPr>
            <p:ph type="dt" sz="half" idx="10"/>
          </p:nvPr>
        </p:nvSpPr>
        <p:spPr/>
        <p:txBody>
          <a:bodyPr/>
          <a:lstStyle/>
          <a:p>
            <a:fld id="{334BC6D4-C1CB-4AD3-A099-BA2B4914CC5C}" type="datetimeFigureOut">
              <a:rPr lang="zh-TW" altLang="en-US" smtClean="0"/>
              <a:pPr/>
              <a:t>2014/12/20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7986FA8-041D-4584-AE30-CD425C67E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BC6D4-C1CB-4AD3-A099-BA2B4914CC5C}" type="datetimeFigureOut">
              <a:rPr lang="zh-TW" altLang="en-US" smtClean="0"/>
              <a:pPr/>
              <a:t>2014/12/20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7986FA8-041D-4584-AE30-CD425C67E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334BC6D4-C1CB-4AD3-A099-BA2B4914CC5C}" type="datetimeFigureOut">
              <a:rPr lang="zh-TW" altLang="en-US" smtClean="0"/>
              <a:pPr/>
              <a:t>2014/12/20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7986FA8-041D-4584-AE30-CD425C67E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334BC6D4-C1CB-4AD3-A099-BA2B4914CC5C}" type="datetimeFigureOut">
              <a:rPr lang="zh-TW" altLang="en-US" smtClean="0"/>
              <a:pPr/>
              <a:t>2014/12/20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7986FA8-041D-4584-AE30-CD425C67E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BC6D4-C1CB-4AD3-A099-BA2B4914CC5C}" type="datetimeFigureOut">
              <a:rPr lang="zh-TW" altLang="en-US" smtClean="0"/>
              <a:pPr/>
              <a:t>2014/12/20</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86FA8-041D-4584-AE30-CD425C67E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hk/url?sa=i&amp;rct=j&amp;q=&amp;esrc=s&amp;frm=1&amp;source=images&amp;cd=&amp;cad=rja&amp;uact=8&amp;ved=0CAcQjRw&amp;url=http://labourlist.org/2014/07/my-visit-to-israel-and-palestine-this-week-has-strengthened-my-commitment-to-a-two-state-solution/&amp;ei=5fiQVJbuIcXFmQX0soGYDw&amp;psig=AFQjCNFjUgkNBop0mAVQPJEH-Gn8ebT11g&amp;ust=141887343289221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en.wikipedia.org/wiki/File:Zadoc_Kahn.jp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hk/url?sa=i&amp;rct=j&amp;q=&amp;esrc=s&amp;frm=1&amp;source=images&amp;cd=&amp;cad=rja&amp;uact=8&amp;ved=0CAcQjRw&amp;url=http://www.politicsforum.org/forum/viewtopic.php?f=78&amp;t=104532&amp;ei=AHyTVMPrKYag8QXNvILQCg&amp;psig=AFQjCNHhUphGiQBcaqrn673oA6Lel05iEQ&amp;ust=1419037750998810"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www.google.com.hk/url?sa=i&amp;rct=j&amp;q=&amp;esrc=s&amp;frm=1&amp;source=images&amp;cd=&amp;cad=rja&amp;uact=8&amp;ved=0CAcQjRw&amp;url=http://www.taojinyi.com/licai/zcsh/1407/114917.html&amp;ei=2vSTVIOPM4uC8QX1zoF4&amp;psig=AFQjCNE5mFfcB9y_Pwo3z9_wCyQ0djUy7Q&amp;ust=1419068981340760" TargetMode="Externa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hyperlink" Target="http://www.google.com.hk/url?sa=i&amp;rct=j&amp;q=&amp;esrc=s&amp;frm=1&amp;source=images&amp;cd=&amp;cad=rja&amp;uact=8&amp;ved=0CAcQjRw&amp;url=http://news.sina.com.cn/w/p/2014-08-22/114530728078.shtml&amp;ei=W_iTVJnbMYOk8QX40oCoDg&amp;psig=AFQjCNH05vR4V6JkhN-wqIYJRwIeBIcc3g&amp;ust=1419069821865389" TargetMode="Externa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www.google.com.hk/url?sa=i&amp;rct=j&amp;q=&amp;esrc=s&amp;frm=1&amp;source=images&amp;cd=&amp;cad=rja&amp;uact=8&amp;ved=0CAcQjRw&amp;url=http://msnphoto.eastday.com/2013slideshow/20141018_8/index4.html&amp;ei=pfmTVO-4INGj8AXrr4CYAg&amp;psig=AFQjCNFg3ylYdFpqKhXqCUFdybjoz1yHlA&amp;ust=1419070034634666" TargetMode="External"/><Relationship Id="rId4" Type="http://schemas.openxmlformats.org/officeDocument/2006/relationships/image" Target="../media/image39.jpeg"/></Relationships>
</file>

<file path=ppt/slides/_rels/slide64.xml.rels><?xml version="1.0" encoding="UTF-8" standalone="yes"?>
<Relationships xmlns="http://schemas.openxmlformats.org/package/2006/relationships"><Relationship Id="rId3" Type="http://schemas.openxmlformats.org/officeDocument/2006/relationships/hyperlink" Target="http://www.islam.org.hk/index.php?action-viewnews-itemid-17380"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latin typeface="標楷體" pitchFamily="65" charset="-120"/>
                <a:ea typeface="標楷體" pitchFamily="65" charset="-120"/>
              </a:rPr>
              <a:t>以巴問題</a:t>
            </a:r>
            <a:endParaRPr lang="zh-TW" altLang="en-US" dirty="0">
              <a:latin typeface="標楷體" pitchFamily="65" charset="-120"/>
              <a:ea typeface="標楷體" pitchFamily="65" charset="-120"/>
            </a:endParaRPr>
          </a:p>
        </p:txBody>
      </p:sp>
      <p:sp>
        <p:nvSpPr>
          <p:cNvPr id="3" name="Subtitle 2"/>
          <p:cNvSpPr>
            <a:spLocks noGrp="1"/>
          </p:cNvSpPr>
          <p:nvPr>
            <p:ph type="subTitle" idx="1"/>
          </p:nvPr>
        </p:nvSpPr>
        <p:spPr/>
        <p:txBody>
          <a:bodyPr>
            <a:normAutofit/>
          </a:bodyPr>
          <a:lstStyle/>
          <a:p>
            <a:r>
              <a:rPr lang="zh-TW" altLang="en-US" sz="2400" dirty="0" smtClean="0">
                <a:solidFill>
                  <a:schemeClr val="accent3">
                    <a:lumMod val="50000"/>
                  </a:schemeClr>
                </a:solidFill>
                <a:latin typeface="標楷體" pitchFamily="65" charset="-120"/>
                <a:ea typeface="標楷體" pitchFamily="65" charset="-120"/>
              </a:rPr>
              <a:t>黃堯光</a:t>
            </a:r>
          </a:p>
          <a:p>
            <a:r>
              <a:rPr lang="zh-TW" altLang="en-US" sz="2400" dirty="0" smtClean="0">
                <a:solidFill>
                  <a:schemeClr val="accent3">
                    <a:lumMod val="50000"/>
                  </a:schemeClr>
                </a:solidFill>
                <a:latin typeface="標楷體" pitchFamily="65" charset="-120"/>
                <a:ea typeface="標楷體" pitchFamily="65" charset="-120"/>
              </a:rPr>
              <a:t>伊斯蘭進階課程</a:t>
            </a:r>
            <a:endParaRPr lang="en-US" altLang="zh-TW" sz="2400" dirty="0" smtClean="0">
              <a:solidFill>
                <a:schemeClr val="accent3">
                  <a:lumMod val="50000"/>
                </a:schemeClr>
              </a:solidFill>
              <a:latin typeface="標楷體" pitchFamily="65" charset="-120"/>
              <a:ea typeface="標楷體" pitchFamily="65" charset="-120"/>
            </a:endParaRPr>
          </a:p>
          <a:p>
            <a:r>
              <a:rPr lang="en-US" altLang="zh-TW" sz="2400" dirty="0" smtClean="0">
                <a:solidFill>
                  <a:schemeClr val="accent3">
                    <a:lumMod val="50000"/>
                  </a:schemeClr>
                </a:solidFill>
                <a:latin typeface="標楷體" pitchFamily="65" charset="-120"/>
                <a:ea typeface="標楷體" pitchFamily="65" charset="-120"/>
              </a:rPr>
              <a:t>2014</a:t>
            </a:r>
            <a:r>
              <a:rPr lang="zh-TW" altLang="en-US" sz="2400" dirty="0" smtClean="0">
                <a:solidFill>
                  <a:schemeClr val="accent3">
                    <a:lumMod val="50000"/>
                  </a:schemeClr>
                </a:solidFill>
                <a:latin typeface="標楷體" pitchFamily="65" charset="-120"/>
                <a:ea typeface="標楷體" pitchFamily="65" charset="-120"/>
              </a:rPr>
              <a:t>年</a:t>
            </a:r>
            <a:r>
              <a:rPr lang="en-US" altLang="zh-TW" sz="2400" dirty="0" smtClean="0">
                <a:solidFill>
                  <a:schemeClr val="accent3">
                    <a:lumMod val="50000"/>
                  </a:schemeClr>
                </a:solidFill>
                <a:latin typeface="標楷體" pitchFamily="65" charset="-120"/>
                <a:ea typeface="標楷體" pitchFamily="65" charset="-120"/>
              </a:rPr>
              <a:t>12</a:t>
            </a:r>
            <a:r>
              <a:rPr lang="zh-TW" altLang="en-US" sz="2400" dirty="0" smtClean="0">
                <a:solidFill>
                  <a:schemeClr val="accent3">
                    <a:lumMod val="50000"/>
                  </a:schemeClr>
                </a:solidFill>
                <a:latin typeface="標楷體" pitchFamily="65" charset="-120"/>
                <a:ea typeface="標楷體" pitchFamily="65" charset="-120"/>
              </a:rPr>
              <a:t>月</a:t>
            </a:r>
            <a:r>
              <a:rPr lang="en-US" altLang="zh-TW" sz="2400" dirty="0" smtClean="0">
                <a:solidFill>
                  <a:schemeClr val="accent3">
                    <a:lumMod val="50000"/>
                  </a:schemeClr>
                </a:solidFill>
                <a:latin typeface="標楷體" pitchFamily="65" charset="-120"/>
                <a:ea typeface="標楷體" pitchFamily="65" charset="-120"/>
              </a:rPr>
              <a:t>20</a:t>
            </a:r>
            <a:r>
              <a:rPr lang="zh-TW" altLang="en-US" sz="2400" dirty="0" smtClean="0">
                <a:solidFill>
                  <a:schemeClr val="accent3">
                    <a:lumMod val="50000"/>
                  </a:schemeClr>
                </a:solidFill>
                <a:latin typeface="標楷體" pitchFamily="65" charset="-120"/>
                <a:ea typeface="標楷體" pitchFamily="65" charset="-120"/>
              </a:rPr>
              <a:t>日</a:t>
            </a:r>
            <a:endParaRPr lang="en-US" altLang="zh-TW" sz="2400" dirty="0" smtClean="0">
              <a:solidFill>
                <a:schemeClr val="accent3">
                  <a:lumMod val="50000"/>
                </a:schemeClr>
              </a:solidFill>
              <a:latin typeface="標楷體" pitchFamily="65" charset="-120"/>
              <a:ea typeface="標楷體" pitchFamily="65" charset="-120"/>
            </a:endParaRPr>
          </a:p>
        </p:txBody>
      </p:sp>
      <p:pic>
        <p:nvPicPr>
          <p:cNvPr id="19458" name="Picture 2" descr="http://labourlist.org/wp-content/uploads/2014/07/israelpalestine-flags.jpg">
            <a:hlinkClick r:id="rId2"/>
          </p:cNvPr>
          <p:cNvPicPr>
            <a:picLocks noChangeAspect="1" noChangeArrowheads="1"/>
          </p:cNvPicPr>
          <p:nvPr/>
        </p:nvPicPr>
        <p:blipFill>
          <a:blip r:embed="rId3" cstate="print"/>
          <a:srcRect/>
          <a:stretch>
            <a:fillRect/>
          </a:stretch>
        </p:blipFill>
        <p:spPr bwMode="auto">
          <a:xfrm rot="19769291" flipH="1">
            <a:off x="470435" y="1305095"/>
            <a:ext cx="3166791" cy="172606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l"/>
            <a:r>
              <a:rPr lang="zh-TW" altLang="en-US" dirty="0" smtClean="0">
                <a:solidFill>
                  <a:srgbClr val="FFFF00"/>
                </a:solidFill>
                <a:latin typeface="標楷體" pitchFamily="65" charset="-120"/>
                <a:ea typeface="標楷體" pitchFamily="65" charset="-120"/>
              </a:rPr>
              <a:t>誰在巴勒斯坦的土地上曾居住過</a:t>
            </a:r>
            <a:r>
              <a:rPr lang="en-US" altLang="zh-TW" dirty="0" smtClean="0">
                <a:solidFill>
                  <a:srgbClr val="FFFF00"/>
                </a:solidFill>
                <a:latin typeface="標楷體" pitchFamily="65" charset="-120"/>
                <a:ea typeface="標楷體" pitchFamily="65" charset="-120"/>
              </a:rPr>
              <a:t>?</a:t>
            </a:r>
            <a:endParaRPr lang="zh-TW" altLang="en-US" dirty="0">
              <a:solidFill>
                <a:srgbClr val="FFFF00"/>
              </a:solidFill>
              <a:latin typeface="標楷體" pitchFamily="65" charset="-120"/>
              <a:ea typeface="標楷體" pitchFamily="65" charset="-120"/>
            </a:endParaRPr>
          </a:p>
        </p:txBody>
      </p:sp>
      <p:sp>
        <p:nvSpPr>
          <p:cNvPr id="5" name="TextBox 4"/>
          <p:cNvSpPr txBox="1"/>
          <p:nvPr/>
        </p:nvSpPr>
        <p:spPr>
          <a:xfrm>
            <a:off x="3491880" y="1052736"/>
            <a:ext cx="1728192" cy="1200329"/>
          </a:xfrm>
          <a:prstGeom prst="rect">
            <a:avLst/>
          </a:prstGeom>
          <a:noFill/>
        </p:spPr>
        <p:txBody>
          <a:bodyPr wrap="square" rtlCol="0">
            <a:spAutoFit/>
          </a:bodyPr>
          <a:lstStyle/>
          <a:p>
            <a:r>
              <a:rPr lang="zh-TW" altLang="en-US" sz="2400" dirty="0" smtClean="0">
                <a:solidFill>
                  <a:schemeClr val="bg1"/>
                </a:solidFill>
              </a:rPr>
              <a:t>亞當 </a:t>
            </a:r>
            <a:r>
              <a:rPr lang="en-US" altLang="zh-TW" sz="2400" dirty="0" smtClean="0">
                <a:solidFill>
                  <a:schemeClr val="bg1"/>
                </a:solidFill>
              </a:rPr>
              <a:t>(Adam)</a:t>
            </a:r>
          </a:p>
          <a:p>
            <a:r>
              <a:rPr lang="en-US" altLang="zh-TW" sz="2400" dirty="0" smtClean="0">
                <a:solidFill>
                  <a:schemeClr val="bg1"/>
                </a:solidFill>
              </a:rPr>
              <a:t>          |</a:t>
            </a:r>
          </a:p>
          <a:p>
            <a:r>
              <a:rPr lang="zh-TW" altLang="en-US" sz="2400" dirty="0" smtClean="0">
                <a:solidFill>
                  <a:schemeClr val="bg1"/>
                </a:solidFill>
              </a:rPr>
              <a:t>挪亞 </a:t>
            </a:r>
            <a:r>
              <a:rPr lang="en-US" altLang="zh-TW" sz="2400" dirty="0" smtClean="0">
                <a:solidFill>
                  <a:schemeClr val="bg1"/>
                </a:solidFill>
              </a:rPr>
              <a:t>(Noah)</a:t>
            </a:r>
            <a:endParaRPr lang="zh-TW" altLang="en-US" sz="2400" dirty="0">
              <a:solidFill>
                <a:schemeClr val="bg1"/>
              </a:solidFill>
            </a:endParaRPr>
          </a:p>
        </p:txBody>
      </p:sp>
      <p:sp>
        <p:nvSpPr>
          <p:cNvPr id="6" name="TextBox 5"/>
          <p:cNvSpPr txBox="1"/>
          <p:nvPr/>
        </p:nvSpPr>
        <p:spPr>
          <a:xfrm>
            <a:off x="179512" y="2276872"/>
            <a:ext cx="1263679" cy="3693319"/>
          </a:xfrm>
          <a:prstGeom prst="rect">
            <a:avLst/>
          </a:prstGeom>
          <a:noFill/>
        </p:spPr>
        <p:txBody>
          <a:bodyPr wrap="none" rtlCol="0">
            <a:spAutoFit/>
          </a:bodyPr>
          <a:lstStyle/>
          <a:p>
            <a:r>
              <a:rPr lang="zh-TW" altLang="en-US" dirty="0" smtClean="0">
                <a:solidFill>
                  <a:schemeClr val="bg1"/>
                </a:solidFill>
              </a:rPr>
              <a:t>含</a:t>
            </a:r>
            <a:r>
              <a:rPr lang="en-US" altLang="zh-TW" dirty="0" smtClean="0">
                <a:solidFill>
                  <a:schemeClr val="bg1"/>
                </a:solidFill>
              </a:rPr>
              <a:t>(Ham)</a:t>
            </a:r>
          </a:p>
          <a:p>
            <a:endParaRPr lang="en-US" altLang="zh-TW" dirty="0" smtClean="0">
              <a:solidFill>
                <a:schemeClr val="bg1"/>
              </a:solidFill>
            </a:endParaRPr>
          </a:p>
          <a:p>
            <a:endParaRPr lang="en-US" altLang="zh-TW" dirty="0" smtClean="0">
              <a:solidFill>
                <a:schemeClr val="bg1"/>
              </a:solidFill>
            </a:endParaRPr>
          </a:p>
          <a:p>
            <a:r>
              <a:rPr lang="zh-TW" altLang="en-US" dirty="0" smtClean="0"/>
              <a:t>迦南</a:t>
            </a:r>
            <a:endParaRPr lang="en-US" altLang="zh-TW" dirty="0" smtClean="0"/>
          </a:p>
          <a:p>
            <a:r>
              <a:rPr lang="fr-FR" altLang="zh-TW" dirty="0" smtClean="0"/>
              <a:t>Hittites</a:t>
            </a:r>
          </a:p>
          <a:p>
            <a:r>
              <a:rPr lang="fr-FR" altLang="zh-TW" dirty="0" err="1" smtClean="0"/>
              <a:t>Jebusites</a:t>
            </a:r>
            <a:endParaRPr lang="fr-FR" altLang="zh-TW" dirty="0" smtClean="0"/>
          </a:p>
          <a:p>
            <a:r>
              <a:rPr lang="fr-FR" altLang="zh-TW" dirty="0" err="1" smtClean="0"/>
              <a:t>Girgashites</a:t>
            </a:r>
            <a:endParaRPr lang="fr-FR" altLang="zh-TW" dirty="0" smtClean="0"/>
          </a:p>
          <a:p>
            <a:r>
              <a:rPr lang="fr-FR" altLang="zh-TW" dirty="0" err="1" smtClean="0"/>
              <a:t>Hivites</a:t>
            </a:r>
            <a:endParaRPr lang="fr-FR" altLang="zh-TW" dirty="0" smtClean="0"/>
          </a:p>
          <a:p>
            <a:r>
              <a:rPr lang="fr-FR" altLang="zh-TW" dirty="0" err="1" smtClean="0"/>
              <a:t>Arkites</a:t>
            </a:r>
            <a:endParaRPr lang="fr-FR" altLang="zh-TW" dirty="0" smtClean="0"/>
          </a:p>
          <a:p>
            <a:r>
              <a:rPr lang="fr-FR" altLang="zh-TW" dirty="0" err="1" smtClean="0"/>
              <a:t>Simites</a:t>
            </a:r>
            <a:endParaRPr lang="fr-FR" altLang="zh-TW" dirty="0" smtClean="0"/>
          </a:p>
          <a:p>
            <a:r>
              <a:rPr lang="fr-FR" altLang="zh-TW" dirty="0" err="1" smtClean="0"/>
              <a:t>Arvadites</a:t>
            </a:r>
            <a:endParaRPr lang="fr-FR" altLang="zh-TW" dirty="0" smtClean="0"/>
          </a:p>
          <a:p>
            <a:r>
              <a:rPr lang="fr-FR" altLang="zh-TW" dirty="0" err="1" smtClean="0"/>
              <a:t>Zemarites</a:t>
            </a:r>
            <a:endParaRPr lang="fr-FR" altLang="zh-TW" dirty="0" smtClean="0"/>
          </a:p>
          <a:p>
            <a:r>
              <a:rPr lang="fr-FR" altLang="zh-TW" dirty="0" err="1" smtClean="0"/>
              <a:t>Hamathites</a:t>
            </a:r>
            <a:endParaRPr lang="zh-TW" altLang="en-US" dirty="0"/>
          </a:p>
        </p:txBody>
      </p:sp>
      <p:sp>
        <p:nvSpPr>
          <p:cNvPr id="7" name="TextBox 6"/>
          <p:cNvSpPr txBox="1"/>
          <p:nvPr/>
        </p:nvSpPr>
        <p:spPr>
          <a:xfrm>
            <a:off x="1979712" y="2852936"/>
            <a:ext cx="1262590" cy="1477328"/>
          </a:xfrm>
          <a:prstGeom prst="rect">
            <a:avLst/>
          </a:prstGeom>
          <a:noFill/>
        </p:spPr>
        <p:txBody>
          <a:bodyPr wrap="none" rtlCol="0">
            <a:spAutoFit/>
          </a:bodyPr>
          <a:lstStyle/>
          <a:p>
            <a:r>
              <a:rPr lang="zh-TW" altLang="en-US" dirty="0" smtClean="0"/>
              <a:t>羅德</a:t>
            </a:r>
            <a:r>
              <a:rPr lang="en-US" altLang="zh-TW" dirty="0" smtClean="0"/>
              <a:t>(Lot)</a:t>
            </a:r>
          </a:p>
          <a:p>
            <a:r>
              <a:rPr lang="zh-TW" altLang="en-US" dirty="0" smtClean="0"/>
              <a:t>迦南</a:t>
            </a:r>
            <a:endParaRPr lang="en-US" altLang="zh-TW" dirty="0" smtClean="0"/>
          </a:p>
          <a:p>
            <a:r>
              <a:rPr lang="en-US" altLang="zh-TW" dirty="0" smtClean="0"/>
              <a:t>Ammonites</a:t>
            </a:r>
          </a:p>
          <a:p>
            <a:r>
              <a:rPr lang="en-US" altLang="zh-TW" dirty="0" smtClean="0"/>
              <a:t>Moabites</a:t>
            </a:r>
          </a:p>
          <a:p>
            <a:endParaRPr lang="en-US" altLang="zh-TW" dirty="0" smtClean="0"/>
          </a:p>
        </p:txBody>
      </p:sp>
      <p:sp>
        <p:nvSpPr>
          <p:cNvPr id="8" name="TextBox 7"/>
          <p:cNvSpPr txBox="1"/>
          <p:nvPr/>
        </p:nvSpPr>
        <p:spPr>
          <a:xfrm>
            <a:off x="3707904" y="3356992"/>
            <a:ext cx="1107996" cy="923330"/>
          </a:xfrm>
          <a:prstGeom prst="rect">
            <a:avLst/>
          </a:prstGeom>
          <a:noFill/>
        </p:spPr>
        <p:txBody>
          <a:bodyPr wrap="none" rtlCol="0">
            <a:spAutoFit/>
          </a:bodyPr>
          <a:lstStyle/>
          <a:p>
            <a:r>
              <a:rPr lang="zh-TW" altLang="en-US" dirty="0" smtClean="0">
                <a:solidFill>
                  <a:schemeClr val="bg1"/>
                </a:solidFill>
              </a:rPr>
              <a:t>以實瑪利</a:t>
            </a:r>
            <a:endParaRPr lang="en-US" altLang="zh-TW" dirty="0" smtClean="0">
              <a:solidFill>
                <a:schemeClr val="bg1"/>
              </a:solidFill>
            </a:endParaRPr>
          </a:p>
          <a:p>
            <a:r>
              <a:rPr lang="en-US" altLang="zh-TW" dirty="0" smtClean="0">
                <a:solidFill>
                  <a:schemeClr val="bg1"/>
                </a:solidFill>
              </a:rPr>
              <a:t>(Ishmael)</a:t>
            </a:r>
          </a:p>
          <a:p>
            <a:r>
              <a:rPr lang="zh-TW" altLang="en-US" b="1" dirty="0" smtClean="0">
                <a:solidFill>
                  <a:srgbClr val="FF0000"/>
                </a:solidFill>
              </a:rPr>
              <a:t>阿拉伯人</a:t>
            </a:r>
            <a:endParaRPr lang="en-US" altLang="zh-TW" b="1" dirty="0" smtClean="0">
              <a:solidFill>
                <a:srgbClr val="FF0000"/>
              </a:solidFill>
            </a:endParaRPr>
          </a:p>
        </p:txBody>
      </p:sp>
      <p:sp>
        <p:nvSpPr>
          <p:cNvPr id="9" name="TextBox 8"/>
          <p:cNvSpPr txBox="1"/>
          <p:nvPr/>
        </p:nvSpPr>
        <p:spPr>
          <a:xfrm>
            <a:off x="4644008" y="2852936"/>
            <a:ext cx="2304256" cy="369332"/>
          </a:xfrm>
          <a:prstGeom prst="rect">
            <a:avLst/>
          </a:prstGeom>
          <a:noFill/>
        </p:spPr>
        <p:txBody>
          <a:bodyPr wrap="square" rtlCol="0">
            <a:spAutoFit/>
          </a:bodyPr>
          <a:lstStyle/>
          <a:p>
            <a:r>
              <a:rPr lang="zh-TW" altLang="en-US" dirty="0" smtClean="0">
                <a:solidFill>
                  <a:schemeClr val="bg1"/>
                </a:solidFill>
              </a:rPr>
              <a:t>阿伯拉罕 </a:t>
            </a:r>
            <a:r>
              <a:rPr lang="en-US" altLang="zh-TW" dirty="0" smtClean="0">
                <a:solidFill>
                  <a:schemeClr val="bg1"/>
                </a:solidFill>
              </a:rPr>
              <a:t>(Abraham)</a:t>
            </a:r>
          </a:p>
        </p:txBody>
      </p:sp>
      <p:sp>
        <p:nvSpPr>
          <p:cNvPr id="10" name="TextBox 9"/>
          <p:cNvSpPr txBox="1"/>
          <p:nvPr/>
        </p:nvSpPr>
        <p:spPr>
          <a:xfrm>
            <a:off x="5580112" y="3933056"/>
            <a:ext cx="1054006" cy="923330"/>
          </a:xfrm>
          <a:prstGeom prst="rect">
            <a:avLst/>
          </a:prstGeom>
          <a:noFill/>
        </p:spPr>
        <p:txBody>
          <a:bodyPr wrap="none" rtlCol="0">
            <a:spAutoFit/>
          </a:bodyPr>
          <a:lstStyle/>
          <a:p>
            <a:r>
              <a:rPr lang="zh-TW" altLang="en-US" dirty="0" smtClean="0">
                <a:solidFill>
                  <a:schemeClr val="bg1"/>
                </a:solidFill>
              </a:rPr>
              <a:t>以東</a:t>
            </a:r>
            <a:endParaRPr lang="en-US" altLang="zh-TW" dirty="0" smtClean="0">
              <a:solidFill>
                <a:schemeClr val="bg1"/>
              </a:solidFill>
            </a:endParaRPr>
          </a:p>
          <a:p>
            <a:r>
              <a:rPr lang="en-US" altLang="zh-TW" dirty="0" smtClean="0">
                <a:solidFill>
                  <a:schemeClr val="bg1"/>
                </a:solidFill>
              </a:rPr>
              <a:t>(Esau)</a:t>
            </a:r>
          </a:p>
          <a:p>
            <a:r>
              <a:rPr lang="en-US" altLang="zh-TW" dirty="0" err="1" smtClean="0"/>
              <a:t>Edomites</a:t>
            </a:r>
            <a:endParaRPr lang="en-US" altLang="zh-TW" dirty="0" smtClean="0"/>
          </a:p>
        </p:txBody>
      </p:sp>
      <p:sp>
        <p:nvSpPr>
          <p:cNvPr id="12" name="TextBox 11"/>
          <p:cNvSpPr txBox="1"/>
          <p:nvPr/>
        </p:nvSpPr>
        <p:spPr>
          <a:xfrm>
            <a:off x="6588224" y="3429000"/>
            <a:ext cx="792205" cy="646331"/>
          </a:xfrm>
          <a:prstGeom prst="rect">
            <a:avLst/>
          </a:prstGeom>
          <a:noFill/>
        </p:spPr>
        <p:txBody>
          <a:bodyPr wrap="none" rtlCol="0">
            <a:spAutoFit/>
          </a:bodyPr>
          <a:lstStyle/>
          <a:p>
            <a:r>
              <a:rPr lang="zh-TW" altLang="en-US" dirty="0" smtClean="0">
                <a:solidFill>
                  <a:schemeClr val="bg1"/>
                </a:solidFill>
              </a:rPr>
              <a:t>以徹</a:t>
            </a:r>
            <a:endParaRPr lang="en-US" altLang="zh-TW" dirty="0" smtClean="0">
              <a:solidFill>
                <a:schemeClr val="bg1"/>
              </a:solidFill>
            </a:endParaRPr>
          </a:p>
          <a:p>
            <a:r>
              <a:rPr lang="en-US" altLang="zh-TW" dirty="0" smtClean="0">
                <a:solidFill>
                  <a:schemeClr val="bg1"/>
                </a:solidFill>
              </a:rPr>
              <a:t>(Isaac)</a:t>
            </a:r>
          </a:p>
        </p:txBody>
      </p:sp>
      <p:sp>
        <p:nvSpPr>
          <p:cNvPr id="13" name="TextBox 12"/>
          <p:cNvSpPr txBox="1"/>
          <p:nvPr/>
        </p:nvSpPr>
        <p:spPr>
          <a:xfrm>
            <a:off x="7740352" y="3933056"/>
            <a:ext cx="1107996" cy="1200329"/>
          </a:xfrm>
          <a:prstGeom prst="rect">
            <a:avLst/>
          </a:prstGeom>
          <a:noFill/>
        </p:spPr>
        <p:txBody>
          <a:bodyPr wrap="none" rtlCol="0">
            <a:spAutoFit/>
          </a:bodyPr>
          <a:lstStyle/>
          <a:p>
            <a:r>
              <a:rPr lang="zh-TW" altLang="en-US" dirty="0" smtClean="0">
                <a:solidFill>
                  <a:schemeClr val="bg1"/>
                </a:solidFill>
              </a:rPr>
              <a:t>雅各</a:t>
            </a:r>
            <a:endParaRPr lang="en-US" altLang="zh-TW" dirty="0" smtClean="0">
              <a:solidFill>
                <a:schemeClr val="bg1"/>
              </a:solidFill>
            </a:endParaRPr>
          </a:p>
          <a:p>
            <a:r>
              <a:rPr lang="en-US" altLang="zh-TW" dirty="0" smtClean="0">
                <a:solidFill>
                  <a:schemeClr val="bg1"/>
                </a:solidFill>
              </a:rPr>
              <a:t>(Jacob)</a:t>
            </a:r>
          </a:p>
          <a:p>
            <a:r>
              <a:rPr lang="zh-TW" altLang="en-US" b="1" dirty="0" smtClean="0">
                <a:solidFill>
                  <a:srgbClr val="FF0000"/>
                </a:solidFill>
              </a:rPr>
              <a:t>猶太人</a:t>
            </a:r>
            <a:r>
              <a:rPr lang="en-US" altLang="zh-TW" b="1" dirty="0" smtClean="0">
                <a:solidFill>
                  <a:srgbClr val="FF0000"/>
                </a:solidFill>
              </a:rPr>
              <a:t>/</a:t>
            </a:r>
          </a:p>
          <a:p>
            <a:r>
              <a:rPr lang="zh-TW" altLang="en-US" b="1" dirty="0" smtClean="0">
                <a:solidFill>
                  <a:srgbClr val="FF0000"/>
                </a:solidFill>
              </a:rPr>
              <a:t>以色列人</a:t>
            </a:r>
            <a:endParaRPr lang="en-US" altLang="zh-TW" b="1" dirty="0" smtClean="0">
              <a:solidFill>
                <a:srgbClr val="FF0000"/>
              </a:solidFill>
            </a:endParaRPr>
          </a:p>
        </p:txBody>
      </p:sp>
      <p:sp>
        <p:nvSpPr>
          <p:cNvPr id="11" name="TextBox 10"/>
          <p:cNvSpPr txBox="1"/>
          <p:nvPr/>
        </p:nvSpPr>
        <p:spPr>
          <a:xfrm>
            <a:off x="3347864" y="2276872"/>
            <a:ext cx="1083951" cy="646331"/>
          </a:xfrm>
          <a:prstGeom prst="rect">
            <a:avLst/>
          </a:prstGeom>
          <a:noFill/>
        </p:spPr>
        <p:txBody>
          <a:bodyPr wrap="none" rtlCol="0">
            <a:spAutoFit/>
          </a:bodyPr>
          <a:lstStyle/>
          <a:p>
            <a:r>
              <a:rPr lang="zh-TW" altLang="en-US" dirty="0" smtClean="0">
                <a:solidFill>
                  <a:schemeClr val="bg1"/>
                </a:solidFill>
              </a:rPr>
              <a:t>閃</a:t>
            </a:r>
            <a:r>
              <a:rPr lang="en-US" altLang="zh-TW" dirty="0" smtClean="0">
                <a:solidFill>
                  <a:schemeClr val="bg1"/>
                </a:solidFill>
              </a:rPr>
              <a:t>(Shem)</a:t>
            </a:r>
            <a:endParaRPr lang="en-US" altLang="zh-TW" dirty="0" smtClean="0"/>
          </a:p>
          <a:p>
            <a:endParaRPr lang="en-US" altLang="zh-TW"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FFFF00"/>
                </a:solidFill>
                <a:latin typeface="標楷體" pitchFamily="65" charset="-120"/>
                <a:ea typeface="標楷體" pitchFamily="65" charset="-120"/>
              </a:rPr>
              <a:t>誰在巴勒斯坦的土地上曾居住過</a:t>
            </a:r>
            <a:r>
              <a:rPr lang="en-US" altLang="zh-TW" dirty="0" smtClean="0">
                <a:solidFill>
                  <a:srgbClr val="FFFF00"/>
                </a:solidFill>
                <a:latin typeface="標楷體" pitchFamily="65" charset="-120"/>
                <a:ea typeface="標楷體" pitchFamily="65" charset="-120"/>
              </a:rPr>
              <a:t>?</a:t>
            </a:r>
            <a:endParaRPr lang="zh-TW" altLang="en-US" dirty="0">
              <a:solidFill>
                <a:srgbClr val="FFFF00"/>
              </a:solidFill>
            </a:endParaRPr>
          </a:p>
        </p:txBody>
      </p:sp>
      <p:sp>
        <p:nvSpPr>
          <p:cNvPr id="3" name="Content Placeholder 2"/>
          <p:cNvSpPr>
            <a:spLocks noGrp="1"/>
          </p:cNvSpPr>
          <p:nvPr>
            <p:ph idx="1"/>
          </p:nvPr>
        </p:nvSpPr>
        <p:spPr/>
        <p:txBody>
          <a:bodyPr>
            <a:normAutofit/>
          </a:bodyPr>
          <a:lstStyle/>
          <a:p>
            <a:pPr algn="just"/>
            <a:r>
              <a:rPr lang="zh-TW" altLang="en-US" dirty="0" smtClean="0">
                <a:solidFill>
                  <a:srgbClr val="002060"/>
                </a:solidFill>
                <a:latin typeface="標楷體" pitchFamily="65" charset="-120"/>
                <a:ea typeface="標楷體" pitchFamily="65" charset="-120"/>
              </a:rPr>
              <a:t>根本舊約聖經，約公元前</a:t>
            </a:r>
            <a:r>
              <a:rPr lang="en-US" altLang="zh-TW" dirty="0" smtClean="0">
                <a:solidFill>
                  <a:srgbClr val="002060"/>
                </a:solidFill>
                <a:latin typeface="標楷體" pitchFamily="65" charset="-120"/>
                <a:ea typeface="標楷體" pitchFamily="65" charset="-120"/>
              </a:rPr>
              <a:t>2000</a:t>
            </a:r>
            <a:r>
              <a:rPr lang="zh-TW" altLang="en-US" dirty="0" smtClean="0">
                <a:solidFill>
                  <a:srgbClr val="002060"/>
                </a:solidFill>
                <a:latin typeface="標楷體" pitchFamily="65" charset="-120"/>
                <a:ea typeface="標楷體" pitchFamily="65" charset="-120"/>
              </a:rPr>
              <a:t>年，神答應阿伯拉罕會成為一國土之父，統領他們。</a:t>
            </a:r>
            <a:endParaRPr lang="en-US" altLang="zh-TW" dirty="0" smtClean="0">
              <a:solidFill>
                <a:srgbClr val="002060"/>
              </a:solidFill>
              <a:latin typeface="標楷體" pitchFamily="65" charset="-120"/>
              <a:ea typeface="標楷體" pitchFamily="65" charset="-120"/>
            </a:endParaRPr>
          </a:p>
          <a:p>
            <a:pPr lvl="1">
              <a:buNone/>
            </a:pPr>
            <a:endParaRPr lang="en-US" altLang="zh-TW" sz="3200" dirty="0" smtClean="0">
              <a:solidFill>
                <a:srgbClr val="002060"/>
              </a:solidFill>
              <a:latin typeface="標楷體" pitchFamily="65" charset="-120"/>
              <a:ea typeface="標楷體" pitchFamily="65" charset="-120"/>
            </a:endParaRPr>
          </a:p>
          <a:p>
            <a:pPr lvl="1" algn="just">
              <a:buNone/>
            </a:pPr>
            <a:r>
              <a:rPr lang="en-US" altLang="zh-TW" sz="3200" dirty="0" smtClean="0">
                <a:solidFill>
                  <a:srgbClr val="002060"/>
                </a:solidFill>
                <a:latin typeface="標楷體" pitchFamily="65" charset="-120"/>
                <a:ea typeface="標楷體" pitchFamily="65" charset="-120"/>
              </a:rPr>
              <a:t>“</a:t>
            </a:r>
            <a:r>
              <a:rPr lang="zh-TW" altLang="en-US" sz="3200" dirty="0" smtClean="0">
                <a:solidFill>
                  <a:srgbClr val="002060"/>
                </a:solidFill>
                <a:latin typeface="標楷體" pitchFamily="65" charset="-120"/>
                <a:ea typeface="標楷體" pitchFamily="65" charset="-120"/>
              </a:rPr>
              <a:t>耶和華對亞伯蘭說、你要離開本地、本族、父家、往我所要指示你的地去。</a:t>
            </a:r>
            <a:r>
              <a:rPr lang="en-US" altLang="zh-TW" sz="3200" dirty="0" smtClean="0">
                <a:solidFill>
                  <a:srgbClr val="002060"/>
                </a:solidFill>
                <a:latin typeface="標楷體" pitchFamily="65" charset="-120"/>
                <a:ea typeface="標楷體" pitchFamily="65" charset="-120"/>
              </a:rPr>
              <a:t>”(</a:t>
            </a:r>
            <a:r>
              <a:rPr lang="zh-TW" altLang="en-US" sz="3200" dirty="0" smtClean="0">
                <a:solidFill>
                  <a:srgbClr val="002060"/>
                </a:solidFill>
                <a:latin typeface="標楷體" pitchFamily="65" charset="-120"/>
                <a:ea typeface="標楷體" pitchFamily="65" charset="-120"/>
              </a:rPr>
              <a:t>創世記</a:t>
            </a:r>
            <a:r>
              <a:rPr lang="en-US" altLang="zh-TW" sz="3200" dirty="0" smtClean="0">
                <a:solidFill>
                  <a:srgbClr val="002060"/>
                </a:solidFill>
                <a:latin typeface="標楷體" pitchFamily="65" charset="-120"/>
                <a:ea typeface="標楷體" pitchFamily="65" charset="-120"/>
              </a:rPr>
              <a:t>12:1)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FFFF00"/>
                </a:solidFill>
                <a:latin typeface="標楷體" pitchFamily="65" charset="-120"/>
                <a:ea typeface="標楷體" pitchFamily="65" charset="-120"/>
              </a:rPr>
              <a:t>誰在巴勒斯坦的土地上曾居住過</a:t>
            </a:r>
            <a:r>
              <a:rPr lang="en-US" altLang="zh-TW" dirty="0" smtClean="0">
                <a:solidFill>
                  <a:srgbClr val="FFFF00"/>
                </a:solidFill>
                <a:latin typeface="標楷體" pitchFamily="65" charset="-120"/>
                <a:ea typeface="標楷體" pitchFamily="65" charset="-120"/>
              </a:rPr>
              <a:t>?</a:t>
            </a:r>
            <a:endParaRPr lang="zh-TW" altLang="en-US"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看哪、我差遣使者在你前面、在路上保護你、領你到我所預備的地方去。他是奉我名來的、你們要在他面前謹慎、聽從他的話、不可惹他、</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惹或作違背</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因為他必不赦免你們的過犯。你若實在聽從他的話、照著我一切所說的去行、我就向你的仇敵作仇敵、向你的敵人作敵人。我的使者要在你前面行、領你到亞摩利人、赫人、比利洗人、迦南人、希未人、耶布斯人那裡去．我必將他們剪除。</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出埃及記</a:t>
            </a:r>
            <a:r>
              <a:rPr lang="en-US" altLang="zh-TW" sz="2800" dirty="0" smtClean="0">
                <a:solidFill>
                  <a:srgbClr val="002060"/>
                </a:solidFill>
                <a:latin typeface="標楷體" pitchFamily="65" charset="-120"/>
                <a:ea typeface="標楷體" pitchFamily="65" charset="-120"/>
              </a:rPr>
              <a:t>23:20-23)</a:t>
            </a:r>
            <a:endParaRPr lang="zh-TW" altLang="en-US" sz="2800" dirty="0">
              <a:solidFill>
                <a:srgbClr val="00206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FFFF00"/>
                </a:solidFill>
                <a:latin typeface="標楷體" pitchFamily="65" charset="-120"/>
                <a:ea typeface="標楷體" pitchFamily="65" charset="-120"/>
              </a:rPr>
              <a:t>誰在巴勒斯坦的土地上曾居住過</a:t>
            </a:r>
            <a:r>
              <a:rPr lang="en-US" altLang="zh-TW" dirty="0" smtClean="0">
                <a:solidFill>
                  <a:srgbClr val="FFFF00"/>
                </a:solidFill>
                <a:latin typeface="標楷體" pitchFamily="65" charset="-120"/>
                <a:ea typeface="標楷體" pitchFamily="65" charset="-120"/>
              </a:rPr>
              <a:t>?</a:t>
            </a:r>
            <a:endParaRPr lang="zh-TW" altLang="en-US" dirty="0">
              <a:solidFill>
                <a:srgbClr val="FFFF00"/>
              </a:solidFill>
            </a:endParaRPr>
          </a:p>
        </p:txBody>
      </p:sp>
      <p:sp>
        <p:nvSpPr>
          <p:cNvPr id="3" name="Content Placeholder 2"/>
          <p:cNvSpPr>
            <a:spLocks noGrp="1"/>
          </p:cNvSpPr>
          <p:nvPr>
            <p:ph idx="1"/>
          </p:nvPr>
        </p:nvSpPr>
        <p:spPr>
          <a:xfrm>
            <a:off x="395536" y="1412776"/>
            <a:ext cx="8229600" cy="4525963"/>
          </a:xfrm>
        </p:spPr>
        <p:txBody>
          <a:bodyPr>
            <a:normAutofit/>
          </a:bodyPr>
          <a:lstStyle/>
          <a:p>
            <a:r>
              <a:rPr lang="zh-TW" altLang="en-US" dirty="0" smtClean="0">
                <a:latin typeface="標楷體" pitchFamily="65" charset="-120"/>
                <a:ea typeface="標楷體" pitchFamily="65" charset="-120"/>
              </a:rPr>
              <a:t>及後，神再向摩西及約書亞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公元前</a:t>
            </a:r>
            <a:r>
              <a:rPr lang="en-US" altLang="zh-TW" dirty="0" smtClean="0">
                <a:latin typeface="標楷體" pitchFamily="65" charset="-120"/>
                <a:ea typeface="標楷體" pitchFamily="65" charset="-120"/>
              </a:rPr>
              <a:t>1355-1245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作出保證，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在約書亞時期，猶太人進入此地</a:t>
            </a:r>
            <a:r>
              <a:rPr lang="en-US" altLang="zh-TW" dirty="0" smtClean="0">
                <a:latin typeface="標楷體" pitchFamily="65" charset="-120"/>
                <a:ea typeface="標楷體" pitchFamily="65" charset="-120"/>
              </a:rPr>
              <a:t>)</a:t>
            </a:r>
            <a:r>
              <a:rPr lang="zh-TW" altLang="en-US"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這樣約書亞擊殺全地的人、就是山地、南地、高原、山坡的人、和那些地的諸王、沒有留下一個．將凡有氣息的盡行殺滅、正如耶和華以色列的　神所吩咐的。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約書亞記</a:t>
            </a:r>
            <a:r>
              <a:rPr lang="en-US" altLang="zh-TW" dirty="0" smtClean="0">
                <a:latin typeface="標楷體" pitchFamily="65" charset="-120"/>
                <a:ea typeface="標楷體" pitchFamily="65" charset="-120"/>
              </a:rPr>
              <a:t>10:40)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FFFF00"/>
                </a:solidFill>
                <a:latin typeface="標楷體" pitchFamily="65" charset="-120"/>
                <a:ea typeface="標楷體" pitchFamily="65" charset="-120"/>
              </a:rPr>
              <a:t>誰在巴勒斯坦的土地上曾居住過</a:t>
            </a:r>
            <a:r>
              <a:rPr lang="en-US" altLang="zh-TW" dirty="0" smtClean="0">
                <a:solidFill>
                  <a:srgbClr val="FFFF00"/>
                </a:solidFill>
                <a:latin typeface="標楷體" pitchFamily="65" charset="-120"/>
                <a:ea typeface="標楷體" pitchFamily="65" charset="-120"/>
              </a:rPr>
              <a:t>?</a:t>
            </a:r>
            <a:endParaRPr lang="zh-TW" altLang="en-US"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n-US" altLang="zh-TW" dirty="0" smtClean="0">
                <a:solidFill>
                  <a:srgbClr val="002060"/>
                </a:solidFill>
                <a:latin typeface="標楷體" pitchFamily="65" charset="-120"/>
                <a:ea typeface="標楷體" pitchFamily="65" charset="-120"/>
                <a:cs typeface="Times New Roman" pitchFamily="18" charset="0"/>
              </a:rPr>
              <a:t>“</a:t>
            </a:r>
            <a:r>
              <a:rPr lang="zh-TW" altLang="en-US" dirty="0" smtClean="0">
                <a:solidFill>
                  <a:srgbClr val="002060"/>
                </a:solidFill>
                <a:latin typeface="標楷體" pitchFamily="65" charset="-120"/>
                <a:ea typeface="標楷體" pitchFamily="65" charset="-120"/>
                <a:cs typeface="Times New Roman" pitchFamily="18" charset="0"/>
              </a:rPr>
              <a:t>但這些國民的城，耶和華你　神既賜你為業，其中凡有氣息的，一個不可存留。只要照耶和華你　神所吩咐的，將這赫人，亞摩利人，迦南人，比利洗人，希未人，耶布斯人，都滅絕淨盡。</a:t>
            </a:r>
            <a:r>
              <a:rPr lang="en-US" altLang="zh-TW" dirty="0" smtClean="0">
                <a:solidFill>
                  <a:srgbClr val="002060"/>
                </a:solidFill>
                <a:latin typeface="標楷體" pitchFamily="65" charset="-120"/>
                <a:ea typeface="標楷體" pitchFamily="65" charset="-120"/>
                <a:cs typeface="Times New Roman" pitchFamily="18" charset="0"/>
              </a:rPr>
              <a:t>”(</a:t>
            </a:r>
            <a:r>
              <a:rPr lang="zh-TW" altLang="en-US" dirty="0" smtClean="0">
                <a:solidFill>
                  <a:srgbClr val="002060"/>
                </a:solidFill>
                <a:latin typeface="標楷體" pitchFamily="65" charset="-120"/>
                <a:ea typeface="標楷體" pitchFamily="65" charset="-120"/>
                <a:cs typeface="Times New Roman" pitchFamily="18" charset="0"/>
              </a:rPr>
              <a:t>申命記</a:t>
            </a:r>
            <a:r>
              <a:rPr lang="en-US" altLang="zh-TW" dirty="0" smtClean="0">
                <a:solidFill>
                  <a:srgbClr val="002060"/>
                </a:solidFill>
                <a:latin typeface="標楷體" pitchFamily="65" charset="-120"/>
                <a:ea typeface="標楷體" pitchFamily="65" charset="-120"/>
                <a:cs typeface="Times New Roman" pitchFamily="18" charset="0"/>
              </a:rPr>
              <a:t>20:16-17)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zh-TW" altLang="en-US" dirty="0" smtClean="0">
                <a:solidFill>
                  <a:srgbClr val="FFFF00"/>
                </a:solidFill>
                <a:latin typeface="標楷體" pitchFamily="65" charset="-120"/>
                <a:ea typeface="標楷體" pitchFamily="65" charset="-120"/>
              </a:rPr>
              <a:t>以色列</a:t>
            </a:r>
            <a:r>
              <a:rPr lang="en-US" altLang="zh-TW" dirty="0" smtClean="0">
                <a:solidFill>
                  <a:srgbClr val="FFFF00"/>
                </a:solidFill>
                <a:latin typeface="標楷體" pitchFamily="65" charset="-120"/>
                <a:ea typeface="標楷體" pitchFamily="65" charset="-120"/>
              </a:rPr>
              <a:t>/</a:t>
            </a:r>
            <a:r>
              <a:rPr lang="zh-TW" altLang="en-US" dirty="0" smtClean="0">
                <a:solidFill>
                  <a:srgbClr val="FFFF00"/>
                </a:solidFill>
                <a:latin typeface="標楷體" pitchFamily="65" charset="-120"/>
                <a:ea typeface="標楷體" pitchFamily="65" charset="-120"/>
              </a:rPr>
              <a:t>猶太人於兩世紀後才能真正團結起來</a:t>
            </a:r>
            <a:endParaRPr lang="zh-TW" altLang="en-US" dirty="0">
              <a:solidFill>
                <a:srgbClr val="FFFF00"/>
              </a:solidFill>
              <a:latin typeface="標楷體" pitchFamily="65" charset="-120"/>
              <a:ea typeface="標楷體" pitchFamily="65" charset="-120"/>
            </a:endParaRPr>
          </a:p>
        </p:txBody>
      </p:sp>
      <p:graphicFrame>
        <p:nvGraphicFramePr>
          <p:cNvPr id="4" name="Content Placeholder 3"/>
          <p:cNvGraphicFramePr>
            <a:graphicFrameLocks noGrp="1"/>
          </p:cNvGraphicFramePr>
          <p:nvPr>
            <p:ph idx="1"/>
          </p:nvPr>
        </p:nvGraphicFramePr>
        <p:xfrm>
          <a:off x="971600" y="1412776"/>
          <a:ext cx="7344816" cy="2225040"/>
        </p:xfrm>
        <a:graphic>
          <a:graphicData uri="http://schemas.openxmlformats.org/drawingml/2006/table">
            <a:tbl>
              <a:tblPr firstRow="1" bandRow="1">
                <a:tableStyleId>{00A15C55-8517-42AA-B614-E9B94910E393}</a:tableStyleId>
              </a:tblPr>
              <a:tblGrid>
                <a:gridCol w="2322817"/>
                <a:gridCol w="5021999"/>
              </a:tblGrid>
              <a:tr h="370840">
                <a:tc>
                  <a:txBody>
                    <a:bodyPr/>
                    <a:lstStyle/>
                    <a:p>
                      <a:r>
                        <a:rPr lang="zh-TW" altLang="en-US" dirty="0" smtClean="0"/>
                        <a:t>年份</a:t>
                      </a:r>
                      <a:endParaRPr lang="zh-TW" altLang="en-US" dirty="0"/>
                    </a:p>
                  </a:txBody>
                  <a:tcPr/>
                </a:tc>
                <a:tc>
                  <a:txBody>
                    <a:bodyPr/>
                    <a:lstStyle/>
                    <a:p>
                      <a:endParaRPr lang="zh-TW" altLang="en-US" dirty="0"/>
                    </a:p>
                  </a:txBody>
                  <a:tcPr/>
                </a:tc>
              </a:tr>
              <a:tr h="370840">
                <a:tc>
                  <a:txBody>
                    <a:bodyPr/>
                    <a:lstStyle/>
                    <a:p>
                      <a:r>
                        <a:rPr lang="zh-TW" altLang="en-US" dirty="0" smtClean="0"/>
                        <a:t>公元前</a:t>
                      </a:r>
                      <a:r>
                        <a:rPr lang="en-US" altLang="zh-TW" dirty="0" smtClean="0"/>
                        <a:t>1030-1010</a:t>
                      </a:r>
                      <a:r>
                        <a:rPr lang="zh-TW" altLang="en-US" dirty="0" smtClean="0"/>
                        <a:t>年</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掃罹</a:t>
                      </a:r>
                      <a:r>
                        <a:rPr lang="en-US" altLang="zh-TW" dirty="0" smtClean="0"/>
                        <a:t>(Saul)(</a:t>
                      </a:r>
                      <a:r>
                        <a:rPr lang="zh-HK" altLang="zh-TW" dirty="0" smtClean="0"/>
                        <a:t>撒母耳</a:t>
                      </a:r>
                      <a:r>
                        <a:rPr lang="en-US" altLang="zh-HK" dirty="0" smtClean="0"/>
                        <a:t>Samuel </a:t>
                      </a:r>
                      <a:r>
                        <a:rPr lang="zh-TW" altLang="en-US" dirty="0" smtClean="0"/>
                        <a:t>膏立</a:t>
                      </a:r>
                      <a:r>
                        <a:rPr lang="en-US" altLang="zh-TW" dirty="0" smtClean="0"/>
                        <a:t>)</a:t>
                      </a:r>
                      <a:endParaRPr lang="zh-TW" altLang="en-US" dirty="0" smtClean="0"/>
                    </a:p>
                  </a:txBody>
                  <a:tcPr/>
                </a:tc>
              </a:tr>
              <a:tr h="370840">
                <a:tc>
                  <a:txBody>
                    <a:bodyPr/>
                    <a:lstStyle/>
                    <a:p>
                      <a:r>
                        <a:rPr lang="zh-TW" altLang="en-US" dirty="0" smtClean="0"/>
                        <a:t>公元前</a:t>
                      </a:r>
                      <a:r>
                        <a:rPr lang="en-US" altLang="zh-TW" dirty="0" smtClean="0"/>
                        <a:t>1010-1008</a:t>
                      </a:r>
                      <a:r>
                        <a:rPr lang="zh-TW" altLang="en-US" dirty="0" smtClean="0"/>
                        <a:t>年</a:t>
                      </a:r>
                      <a:endParaRPr lang="zh-TW" altLang="en-US" dirty="0"/>
                    </a:p>
                  </a:txBody>
                  <a:tcPr/>
                </a:tc>
                <a:tc>
                  <a:txBody>
                    <a:bodyPr/>
                    <a:lstStyle/>
                    <a:p>
                      <a:r>
                        <a:rPr lang="zh-TW" altLang="en-US" dirty="0" smtClean="0"/>
                        <a:t>以士巴</a:t>
                      </a:r>
                      <a:r>
                        <a:rPr lang="en-US" altLang="zh-TW" dirty="0" smtClean="0"/>
                        <a:t>(</a:t>
                      </a:r>
                      <a:r>
                        <a:rPr lang="en-US" altLang="zh-TW" dirty="0" err="1" smtClean="0"/>
                        <a:t>Ishbaal</a:t>
                      </a:r>
                      <a:r>
                        <a:rPr lang="en-US" altLang="zh-TW" dirty="0" smtClean="0"/>
                        <a:t>)</a:t>
                      </a:r>
                      <a:endParaRPr lang="zh-TW" altLang="en-US" dirty="0"/>
                    </a:p>
                  </a:txBody>
                  <a:tcPr/>
                </a:tc>
              </a:tr>
              <a:tr h="370840">
                <a:tc>
                  <a:txBody>
                    <a:bodyPr/>
                    <a:lstStyle/>
                    <a:p>
                      <a:r>
                        <a:rPr lang="zh-TW" altLang="en-US" dirty="0" smtClean="0"/>
                        <a:t>公元前</a:t>
                      </a:r>
                      <a:r>
                        <a:rPr lang="en-US" altLang="zh-TW" dirty="0" smtClean="0"/>
                        <a:t>1008-970</a:t>
                      </a:r>
                      <a:r>
                        <a:rPr lang="zh-TW" altLang="en-US" dirty="0" smtClean="0"/>
                        <a:t>年</a:t>
                      </a:r>
                      <a:endParaRPr lang="zh-TW" altLang="en-US" dirty="0"/>
                    </a:p>
                  </a:txBody>
                  <a:tcPr/>
                </a:tc>
                <a:tc>
                  <a:txBody>
                    <a:bodyPr/>
                    <a:lstStyle/>
                    <a:p>
                      <a:r>
                        <a:rPr lang="zh-TW" altLang="en-US" dirty="0" smtClean="0"/>
                        <a:t>大衛</a:t>
                      </a:r>
                      <a:r>
                        <a:rPr lang="en-US" altLang="zh-TW" dirty="0" smtClean="0"/>
                        <a:t>(David)</a:t>
                      </a:r>
                      <a:endParaRPr lang="zh-TW" altLang="en-US" dirty="0"/>
                    </a:p>
                  </a:txBody>
                  <a:tcPr/>
                </a:tc>
              </a:tr>
              <a:tr h="370840">
                <a:tc>
                  <a:txBody>
                    <a:bodyPr/>
                    <a:lstStyle/>
                    <a:p>
                      <a:r>
                        <a:rPr lang="zh-TW" altLang="en-US" dirty="0" smtClean="0"/>
                        <a:t>公元前</a:t>
                      </a:r>
                      <a:r>
                        <a:rPr lang="en-US" altLang="zh-TW" dirty="0" smtClean="0"/>
                        <a:t>970-931</a:t>
                      </a:r>
                      <a:r>
                        <a:rPr lang="zh-TW" altLang="en-US" dirty="0" smtClean="0"/>
                        <a:t>年</a:t>
                      </a:r>
                      <a:endParaRPr lang="zh-TW" altLang="en-US" dirty="0"/>
                    </a:p>
                  </a:txBody>
                  <a:tcPr/>
                </a:tc>
                <a:tc>
                  <a:txBody>
                    <a:bodyPr/>
                    <a:lstStyle/>
                    <a:p>
                      <a:r>
                        <a:rPr lang="zh-TW" altLang="en-US" dirty="0" smtClean="0"/>
                        <a:t>所羅門</a:t>
                      </a:r>
                      <a:r>
                        <a:rPr lang="en-US" altLang="zh-TW" dirty="0" smtClean="0"/>
                        <a:t>(Solomon)</a:t>
                      </a:r>
                      <a:endParaRPr lang="zh-TW" altLang="en-US" dirty="0"/>
                    </a:p>
                  </a:txBody>
                  <a:tcPr/>
                </a:tc>
              </a:tr>
              <a:tr h="370840">
                <a:tc>
                  <a:txBody>
                    <a:bodyPr/>
                    <a:lstStyle/>
                    <a:p>
                      <a:pPr algn="ctr"/>
                      <a:r>
                        <a:rPr lang="zh-TW" altLang="en-US" dirty="0" smtClean="0"/>
                        <a:t>共約</a:t>
                      </a:r>
                      <a:r>
                        <a:rPr lang="en-US" altLang="zh-TW" dirty="0" smtClean="0"/>
                        <a:t>100</a:t>
                      </a:r>
                      <a:r>
                        <a:rPr lang="zh-TW" altLang="en-US" dirty="0" smtClean="0"/>
                        <a:t>年</a:t>
                      </a:r>
                      <a:endParaRPr lang="zh-TW" altLang="en-US" dirty="0"/>
                    </a:p>
                  </a:txBody>
                  <a:tcPr/>
                </a:tc>
                <a:tc>
                  <a:txBody>
                    <a:bodyPr/>
                    <a:lstStyle/>
                    <a:p>
                      <a:endParaRPr lang="zh-TW" altLang="en-US" dirty="0"/>
                    </a:p>
                  </a:txBody>
                  <a:tcPr/>
                </a:tc>
              </a:tr>
            </a:tbl>
          </a:graphicData>
        </a:graphic>
      </p:graphicFrame>
      <p:sp>
        <p:nvSpPr>
          <p:cNvPr id="5" name="TextBox 4"/>
          <p:cNvSpPr txBox="1"/>
          <p:nvPr/>
        </p:nvSpPr>
        <p:spPr>
          <a:xfrm>
            <a:off x="323528" y="3573016"/>
            <a:ext cx="8622873" cy="3108543"/>
          </a:xfrm>
          <a:prstGeom prst="rect">
            <a:avLst/>
          </a:prstGeom>
          <a:noFill/>
        </p:spPr>
        <p:txBody>
          <a:bodyPr wrap="none" rtlCol="0">
            <a:spAutoFit/>
          </a:bodyPr>
          <a:lstStyle/>
          <a:p>
            <a:r>
              <a:rPr lang="zh-TW" altLang="en-US" sz="2800" dirty="0" smtClean="0">
                <a:solidFill>
                  <a:srgbClr val="002060"/>
                </a:solidFill>
                <a:latin typeface="標楷體" pitchFamily="65" charset="-120"/>
                <a:ea typeface="標楷體" pitchFamily="65" charset="-120"/>
              </a:rPr>
              <a:t>約書亞後，歷二百年士師時代，才到掃羅，開始聯合</a:t>
            </a:r>
            <a:endParaRPr lang="en-US" altLang="zh-TW" sz="2800" dirty="0" smtClean="0">
              <a:solidFill>
                <a:srgbClr val="002060"/>
              </a:solidFill>
              <a:latin typeface="標楷體" pitchFamily="65" charset="-120"/>
              <a:ea typeface="標楷體" pitchFamily="65" charset="-120"/>
            </a:endParaRPr>
          </a:p>
          <a:p>
            <a:r>
              <a:rPr lang="zh-TW" altLang="en-US" sz="2800" dirty="0" smtClean="0">
                <a:solidFill>
                  <a:srgbClr val="002060"/>
                </a:solidFill>
                <a:latin typeface="標楷體" pitchFamily="65" charset="-120"/>
                <a:ea typeface="標楷體" pitchFamily="65" charset="-120"/>
              </a:rPr>
              <a:t>王國，所羅門後，聯合王國一分為二，北面為以色列</a:t>
            </a:r>
            <a:endParaRPr lang="en-US" altLang="zh-TW" sz="2800" dirty="0" smtClean="0">
              <a:solidFill>
                <a:srgbClr val="002060"/>
              </a:solidFill>
              <a:latin typeface="標楷體" pitchFamily="65" charset="-120"/>
              <a:ea typeface="標楷體" pitchFamily="65" charset="-120"/>
            </a:endParaRPr>
          </a:p>
          <a:p>
            <a:r>
              <a:rPr lang="zh-TW" altLang="en-US" sz="2800" dirty="0" smtClean="0">
                <a:solidFill>
                  <a:srgbClr val="002060"/>
                </a:solidFill>
                <a:latin typeface="標楷體" pitchFamily="65" charset="-120"/>
                <a:ea typeface="標楷體" pitchFamily="65" charset="-120"/>
              </a:rPr>
              <a:t>國，南面為猶太國，及後，分別被阿述人</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公元</a:t>
            </a:r>
            <a:r>
              <a:rPr lang="en-US" altLang="zh-TW" sz="2800" dirty="0" smtClean="0">
                <a:solidFill>
                  <a:srgbClr val="002060"/>
                </a:solidFill>
                <a:latin typeface="標楷體" pitchFamily="65" charset="-120"/>
                <a:ea typeface="標楷體" pitchFamily="65" charset="-120"/>
              </a:rPr>
              <a:t>722</a:t>
            </a:r>
            <a:r>
              <a:rPr lang="zh-TW" altLang="en-US" sz="2800" dirty="0" smtClean="0">
                <a:solidFill>
                  <a:srgbClr val="002060"/>
                </a:solidFill>
                <a:latin typeface="標楷體" pitchFamily="65" charset="-120"/>
                <a:ea typeface="標楷體" pitchFamily="65" charset="-120"/>
              </a:rPr>
              <a:t>年</a:t>
            </a:r>
            <a:r>
              <a:rPr lang="en-US" altLang="zh-TW" sz="2800" dirty="0" smtClean="0">
                <a:solidFill>
                  <a:srgbClr val="002060"/>
                </a:solidFill>
                <a:latin typeface="標楷體" pitchFamily="65" charset="-120"/>
                <a:ea typeface="標楷體" pitchFamily="65" charset="-120"/>
              </a:rPr>
              <a:t>)</a:t>
            </a:r>
          </a:p>
          <a:p>
            <a:r>
              <a:rPr lang="zh-TW" altLang="en-US" sz="2800" dirty="0" smtClean="0">
                <a:solidFill>
                  <a:srgbClr val="002060"/>
                </a:solidFill>
                <a:latin typeface="標楷體" pitchFamily="65" charset="-120"/>
                <a:ea typeface="標楷體" pitchFamily="65" charset="-120"/>
              </a:rPr>
              <a:t>及巴比倫人</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公元前</a:t>
            </a:r>
            <a:r>
              <a:rPr lang="en-US" altLang="zh-TW" sz="2800" dirty="0" smtClean="0">
                <a:solidFill>
                  <a:srgbClr val="002060"/>
                </a:solidFill>
                <a:latin typeface="標楷體" pitchFamily="65" charset="-120"/>
                <a:ea typeface="標楷體" pitchFamily="65" charset="-120"/>
              </a:rPr>
              <a:t>586</a:t>
            </a:r>
            <a:r>
              <a:rPr lang="zh-TW" altLang="en-US" sz="2800" dirty="0" smtClean="0">
                <a:solidFill>
                  <a:srgbClr val="002060"/>
                </a:solidFill>
                <a:latin typeface="標楷體" pitchFamily="65" charset="-120"/>
                <a:ea typeface="標楷體" pitchFamily="65" charset="-120"/>
              </a:rPr>
              <a:t>年</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共</a:t>
            </a:r>
            <a:r>
              <a:rPr lang="en-US" altLang="zh-TW" sz="2800" dirty="0" smtClean="0">
                <a:solidFill>
                  <a:srgbClr val="002060"/>
                </a:solidFill>
                <a:latin typeface="標楷體" pitchFamily="65" charset="-120"/>
                <a:ea typeface="標楷體" pitchFamily="65" charset="-120"/>
              </a:rPr>
              <a:t>444</a:t>
            </a:r>
            <a:r>
              <a:rPr lang="zh-TW" altLang="en-US" sz="2800" dirty="0" smtClean="0">
                <a:solidFill>
                  <a:srgbClr val="002060"/>
                </a:solidFill>
                <a:latin typeface="標楷體" pitchFamily="65" charset="-120"/>
                <a:ea typeface="標楷體" pitchFamily="65" charset="-120"/>
              </a:rPr>
              <a:t>年</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所毀滅。</a:t>
            </a:r>
            <a:endParaRPr lang="en-US" altLang="zh-TW" sz="2800" dirty="0" smtClean="0">
              <a:solidFill>
                <a:srgbClr val="002060"/>
              </a:solidFill>
              <a:latin typeface="標楷體" pitchFamily="65" charset="-120"/>
              <a:ea typeface="標楷體" pitchFamily="65" charset="-120"/>
            </a:endParaRPr>
          </a:p>
          <a:p>
            <a:endParaRPr lang="en-US" altLang="zh-TW" sz="2800" dirty="0" smtClean="0">
              <a:solidFill>
                <a:srgbClr val="002060"/>
              </a:solidFill>
              <a:latin typeface="標楷體" pitchFamily="65" charset="-120"/>
              <a:ea typeface="標楷體" pitchFamily="65" charset="-120"/>
            </a:endParaRPr>
          </a:p>
          <a:p>
            <a:r>
              <a:rPr lang="zh-TW" altLang="en-US" sz="2800" dirty="0" smtClean="0">
                <a:solidFill>
                  <a:srgbClr val="002060"/>
                </a:solidFill>
                <a:latin typeface="標楷體" pitchFamily="65" charset="-120"/>
                <a:ea typeface="標楷體" pitchFamily="65" charset="-120"/>
              </a:rPr>
              <a:t>開始猶太人的大流亡</a:t>
            </a:r>
            <a:r>
              <a:rPr lang="en-US" altLang="zh-TW" sz="2800" dirty="0" smtClean="0">
                <a:solidFill>
                  <a:srgbClr val="002060"/>
                </a:solidFill>
                <a:latin typeface="標楷體" pitchFamily="65" charset="-120"/>
                <a:ea typeface="標楷體" pitchFamily="65" charset="-120"/>
              </a:rPr>
              <a:t>(Diaspora)</a:t>
            </a:r>
          </a:p>
          <a:p>
            <a:endParaRPr lang="zh-TW" altLang="en-US" sz="2800" dirty="0">
              <a:solidFill>
                <a:srgbClr val="00206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pic>
        <p:nvPicPr>
          <p:cNvPr id="18436" name="Picture 4" descr="http://upload.wikimedia.org/wikipedia/commons/thumb/a/a9/Kingdom_of_Israel_1020_map.svg/394px-Kingdom_of_Israel_1020_map.svg.png"/>
          <p:cNvPicPr>
            <a:picLocks noChangeAspect="1" noChangeArrowheads="1"/>
          </p:cNvPicPr>
          <p:nvPr/>
        </p:nvPicPr>
        <p:blipFill>
          <a:blip r:embed="rId2" cstate="print"/>
          <a:srcRect/>
          <a:stretch>
            <a:fillRect/>
          </a:stretch>
        </p:blipFill>
        <p:spPr bwMode="auto">
          <a:xfrm>
            <a:off x="323528" y="548680"/>
            <a:ext cx="4139952" cy="5755816"/>
          </a:xfrm>
          <a:prstGeom prst="rect">
            <a:avLst/>
          </a:prstGeom>
          <a:noFill/>
        </p:spPr>
      </p:pic>
      <p:pic>
        <p:nvPicPr>
          <p:cNvPr id="80898" name="Picture 2" descr="http://www.biblediscovered.com/wp-content/uploads/2011/08/Kingdoms_of_Israel_and_Judah_map.png"/>
          <p:cNvPicPr>
            <a:picLocks noChangeAspect="1" noChangeArrowheads="1"/>
          </p:cNvPicPr>
          <p:nvPr/>
        </p:nvPicPr>
        <p:blipFill>
          <a:blip r:embed="rId3" cstate="print"/>
          <a:srcRect/>
          <a:stretch>
            <a:fillRect/>
          </a:stretch>
        </p:blipFill>
        <p:spPr bwMode="auto">
          <a:xfrm>
            <a:off x="4499992" y="548680"/>
            <a:ext cx="4427984" cy="577748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領土的擁有者</a:t>
            </a:r>
            <a:endParaRPr lang="zh-TW" altLang="en-US" dirty="0">
              <a:solidFill>
                <a:srgbClr val="FFFF00"/>
              </a:solidFill>
              <a:latin typeface="標楷體" pitchFamily="65" charset="-120"/>
              <a:ea typeface="標楷體" pitchFamily="65" charset="-120"/>
            </a:endParaRPr>
          </a:p>
        </p:txBody>
      </p:sp>
      <p:graphicFrame>
        <p:nvGraphicFramePr>
          <p:cNvPr id="4" name="Table 3"/>
          <p:cNvGraphicFramePr>
            <a:graphicFrameLocks noGrp="1"/>
          </p:cNvGraphicFramePr>
          <p:nvPr/>
        </p:nvGraphicFramePr>
        <p:xfrm>
          <a:off x="971600" y="1916832"/>
          <a:ext cx="7488832" cy="4450080"/>
        </p:xfrm>
        <a:graphic>
          <a:graphicData uri="http://schemas.openxmlformats.org/drawingml/2006/table">
            <a:tbl>
              <a:tblPr firstRow="1" bandRow="1">
                <a:tableStyleId>{00A15C55-8517-42AA-B614-E9B94910E393}</a:tableStyleId>
              </a:tblPr>
              <a:tblGrid>
                <a:gridCol w="1368153"/>
                <a:gridCol w="4752528"/>
                <a:gridCol w="1368151"/>
              </a:tblGrid>
              <a:tr h="370840">
                <a:tc>
                  <a:txBody>
                    <a:bodyPr/>
                    <a:lstStyle/>
                    <a:p>
                      <a:r>
                        <a:rPr lang="zh-TW" altLang="en-US" dirty="0" smtClean="0"/>
                        <a:t>年份</a:t>
                      </a:r>
                      <a:endParaRPr lang="zh-TW" altLang="en-US" dirty="0"/>
                    </a:p>
                  </a:txBody>
                  <a:tcPr/>
                </a:tc>
                <a:tc>
                  <a:txBody>
                    <a:bodyPr/>
                    <a:lstStyle/>
                    <a:p>
                      <a:r>
                        <a:rPr lang="zh-TW" altLang="en-US" dirty="0" smtClean="0"/>
                        <a:t>帝國</a:t>
                      </a:r>
                      <a:endParaRPr lang="zh-TW" altLang="en-US" dirty="0"/>
                    </a:p>
                  </a:txBody>
                  <a:tcPr/>
                </a:tc>
                <a:tc>
                  <a:txBody>
                    <a:bodyPr/>
                    <a:lstStyle/>
                    <a:p>
                      <a:r>
                        <a:rPr lang="zh-TW" altLang="en-US" dirty="0" smtClean="0"/>
                        <a:t>民族</a:t>
                      </a:r>
                      <a:endParaRPr lang="zh-TW" altLang="en-US" dirty="0"/>
                    </a:p>
                  </a:txBody>
                  <a:tcPr/>
                </a:tc>
              </a:tr>
              <a:tr h="370840">
                <a:tc>
                  <a:txBody>
                    <a:bodyPr/>
                    <a:lstStyle/>
                    <a:p>
                      <a:pPr algn="l" fontAlgn="ctr"/>
                      <a:r>
                        <a:rPr lang="en-US" sz="1800" u="none" strike="noStrike" dirty="0"/>
                        <a:t>586-539BC</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t>新巴比倫王朝 </a:t>
                      </a:r>
                      <a:r>
                        <a:rPr lang="en-US" altLang="zh-TW" dirty="0" smtClean="0"/>
                        <a:t>Neo-Babylonian Dynasty</a:t>
                      </a:r>
                      <a:endParaRPr lang="zh-TW" altLang="en-US" b="0" dirty="0"/>
                    </a:p>
                  </a:txBody>
                  <a:tcPr/>
                </a:tc>
                <a:tc>
                  <a:txBody>
                    <a:bodyPr/>
                    <a:lstStyle/>
                    <a:p>
                      <a:r>
                        <a:rPr lang="zh-TW" altLang="en-US" dirty="0" smtClean="0"/>
                        <a:t>巴比倫人</a:t>
                      </a:r>
                      <a:endParaRPr lang="zh-TW" altLang="en-US" dirty="0"/>
                    </a:p>
                  </a:txBody>
                  <a:tcPr/>
                </a:tc>
              </a:tr>
              <a:tr h="370840">
                <a:tc>
                  <a:txBody>
                    <a:bodyPr/>
                    <a:lstStyle/>
                    <a:p>
                      <a:pPr algn="l" fontAlgn="ctr"/>
                      <a:r>
                        <a:rPr lang="en-US" sz="1800" u="none" strike="noStrike" dirty="0"/>
                        <a:t>539-332BC</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t>阿契美尼德王朝 </a:t>
                      </a:r>
                      <a:r>
                        <a:rPr lang="en-US" altLang="zh-TW" dirty="0" err="1" smtClean="0"/>
                        <a:t>Achaemenid</a:t>
                      </a:r>
                      <a:r>
                        <a:rPr lang="en-US" altLang="zh-TW" dirty="0" smtClean="0"/>
                        <a:t> Empire</a:t>
                      </a:r>
                      <a:endParaRPr lang="zh-TW" altLang="en-US" dirty="0"/>
                    </a:p>
                  </a:txBody>
                  <a:tcPr/>
                </a:tc>
                <a:tc>
                  <a:txBody>
                    <a:bodyPr/>
                    <a:lstStyle/>
                    <a:p>
                      <a:r>
                        <a:rPr lang="zh-TW" altLang="en-US" dirty="0" smtClean="0"/>
                        <a:t>波斯人</a:t>
                      </a:r>
                      <a:endParaRPr lang="zh-TW" altLang="en-US" dirty="0"/>
                    </a:p>
                  </a:txBody>
                  <a:tcPr/>
                </a:tc>
              </a:tr>
              <a:tr h="370840">
                <a:tc>
                  <a:txBody>
                    <a:bodyPr/>
                    <a:lstStyle/>
                    <a:p>
                      <a:pPr algn="l" fontAlgn="ctr"/>
                      <a:r>
                        <a:rPr lang="en-US" sz="1800" u="none" strike="noStrike" dirty="0"/>
                        <a:t>332-305BC</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t>亞歷山大帝國 </a:t>
                      </a:r>
                      <a:r>
                        <a:rPr lang="en-US" altLang="zh-TW" dirty="0" smtClean="0"/>
                        <a:t>Alexandrian Empire</a:t>
                      </a:r>
                      <a:endParaRPr lang="zh-TW" altLang="en-US" dirty="0"/>
                    </a:p>
                  </a:txBody>
                  <a:tcPr/>
                </a:tc>
                <a:tc>
                  <a:txBody>
                    <a:bodyPr/>
                    <a:lstStyle/>
                    <a:p>
                      <a:r>
                        <a:rPr lang="zh-TW" altLang="en-US" dirty="0" smtClean="0"/>
                        <a:t>希臘人</a:t>
                      </a:r>
                      <a:endParaRPr lang="zh-TW" altLang="en-US" dirty="0"/>
                    </a:p>
                  </a:txBody>
                  <a:tcPr/>
                </a:tc>
              </a:tr>
              <a:tr h="370840">
                <a:tc>
                  <a:txBody>
                    <a:bodyPr/>
                    <a:lstStyle/>
                    <a:p>
                      <a:pPr algn="l" fontAlgn="ctr"/>
                      <a:r>
                        <a:rPr lang="en-US" sz="1800" u="none" strike="noStrike" dirty="0"/>
                        <a:t>305-198BC</a:t>
                      </a:r>
                      <a:endParaRPr lang="en-US" sz="1800" b="0" i="0" u="none" strike="noStrike" dirty="0">
                        <a:solidFill>
                          <a:srgbClr val="000000"/>
                        </a:solidFill>
                        <a:latin typeface="新細明體"/>
                      </a:endParaRPr>
                    </a:p>
                  </a:txBody>
                  <a:tcPr marL="0" marR="0" marT="0" marB="0" anchor="ctr"/>
                </a:tc>
                <a:tc>
                  <a:txBody>
                    <a:bodyPr/>
                    <a:lstStyle/>
                    <a:p>
                      <a:r>
                        <a:rPr lang="zh-HK" altLang="zh-TW" dirty="0" smtClean="0"/>
                        <a:t>托勒密王國</a:t>
                      </a:r>
                      <a:r>
                        <a:rPr lang="zh-TW" altLang="en-US" dirty="0" smtClean="0"/>
                        <a:t> </a:t>
                      </a:r>
                      <a:r>
                        <a:rPr lang="en-US" altLang="zh-TW" dirty="0" err="1" smtClean="0"/>
                        <a:t>Ptolemic</a:t>
                      </a:r>
                      <a:r>
                        <a:rPr lang="en-US" altLang="zh-TW" dirty="0" smtClean="0"/>
                        <a:t> Kingdom</a:t>
                      </a:r>
                      <a:endParaRPr lang="zh-TW" altLang="en-US" dirty="0"/>
                    </a:p>
                  </a:txBody>
                  <a:tcPr/>
                </a:tc>
                <a:tc>
                  <a:txBody>
                    <a:bodyPr/>
                    <a:lstStyle/>
                    <a:p>
                      <a:r>
                        <a:rPr lang="zh-TW" altLang="en-US" dirty="0" smtClean="0"/>
                        <a:t>埃及人</a:t>
                      </a:r>
                      <a:endParaRPr lang="zh-TW" altLang="en-US" dirty="0"/>
                    </a:p>
                  </a:txBody>
                  <a:tcPr/>
                </a:tc>
              </a:tr>
              <a:tr h="370840">
                <a:tc>
                  <a:txBody>
                    <a:bodyPr/>
                    <a:lstStyle/>
                    <a:p>
                      <a:pPr algn="l" fontAlgn="ctr"/>
                      <a:r>
                        <a:rPr lang="en-US" sz="1800" u="none" strike="noStrike" dirty="0"/>
                        <a:t>198-141BC</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t>薩珊王朝 </a:t>
                      </a:r>
                      <a:r>
                        <a:rPr lang="en-US" altLang="zh-TW" dirty="0" smtClean="0"/>
                        <a:t>Seleucid Empire</a:t>
                      </a:r>
                      <a:endParaRPr lang="zh-TW" altLang="en-US" dirty="0"/>
                    </a:p>
                  </a:txBody>
                  <a:tcPr/>
                </a:tc>
                <a:tc>
                  <a:txBody>
                    <a:bodyPr/>
                    <a:lstStyle/>
                    <a:p>
                      <a:r>
                        <a:rPr lang="zh-TW" altLang="en-US" dirty="0" smtClean="0"/>
                        <a:t>阿述人</a:t>
                      </a:r>
                      <a:endParaRPr lang="zh-TW" altLang="en-US" dirty="0"/>
                    </a:p>
                  </a:txBody>
                  <a:tcPr/>
                </a:tc>
              </a:tr>
              <a:tr h="370840">
                <a:tc>
                  <a:txBody>
                    <a:bodyPr/>
                    <a:lstStyle/>
                    <a:p>
                      <a:pPr algn="l" fontAlgn="ctr"/>
                      <a:r>
                        <a:rPr lang="en-US" sz="1800" u="none" strike="noStrike" dirty="0"/>
                        <a:t>141-37BC</a:t>
                      </a:r>
                      <a:endParaRPr lang="en-US" sz="1800" b="0" i="0" u="none" strike="noStrike" dirty="0">
                        <a:solidFill>
                          <a:srgbClr val="000000"/>
                        </a:solidFill>
                        <a:latin typeface="新細明體"/>
                      </a:endParaRPr>
                    </a:p>
                  </a:txBody>
                  <a:tcPr marL="0" marR="0" marT="0" marB="0" anchor="ctr"/>
                </a:tc>
                <a:tc>
                  <a:txBody>
                    <a:bodyPr/>
                    <a:lstStyle/>
                    <a:p>
                      <a:r>
                        <a:rPr lang="zh-TW" altLang="en-US" b="0" dirty="0" smtClean="0"/>
                        <a:t>哈斯蒙尼王朝 </a:t>
                      </a:r>
                      <a:r>
                        <a:rPr lang="en-US" altLang="zh-TW" dirty="0" err="1" smtClean="0"/>
                        <a:t>Hasmonean</a:t>
                      </a:r>
                      <a:r>
                        <a:rPr lang="en-US" altLang="zh-TW" dirty="0" smtClean="0"/>
                        <a:t> Kingdom(</a:t>
                      </a:r>
                      <a:r>
                        <a:rPr lang="en-US" altLang="zh-TW" dirty="0" err="1" smtClean="0"/>
                        <a:t>Maccabee</a:t>
                      </a:r>
                      <a:r>
                        <a:rPr lang="en-US" altLang="zh-TW" dirty="0" smtClean="0"/>
                        <a:t>)</a:t>
                      </a:r>
                      <a:endParaRPr lang="zh-TW" altLang="en-US" dirty="0"/>
                    </a:p>
                  </a:txBody>
                  <a:tcPr/>
                </a:tc>
                <a:tc>
                  <a:txBody>
                    <a:bodyPr/>
                    <a:lstStyle/>
                    <a:p>
                      <a:r>
                        <a:rPr lang="zh-TW" altLang="en-US" dirty="0" smtClean="0"/>
                        <a:t>猶太人</a:t>
                      </a:r>
                      <a:endParaRPr lang="zh-TW" altLang="en-US" dirty="0"/>
                    </a:p>
                  </a:txBody>
                  <a:tcPr/>
                </a:tc>
              </a:tr>
              <a:tr h="370840">
                <a:tc>
                  <a:txBody>
                    <a:bodyPr/>
                    <a:lstStyle/>
                    <a:p>
                      <a:pPr algn="l" fontAlgn="ctr"/>
                      <a:r>
                        <a:rPr lang="en-US" sz="1800" u="none" strike="noStrike" dirty="0"/>
                        <a:t>63BC</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t>羅馬統治的開始</a:t>
                      </a:r>
                      <a:endParaRPr lang="zh-TW" altLang="en-US" dirty="0"/>
                    </a:p>
                  </a:txBody>
                  <a:tcPr/>
                </a:tc>
                <a:tc>
                  <a:txBody>
                    <a:bodyPr/>
                    <a:lstStyle/>
                    <a:p>
                      <a:endParaRPr lang="zh-TW" altLang="en-US" dirty="0"/>
                    </a:p>
                  </a:txBody>
                  <a:tcPr/>
                </a:tc>
              </a:tr>
              <a:tr h="370840">
                <a:tc>
                  <a:txBody>
                    <a:bodyPr/>
                    <a:lstStyle/>
                    <a:p>
                      <a:pPr algn="l" fontAlgn="ctr"/>
                      <a:r>
                        <a:rPr lang="en-US" sz="1800" u="none" strike="noStrike"/>
                        <a:t>37-4BC</a:t>
                      </a:r>
                      <a:endParaRPr lang="en-US" sz="1800" b="0" i="0" u="none" strike="noStrike">
                        <a:solidFill>
                          <a:srgbClr val="000000"/>
                        </a:solidFill>
                        <a:latin typeface="新細明體"/>
                      </a:endParaRPr>
                    </a:p>
                  </a:txBody>
                  <a:tcPr marL="0" marR="0" marT="0" marB="0" anchor="ctr"/>
                </a:tc>
                <a:tc>
                  <a:txBody>
                    <a:bodyPr/>
                    <a:lstStyle/>
                    <a:p>
                      <a:r>
                        <a:rPr lang="zh-TW" altLang="en-US" b="0" dirty="0" smtClean="0"/>
                        <a:t>希律王國 </a:t>
                      </a:r>
                      <a:r>
                        <a:rPr lang="en-US" altLang="zh-TW" dirty="0" err="1" smtClean="0"/>
                        <a:t>Herodian</a:t>
                      </a:r>
                      <a:r>
                        <a:rPr lang="en-US" altLang="zh-TW" dirty="0" smtClean="0"/>
                        <a:t> Kingdom</a:t>
                      </a:r>
                      <a:endParaRPr lang="zh-TW" altLang="en-US" dirty="0"/>
                    </a:p>
                  </a:txBody>
                  <a:tcPr/>
                </a:tc>
                <a:tc>
                  <a:txBody>
                    <a:bodyPr/>
                    <a:lstStyle/>
                    <a:p>
                      <a:r>
                        <a:rPr lang="zh-TW" altLang="en-US" dirty="0" smtClean="0"/>
                        <a:t>羅馬人</a:t>
                      </a:r>
                      <a:endParaRPr lang="zh-TW" altLang="en-US" dirty="0"/>
                    </a:p>
                  </a:txBody>
                  <a:tcPr/>
                </a:tc>
              </a:tr>
              <a:tr h="370840">
                <a:tc>
                  <a:txBody>
                    <a:bodyPr/>
                    <a:lstStyle/>
                    <a:p>
                      <a:pPr algn="l" fontAlgn="ctr"/>
                      <a:r>
                        <a:rPr lang="en-US" sz="1800" u="none" strike="noStrike"/>
                        <a:t>4BC-6AD</a:t>
                      </a:r>
                      <a:endParaRPr lang="en-US" sz="1800" b="0" i="0" u="none" strike="noStrike">
                        <a:solidFill>
                          <a:srgbClr val="000000"/>
                        </a:solidFill>
                        <a:latin typeface="新細明體"/>
                      </a:endParaRPr>
                    </a:p>
                  </a:txBody>
                  <a:tcPr marL="0" marR="0" marT="0" marB="0" anchor="ctr"/>
                </a:tc>
                <a:tc>
                  <a:txBody>
                    <a:bodyPr/>
                    <a:lstStyle/>
                    <a:p>
                      <a:pPr marL="0" indent="90488" algn="l" fontAlgn="ctr"/>
                      <a:r>
                        <a:rPr lang="zh-HK" altLang="zh-TW" b="0" dirty="0" smtClean="0"/>
                        <a:t>四帝共治制</a:t>
                      </a:r>
                      <a:r>
                        <a:rPr lang="en-US" altLang="zh-HK" b="1" dirty="0" smtClean="0"/>
                        <a:t> </a:t>
                      </a:r>
                      <a:r>
                        <a:rPr lang="en-US" sz="1800" u="none" strike="noStrike" dirty="0" err="1" smtClean="0"/>
                        <a:t>Tetrarchy</a:t>
                      </a:r>
                      <a:r>
                        <a:rPr lang="en-US" sz="1800" u="none" strike="noStrike" dirty="0" smtClean="0"/>
                        <a:t> (Judea) Empire</a:t>
                      </a:r>
                      <a:endParaRPr lang="en-US" sz="1800" b="0" i="0" u="none" strike="noStrike" dirty="0">
                        <a:solidFill>
                          <a:srgbClr val="000000"/>
                        </a:solidFill>
                        <a:latin typeface="+mn-lt"/>
                      </a:endParaRPr>
                    </a:p>
                  </a:txBody>
                  <a:tcPr marL="0" marR="0" marT="0" marB="0" anchor="ctr"/>
                </a:tc>
                <a:tc>
                  <a:txBody>
                    <a:bodyPr/>
                    <a:lstStyle/>
                    <a:p>
                      <a:r>
                        <a:rPr lang="zh-TW" altLang="en-US" smtClean="0"/>
                        <a:t>羅馬人</a:t>
                      </a:r>
                      <a:endParaRPr lang="zh-TW" altLang="en-US" dirty="0"/>
                    </a:p>
                  </a:txBody>
                  <a:tcPr/>
                </a:tc>
              </a:tr>
              <a:tr h="370840">
                <a:tc>
                  <a:txBody>
                    <a:bodyPr/>
                    <a:lstStyle/>
                    <a:p>
                      <a:pPr algn="l" fontAlgn="ctr"/>
                      <a:r>
                        <a:rPr lang="en-US" sz="1800" u="none" strike="noStrike"/>
                        <a:t>6-132AD</a:t>
                      </a:r>
                      <a:endParaRPr lang="en-US" sz="1800" b="0" i="0" u="none" strike="noStrike">
                        <a:solidFill>
                          <a:srgbClr val="000000"/>
                        </a:solidFill>
                        <a:latin typeface="新細明體"/>
                      </a:endParaRPr>
                    </a:p>
                  </a:txBody>
                  <a:tcPr marL="0" marR="0" marT="0" marB="0" anchor="ctr"/>
                </a:tc>
                <a:tc>
                  <a:txBody>
                    <a:bodyPr/>
                    <a:lstStyle/>
                    <a:p>
                      <a:pPr marL="0" indent="90488" algn="l" fontAlgn="ctr"/>
                      <a:r>
                        <a:rPr lang="zh-TW" altLang="en-US" dirty="0" smtClean="0"/>
                        <a:t>羅馬帝國置省 </a:t>
                      </a:r>
                      <a:r>
                        <a:rPr lang="en-US" sz="1800" u="none" strike="noStrike" dirty="0" smtClean="0"/>
                        <a:t>Roman Empire</a:t>
                      </a:r>
                      <a:endParaRPr lang="en-US" sz="1800" b="0" i="0" u="none" strike="noStrike" dirty="0">
                        <a:solidFill>
                          <a:srgbClr val="000000"/>
                        </a:solidFill>
                        <a:latin typeface="+mn-lt"/>
                      </a:endParaRPr>
                    </a:p>
                  </a:txBody>
                  <a:tcPr marL="0" marR="0" marT="0" marB="0" anchor="ctr"/>
                </a:tc>
                <a:tc>
                  <a:txBody>
                    <a:bodyPr/>
                    <a:lstStyle/>
                    <a:p>
                      <a:r>
                        <a:rPr lang="zh-TW" altLang="en-US" smtClean="0"/>
                        <a:t>羅馬人</a:t>
                      </a:r>
                      <a:endParaRPr lang="zh-TW" altLang="en-US" dirty="0"/>
                    </a:p>
                  </a:txBody>
                  <a:tcPr/>
                </a:tc>
              </a:tr>
              <a:tr h="370840">
                <a:tc>
                  <a:txBody>
                    <a:bodyPr/>
                    <a:lstStyle/>
                    <a:p>
                      <a:pPr algn="l" fontAlgn="ctr"/>
                      <a:r>
                        <a:rPr lang="en-US" sz="1800" u="none" strike="noStrike" dirty="0"/>
                        <a:t>132-135AD</a:t>
                      </a:r>
                      <a:endParaRPr lang="en-US" sz="1800" b="0" i="0" u="none" strike="noStrike" dirty="0">
                        <a:solidFill>
                          <a:srgbClr val="000000"/>
                        </a:solidFill>
                        <a:latin typeface="新細明體"/>
                      </a:endParaRPr>
                    </a:p>
                  </a:txBody>
                  <a:tcPr marL="0" marR="0" marT="0" marB="0" anchor="ctr"/>
                </a:tc>
                <a:tc>
                  <a:txBody>
                    <a:bodyPr/>
                    <a:lstStyle/>
                    <a:p>
                      <a:pPr marL="0" indent="90488" algn="l" fontAlgn="ctr"/>
                      <a:r>
                        <a:rPr lang="zh-HK" altLang="zh-TW" dirty="0" smtClean="0"/>
                        <a:t>巴爾科赫巴起義</a:t>
                      </a:r>
                      <a:r>
                        <a:rPr lang="zh-TW" altLang="en-US" dirty="0" smtClean="0"/>
                        <a:t> </a:t>
                      </a:r>
                      <a:r>
                        <a:rPr lang="en-US" altLang="zh-TW" sz="1800" u="none" strike="noStrike" dirty="0" smtClean="0"/>
                        <a:t>Bar </a:t>
                      </a:r>
                      <a:r>
                        <a:rPr lang="en-US" altLang="zh-TW" sz="1800" u="none" strike="noStrike" dirty="0" err="1" smtClean="0"/>
                        <a:t>Kokhba</a:t>
                      </a:r>
                      <a:r>
                        <a:rPr lang="en-US" altLang="zh-TW" sz="1800" u="none" strike="noStrike" dirty="0" smtClean="0"/>
                        <a:t> Revolt</a:t>
                      </a:r>
                      <a:endParaRPr lang="en-US" sz="1800" b="0" i="0" u="none" strike="noStrike" dirty="0">
                        <a:solidFill>
                          <a:srgbClr val="000000"/>
                        </a:solidFill>
                        <a:latin typeface="+mn-lt"/>
                      </a:endParaRPr>
                    </a:p>
                  </a:txBody>
                  <a:tcPr marL="0" marR="0" marT="0" marB="0" anchor="ctr"/>
                </a:tc>
                <a:tc>
                  <a:txBody>
                    <a:bodyPr/>
                    <a:lstStyle/>
                    <a:p>
                      <a:r>
                        <a:rPr lang="zh-TW" altLang="en-US" dirty="0" smtClean="0"/>
                        <a:t>羅馬人</a:t>
                      </a:r>
                      <a:endParaRPr lang="zh-TW" altLang="en-US" dirty="0"/>
                    </a:p>
                  </a:txBody>
                  <a:tcPr/>
                </a:tc>
              </a:tr>
            </a:tbl>
          </a:graphicData>
        </a:graphic>
      </p:graphicFrame>
      <p:sp>
        <p:nvSpPr>
          <p:cNvPr id="5" name="TextBox 4"/>
          <p:cNvSpPr txBox="1"/>
          <p:nvPr/>
        </p:nvSpPr>
        <p:spPr>
          <a:xfrm>
            <a:off x="539552" y="1268760"/>
            <a:ext cx="5211683" cy="523220"/>
          </a:xfrm>
          <a:prstGeom prst="rect">
            <a:avLst/>
          </a:prstGeom>
          <a:noFill/>
        </p:spPr>
        <p:txBody>
          <a:bodyPr wrap="none" rtlCol="0">
            <a:spAutoFit/>
          </a:bodyPr>
          <a:lstStyle/>
          <a:p>
            <a:r>
              <a:rPr lang="zh-TW" altLang="en-US" sz="2800" dirty="0" smtClean="0">
                <a:solidFill>
                  <a:srgbClr val="FFC000"/>
                </a:solidFill>
                <a:latin typeface="標楷體" pitchFamily="65" charset="-120"/>
                <a:ea typeface="標楷體" pitchFamily="65" charset="-120"/>
              </a:rPr>
              <a:t>及後，此地不斷為各民族所統治</a:t>
            </a:r>
            <a:endParaRPr lang="zh-TW" altLang="en-US" sz="2800" dirty="0">
              <a:solidFill>
                <a:srgbClr val="FFC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領土的擁有者</a:t>
            </a:r>
            <a:endParaRPr lang="zh-TW" altLang="en-US" dirty="0">
              <a:solidFill>
                <a:srgbClr val="FFFF00"/>
              </a:solidFill>
              <a:latin typeface="標楷體" pitchFamily="65" charset="-120"/>
              <a:ea typeface="標楷體" pitchFamily="65" charset="-120"/>
            </a:endParaRPr>
          </a:p>
        </p:txBody>
      </p:sp>
      <p:graphicFrame>
        <p:nvGraphicFramePr>
          <p:cNvPr id="4" name="Table 3"/>
          <p:cNvGraphicFramePr>
            <a:graphicFrameLocks noGrp="1"/>
          </p:cNvGraphicFramePr>
          <p:nvPr/>
        </p:nvGraphicFramePr>
        <p:xfrm>
          <a:off x="971600" y="1628800"/>
          <a:ext cx="7488832" cy="3515360"/>
        </p:xfrm>
        <a:graphic>
          <a:graphicData uri="http://schemas.openxmlformats.org/drawingml/2006/table">
            <a:tbl>
              <a:tblPr firstRow="1" bandRow="1">
                <a:tableStyleId>{00A15C55-8517-42AA-B614-E9B94910E393}</a:tableStyleId>
              </a:tblPr>
              <a:tblGrid>
                <a:gridCol w="1800200"/>
                <a:gridCol w="4176464"/>
                <a:gridCol w="1512168"/>
              </a:tblGrid>
              <a:tr h="370840">
                <a:tc>
                  <a:txBody>
                    <a:bodyPr/>
                    <a:lstStyle/>
                    <a:p>
                      <a:r>
                        <a:rPr lang="zh-TW" altLang="en-US" dirty="0" smtClean="0"/>
                        <a:t>年份</a:t>
                      </a:r>
                      <a:endParaRPr lang="zh-TW" altLang="en-US" dirty="0"/>
                    </a:p>
                  </a:txBody>
                  <a:tcPr/>
                </a:tc>
                <a:tc>
                  <a:txBody>
                    <a:bodyPr/>
                    <a:lstStyle/>
                    <a:p>
                      <a:r>
                        <a:rPr lang="zh-TW" altLang="en-US" dirty="0" smtClean="0"/>
                        <a:t>帝國</a:t>
                      </a:r>
                      <a:endParaRPr lang="zh-TW" altLang="en-US" dirty="0"/>
                    </a:p>
                  </a:txBody>
                  <a:tcPr/>
                </a:tc>
                <a:tc>
                  <a:txBody>
                    <a:bodyPr/>
                    <a:lstStyle/>
                    <a:p>
                      <a:r>
                        <a:rPr lang="zh-TW" altLang="en-US" dirty="0" smtClean="0"/>
                        <a:t>民族</a:t>
                      </a:r>
                      <a:endParaRPr lang="zh-TW" altLang="en-US" dirty="0"/>
                    </a:p>
                  </a:txBody>
                  <a:tcPr/>
                </a:tc>
              </a:tr>
              <a:tr h="370840">
                <a:tc>
                  <a:txBody>
                    <a:bodyPr/>
                    <a:lstStyle/>
                    <a:p>
                      <a:pPr algn="l" fontAlgn="ctr"/>
                      <a:r>
                        <a:rPr lang="en-US" sz="1800" u="none" strike="noStrike" dirty="0"/>
                        <a:t>135-390AD</a:t>
                      </a:r>
                      <a:endParaRPr lang="en-US" sz="1800" b="0" i="0" u="none" strike="noStrike" dirty="0">
                        <a:solidFill>
                          <a:srgbClr val="000000"/>
                        </a:solidFill>
                        <a:latin typeface="新細明體"/>
                      </a:endParaRPr>
                    </a:p>
                  </a:txBody>
                  <a:tcPr marL="0" marR="0" marT="0" marB="0" anchor="ctr"/>
                </a:tc>
                <a:tc>
                  <a:txBody>
                    <a:bodyPr/>
                    <a:lstStyle/>
                    <a:p>
                      <a:pPr marL="0" indent="90488" algn="l" fontAlgn="ctr"/>
                      <a:r>
                        <a:rPr lang="zh-TW" altLang="en-US" dirty="0" smtClean="0"/>
                        <a:t>羅馬帝國置省 </a:t>
                      </a:r>
                      <a:r>
                        <a:rPr lang="en-US" altLang="zh-TW" sz="1800" u="none" strike="noStrike" dirty="0" smtClean="0"/>
                        <a:t>Roman Empire</a:t>
                      </a:r>
                      <a:endParaRPr lang="en-US" sz="1800" b="0" i="0" u="none" strike="noStrike" dirty="0">
                        <a:solidFill>
                          <a:srgbClr val="000000"/>
                        </a:solidFill>
                        <a:latin typeface="新細明體"/>
                      </a:endParaRPr>
                    </a:p>
                  </a:txBody>
                  <a:tcPr marL="0" marR="0" marT="0" marB="0" anchor="ctr"/>
                </a:tc>
                <a:tc>
                  <a:txBody>
                    <a:bodyPr/>
                    <a:lstStyle/>
                    <a:p>
                      <a:r>
                        <a:rPr lang="zh-TW" altLang="en-US" smtClean="0"/>
                        <a:t>羅馬人</a:t>
                      </a:r>
                      <a:endParaRPr lang="zh-TW" altLang="en-US" dirty="0"/>
                    </a:p>
                  </a:txBody>
                  <a:tcPr/>
                </a:tc>
              </a:tr>
              <a:tr h="370840">
                <a:tc>
                  <a:txBody>
                    <a:bodyPr/>
                    <a:lstStyle/>
                    <a:p>
                      <a:pPr algn="l" fontAlgn="ctr"/>
                      <a:r>
                        <a:rPr lang="en-US" sz="1800" u="none" strike="noStrike" dirty="0"/>
                        <a:t>390-638AD</a:t>
                      </a:r>
                      <a:endParaRPr lang="en-US" sz="1800" b="0" i="0" u="none" strike="noStrike" dirty="0">
                        <a:solidFill>
                          <a:srgbClr val="000000"/>
                        </a:solidFill>
                        <a:latin typeface="新細明體"/>
                      </a:endParaRPr>
                    </a:p>
                  </a:txBody>
                  <a:tcPr marL="0" marR="0" marT="0" marB="0" anchor="ctr"/>
                </a:tc>
                <a:tc>
                  <a:txBody>
                    <a:bodyPr/>
                    <a:lstStyle/>
                    <a:p>
                      <a:pPr marL="0" indent="90488" algn="l" fontAlgn="ctr"/>
                      <a:r>
                        <a:rPr lang="zh-HK" altLang="zh-TW" dirty="0" smtClean="0"/>
                        <a:t>拜占庭帝國</a:t>
                      </a:r>
                      <a:r>
                        <a:rPr lang="zh-TW" altLang="en-US" dirty="0" smtClean="0"/>
                        <a:t>置省 </a:t>
                      </a:r>
                      <a:r>
                        <a:rPr lang="en-US" sz="1800" u="none" strike="noStrike" dirty="0" smtClean="0"/>
                        <a:t>Byzantine Empire</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t>羅馬人</a:t>
                      </a:r>
                      <a:endParaRPr lang="zh-TW" altLang="en-US" dirty="0"/>
                    </a:p>
                  </a:txBody>
                  <a:tcPr/>
                </a:tc>
              </a:tr>
              <a:tr h="370840">
                <a:tc>
                  <a:txBody>
                    <a:bodyPr/>
                    <a:lstStyle/>
                    <a:p>
                      <a:pPr algn="l" fontAlgn="ctr"/>
                      <a:r>
                        <a:rPr lang="en-US" sz="1800" u="none" strike="noStrike" dirty="0"/>
                        <a:t>638-1099AD</a:t>
                      </a:r>
                      <a:endParaRPr lang="en-US" sz="1800" b="0" i="0" u="none" strike="noStrike" dirty="0">
                        <a:solidFill>
                          <a:srgbClr val="000000"/>
                        </a:solidFill>
                        <a:latin typeface="新細明體"/>
                      </a:endParaRPr>
                    </a:p>
                  </a:txBody>
                  <a:tcPr marL="0" marR="0" marT="0" marB="0" anchor="ctr"/>
                </a:tc>
                <a:tc>
                  <a:txBody>
                    <a:bodyPr/>
                    <a:lstStyle/>
                    <a:p>
                      <a:pPr marL="0" indent="90488" algn="l" fontAlgn="ctr"/>
                      <a:r>
                        <a:rPr lang="zh-TW" altLang="en-US" dirty="0" smtClean="0"/>
                        <a:t>阿拉伯哈理發 </a:t>
                      </a:r>
                      <a:r>
                        <a:rPr lang="en-US" sz="1800" u="none" strike="noStrike" dirty="0" smtClean="0"/>
                        <a:t>Arab Caliphates</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t>阿拉伯人</a:t>
                      </a:r>
                      <a:endParaRPr lang="zh-TW" altLang="en-US" dirty="0"/>
                    </a:p>
                  </a:txBody>
                  <a:tcPr/>
                </a:tc>
              </a:tr>
              <a:tr h="370840">
                <a:tc>
                  <a:txBody>
                    <a:bodyPr/>
                    <a:lstStyle/>
                    <a:p>
                      <a:pPr algn="l" fontAlgn="ctr"/>
                      <a:r>
                        <a:rPr lang="en-US" sz="1800" u="none" strike="noStrike" dirty="0"/>
                        <a:t>1099-1187AD</a:t>
                      </a:r>
                      <a:endParaRPr lang="en-US" sz="1800" b="0" i="0" u="none" strike="noStrike" dirty="0">
                        <a:solidFill>
                          <a:srgbClr val="000000"/>
                        </a:solidFill>
                        <a:latin typeface="新細明體"/>
                      </a:endParaRPr>
                    </a:p>
                  </a:txBody>
                  <a:tcPr marL="0" marR="0" marT="0" marB="0" anchor="ctr"/>
                </a:tc>
                <a:tc>
                  <a:txBody>
                    <a:bodyPr/>
                    <a:lstStyle/>
                    <a:p>
                      <a:pPr marL="0" indent="90488" algn="l" fontAlgn="ctr"/>
                      <a:r>
                        <a:rPr lang="zh-HK" altLang="zh-TW" dirty="0" smtClean="0"/>
                        <a:t>十字軍國家</a:t>
                      </a:r>
                      <a:r>
                        <a:rPr lang="zh-TW" altLang="en-US" dirty="0" smtClean="0"/>
                        <a:t> </a:t>
                      </a:r>
                      <a:r>
                        <a:rPr lang="en-US" sz="1800" u="none" strike="noStrike" dirty="0" smtClean="0"/>
                        <a:t>Crusading States</a:t>
                      </a:r>
                      <a:endParaRPr lang="en-US" sz="1800" b="0" i="0" u="none" strike="noStrike" dirty="0">
                        <a:solidFill>
                          <a:srgbClr val="000000"/>
                        </a:solidFill>
                        <a:latin typeface="新細明體"/>
                      </a:endParaRPr>
                    </a:p>
                  </a:txBody>
                  <a:tcPr marL="0" marR="0" marT="0" marB="0" anchor="ctr"/>
                </a:tc>
                <a:tc>
                  <a:txBody>
                    <a:bodyPr/>
                    <a:lstStyle/>
                    <a:p>
                      <a:endParaRPr lang="zh-TW" altLang="en-US" dirty="0"/>
                    </a:p>
                  </a:txBody>
                  <a:tcPr/>
                </a:tc>
              </a:tr>
              <a:tr h="370840">
                <a:tc>
                  <a:txBody>
                    <a:bodyPr/>
                    <a:lstStyle/>
                    <a:p>
                      <a:pPr algn="l" fontAlgn="ctr"/>
                      <a:r>
                        <a:rPr lang="en-US" sz="1800" u="none" strike="noStrike" dirty="0"/>
                        <a:t>1187-1260AD</a:t>
                      </a:r>
                      <a:endParaRPr lang="en-US" sz="1800" b="0" i="0" u="none" strike="noStrike" dirty="0">
                        <a:solidFill>
                          <a:srgbClr val="000000"/>
                        </a:solidFill>
                        <a:latin typeface="新細明體"/>
                      </a:endParaRPr>
                    </a:p>
                  </a:txBody>
                  <a:tcPr marL="0" marR="0" marT="0" marB="0" anchor="ctr"/>
                </a:tc>
                <a:tc>
                  <a:txBody>
                    <a:bodyPr/>
                    <a:lstStyle/>
                    <a:p>
                      <a:pPr marL="0" indent="90488" algn="l" fontAlgn="ctr"/>
                      <a:r>
                        <a:rPr lang="zh-TW" altLang="en-US" sz="1800" u="none" strike="noStrike" dirty="0" smtClean="0"/>
                        <a:t>艾育布哈理發 </a:t>
                      </a:r>
                      <a:r>
                        <a:rPr lang="en-US" sz="1800" u="none" strike="noStrike" dirty="0" err="1" smtClean="0"/>
                        <a:t>Ayyubid</a:t>
                      </a:r>
                      <a:r>
                        <a:rPr lang="en-US" sz="1800" u="none" strike="noStrike" dirty="0" smtClean="0"/>
                        <a:t> Caliphates</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t>埃及人</a:t>
                      </a:r>
                      <a:endParaRPr lang="zh-TW" altLang="en-US" dirty="0"/>
                    </a:p>
                  </a:txBody>
                  <a:tcPr/>
                </a:tc>
              </a:tr>
              <a:tr h="370840">
                <a:tc>
                  <a:txBody>
                    <a:bodyPr/>
                    <a:lstStyle/>
                    <a:p>
                      <a:pPr algn="l" fontAlgn="ctr"/>
                      <a:r>
                        <a:rPr lang="en-US" sz="1800" u="none" strike="noStrike" dirty="0"/>
                        <a:t>1260-1516AD</a:t>
                      </a:r>
                      <a:endParaRPr lang="en-US" sz="1800" b="0" i="0" u="none" strike="noStrike" dirty="0">
                        <a:solidFill>
                          <a:srgbClr val="000000"/>
                        </a:solidFill>
                        <a:latin typeface="新細明體"/>
                      </a:endParaRPr>
                    </a:p>
                  </a:txBody>
                  <a:tcPr marL="0" marR="0" marT="0" marB="0" anchor="ctr"/>
                </a:tc>
                <a:tc>
                  <a:txBody>
                    <a:bodyPr/>
                    <a:lstStyle/>
                    <a:p>
                      <a:pPr marL="0" indent="90488" algn="l" fontAlgn="ctr"/>
                      <a:r>
                        <a:rPr lang="zh-TW" altLang="en-US" sz="1800" u="none" strike="noStrike" dirty="0" smtClean="0"/>
                        <a:t>瑪木哈理發 </a:t>
                      </a:r>
                      <a:r>
                        <a:rPr lang="en-US" sz="1800" u="none" strike="noStrike" dirty="0" err="1" smtClean="0"/>
                        <a:t>Mamluke</a:t>
                      </a:r>
                      <a:r>
                        <a:rPr lang="zh-TW" altLang="en-US" sz="1800" u="none" strike="noStrike" dirty="0" smtClean="0"/>
                        <a:t> </a:t>
                      </a:r>
                      <a:r>
                        <a:rPr lang="en-US" sz="1800" u="none" strike="noStrike" dirty="0" smtClean="0"/>
                        <a:t>Caliphates</a:t>
                      </a:r>
                      <a:endParaRPr lang="en-US" sz="1800" b="0" i="0" u="none" strike="noStrike" dirty="0">
                        <a:solidFill>
                          <a:srgbClr val="000000"/>
                        </a:solidFill>
                        <a:latin typeface="新細明體"/>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埃及人</a:t>
                      </a:r>
                    </a:p>
                  </a:txBody>
                  <a:tcPr/>
                </a:tc>
              </a:tr>
              <a:tr h="370840">
                <a:tc>
                  <a:txBody>
                    <a:bodyPr/>
                    <a:lstStyle/>
                    <a:p>
                      <a:pPr algn="l" fontAlgn="ctr"/>
                      <a:r>
                        <a:rPr lang="en-US" sz="1800" u="none" strike="noStrike" dirty="0"/>
                        <a:t>1516-1917AD</a:t>
                      </a:r>
                      <a:endParaRPr lang="en-US" sz="1800" b="0" i="0" u="none" strike="noStrike" dirty="0">
                        <a:solidFill>
                          <a:srgbClr val="000000"/>
                        </a:solidFill>
                        <a:latin typeface="新細明體"/>
                      </a:endParaRPr>
                    </a:p>
                  </a:txBody>
                  <a:tcPr marL="0" marR="0" marT="0" marB="0" anchor="ctr"/>
                </a:tc>
                <a:tc>
                  <a:txBody>
                    <a:bodyPr/>
                    <a:lstStyle/>
                    <a:p>
                      <a:pPr marL="0" marR="0" indent="90488" algn="l" defTabSz="914400" rtl="0" eaLnBrk="1" fontAlgn="ctr" latinLnBrk="0" hangingPunct="1">
                        <a:lnSpc>
                          <a:spcPct val="100000"/>
                        </a:lnSpc>
                        <a:spcBef>
                          <a:spcPts val="0"/>
                        </a:spcBef>
                        <a:spcAft>
                          <a:spcPts val="0"/>
                        </a:spcAft>
                        <a:buClrTx/>
                        <a:buSzTx/>
                        <a:buFontTx/>
                        <a:buNone/>
                        <a:tabLst/>
                        <a:defRPr/>
                      </a:pPr>
                      <a:r>
                        <a:rPr lang="zh-TW" altLang="en-US" sz="1800" u="none" strike="noStrike" dirty="0" smtClean="0"/>
                        <a:t>鄂圖曼帝國 </a:t>
                      </a:r>
                      <a:r>
                        <a:rPr lang="en-US" sz="1800" u="none" strike="noStrike" dirty="0" smtClean="0"/>
                        <a:t>Ottoman Empire</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t>土耳其人</a:t>
                      </a:r>
                      <a:endParaRPr lang="zh-TW" altLang="en-US" dirty="0"/>
                    </a:p>
                  </a:txBody>
                  <a:tcPr/>
                </a:tc>
              </a:tr>
              <a:tr h="370840">
                <a:tc>
                  <a:txBody>
                    <a:bodyPr/>
                    <a:lstStyle/>
                    <a:p>
                      <a:pPr algn="l" fontAlgn="ctr"/>
                      <a:r>
                        <a:rPr lang="en-US" sz="1800" u="none" strike="noStrike" dirty="0"/>
                        <a:t>1918-1948AD</a:t>
                      </a:r>
                      <a:endParaRPr lang="en-US" sz="1800" b="0" i="0" u="none" strike="noStrike" dirty="0">
                        <a:solidFill>
                          <a:srgbClr val="000000"/>
                        </a:solidFill>
                        <a:latin typeface="新細明體"/>
                      </a:endParaRPr>
                    </a:p>
                  </a:txBody>
                  <a:tcPr marL="0" marR="0" marT="0" marB="0" anchor="ctr"/>
                </a:tc>
                <a:tc>
                  <a:txBody>
                    <a:bodyPr/>
                    <a:lstStyle/>
                    <a:p>
                      <a:pPr marL="0" indent="90488" algn="l" fontAlgn="ctr"/>
                      <a:r>
                        <a:rPr lang="zh-TW" altLang="en-US" sz="1800" u="none" strike="noStrike" dirty="0" smtClean="0"/>
                        <a:t>英國管治 </a:t>
                      </a:r>
                      <a:r>
                        <a:rPr lang="en-US" sz="1800" u="none" strike="noStrike" dirty="0" smtClean="0"/>
                        <a:t>British Mandates</a:t>
                      </a:r>
                    </a:p>
                    <a:p>
                      <a:pPr marL="0" indent="90488" algn="l" fontAlgn="ctr"/>
                      <a:r>
                        <a:rPr lang="zh-HK" altLang="zh-TW" b="0" dirty="0" smtClean="0"/>
                        <a:t>英屬巴勒斯坦託管地</a:t>
                      </a:r>
                      <a:endParaRPr lang="en-US" sz="1800" b="0" i="0" u="none" strike="noStrike" dirty="0">
                        <a:solidFill>
                          <a:srgbClr val="000000"/>
                        </a:solidFill>
                        <a:latin typeface="新細明體"/>
                      </a:endParaRPr>
                    </a:p>
                  </a:txBody>
                  <a:tcPr marL="0" marR="0" marT="0" marB="0" anchor="ctr"/>
                </a:tc>
                <a:tc>
                  <a:txBody>
                    <a:bodyPr/>
                    <a:lstStyle/>
                    <a:p>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猶太人的分佈</a:t>
            </a:r>
            <a:endParaRPr lang="zh-TW" altLang="en-US" dirty="0">
              <a:solidFill>
                <a:srgbClr val="FFFF00"/>
              </a:solidFill>
              <a:latin typeface="標楷體" pitchFamily="65" charset="-120"/>
              <a:ea typeface="標楷體" pitchFamily="65" charset="-120"/>
            </a:endParaRPr>
          </a:p>
        </p:txBody>
      </p:sp>
      <p:sp>
        <p:nvSpPr>
          <p:cNvPr id="5" name="Content Placeholder 4"/>
          <p:cNvSpPr>
            <a:spLocks noGrp="1"/>
          </p:cNvSpPr>
          <p:nvPr>
            <p:ph idx="1"/>
          </p:nvPr>
        </p:nvSpPr>
        <p:spPr>
          <a:xfrm>
            <a:off x="467544" y="1412777"/>
            <a:ext cx="8229600" cy="2952328"/>
          </a:xfrm>
        </p:spPr>
        <p:txBody>
          <a:bodyPr>
            <a:normAutofit/>
          </a:bodyPr>
          <a:lstStyle/>
          <a:p>
            <a:r>
              <a:rPr lang="zh-TW" altLang="en-US" sz="2200" dirty="0" smtClean="0">
                <a:solidFill>
                  <a:srgbClr val="FFC000"/>
                </a:solidFill>
                <a:latin typeface="標楷體" pitchFamily="65" charset="-120"/>
                <a:ea typeface="標楷體" pitchFamily="65" charset="-120"/>
              </a:rPr>
              <a:t>根據歷史記錄，</a:t>
            </a:r>
            <a:r>
              <a:rPr lang="en-US" altLang="zh-TW" sz="2200" dirty="0" smtClean="0">
                <a:solidFill>
                  <a:srgbClr val="FFC000"/>
                </a:solidFill>
                <a:latin typeface="標楷體" pitchFamily="65" charset="-120"/>
                <a:ea typeface="標楷體" pitchFamily="65" charset="-120"/>
              </a:rPr>
              <a:t>1850</a:t>
            </a:r>
            <a:r>
              <a:rPr lang="zh-TW" altLang="en-US" sz="2200" dirty="0" smtClean="0">
                <a:solidFill>
                  <a:srgbClr val="FFC000"/>
                </a:solidFill>
                <a:latin typeface="標楷體" pitchFamily="65" charset="-120"/>
                <a:ea typeface="標楷體" pitchFamily="65" charset="-120"/>
              </a:rPr>
              <a:t>年，該土地人口為</a:t>
            </a:r>
            <a:r>
              <a:rPr lang="en-US" altLang="zh-TW" sz="2200" dirty="0" smtClean="0">
                <a:solidFill>
                  <a:srgbClr val="FFC000"/>
                </a:solidFill>
                <a:latin typeface="標楷體" pitchFamily="65" charset="-120"/>
                <a:ea typeface="標楷體" pitchFamily="65" charset="-120"/>
              </a:rPr>
              <a:t>350,000</a:t>
            </a:r>
            <a:r>
              <a:rPr lang="zh-TW" altLang="en-US" sz="2200" dirty="0" smtClean="0">
                <a:solidFill>
                  <a:srgbClr val="FFC000"/>
                </a:solidFill>
                <a:latin typeface="標楷體" pitchFamily="65" charset="-120"/>
                <a:ea typeface="標楷體" pitchFamily="65" charset="-120"/>
              </a:rPr>
              <a:t>，而猶太人佔</a:t>
            </a:r>
            <a:r>
              <a:rPr lang="en-US" altLang="zh-TW" sz="2200" dirty="0" smtClean="0">
                <a:solidFill>
                  <a:srgbClr val="FFC000"/>
                </a:solidFill>
                <a:latin typeface="標楷體" pitchFamily="65" charset="-120"/>
                <a:ea typeface="標楷體" pitchFamily="65" charset="-120"/>
              </a:rPr>
              <a:t>14,000(</a:t>
            </a:r>
            <a:r>
              <a:rPr lang="zh-TW" altLang="en-US" sz="2200" dirty="0" smtClean="0">
                <a:solidFill>
                  <a:srgbClr val="FFC000"/>
                </a:solidFill>
                <a:latin typeface="標楷體" pitchFamily="65" charset="-120"/>
                <a:ea typeface="標楷體" pitchFamily="65" charset="-120"/>
              </a:rPr>
              <a:t>約</a:t>
            </a:r>
            <a:r>
              <a:rPr lang="en-US" altLang="zh-TW" sz="2200" dirty="0" smtClean="0">
                <a:solidFill>
                  <a:srgbClr val="FFC000"/>
                </a:solidFill>
                <a:latin typeface="標楷體" pitchFamily="65" charset="-120"/>
                <a:ea typeface="標楷體" pitchFamily="65" charset="-120"/>
              </a:rPr>
              <a:t>4%)</a:t>
            </a:r>
          </a:p>
          <a:p>
            <a:r>
              <a:rPr lang="en-US" altLang="zh-TW" sz="2200" dirty="0" smtClean="0">
                <a:latin typeface="標楷體" pitchFamily="65" charset="-120"/>
                <a:ea typeface="標楷體" pitchFamily="65" charset="-120"/>
              </a:rPr>
              <a:t>1920</a:t>
            </a:r>
            <a:r>
              <a:rPr lang="zh-TW" altLang="en-US" sz="2200" dirty="0" smtClean="0">
                <a:latin typeface="標楷體" pitchFamily="65" charset="-120"/>
                <a:ea typeface="標楷體" pitchFamily="65" charset="-120"/>
              </a:rPr>
              <a:t>年，該土地人口為</a:t>
            </a:r>
            <a:r>
              <a:rPr lang="en-US" altLang="zh-TW" sz="2200" dirty="0" smtClean="0">
                <a:latin typeface="標楷體" pitchFamily="65" charset="-120"/>
                <a:ea typeface="標楷體" pitchFamily="65" charset="-120"/>
              </a:rPr>
              <a:t>700,000</a:t>
            </a:r>
            <a:r>
              <a:rPr lang="zh-TW" altLang="en-US" sz="2200" dirty="0" smtClean="0">
                <a:latin typeface="標楷體" pitchFamily="65" charset="-120"/>
                <a:ea typeface="標楷體" pitchFamily="65" charset="-120"/>
              </a:rPr>
              <a:t>，而猶太人佔</a:t>
            </a:r>
            <a:r>
              <a:rPr lang="en-US" altLang="zh-TW" sz="2200" dirty="0" smtClean="0">
                <a:latin typeface="標楷體" pitchFamily="65" charset="-120"/>
                <a:ea typeface="標楷體" pitchFamily="65" charset="-120"/>
              </a:rPr>
              <a:t>76,000(</a:t>
            </a:r>
            <a:r>
              <a:rPr lang="zh-TW" altLang="en-US" sz="2200" dirty="0" smtClean="0">
                <a:latin typeface="標楷體" pitchFamily="65" charset="-120"/>
                <a:ea typeface="標楷體" pitchFamily="65" charset="-120"/>
              </a:rPr>
              <a:t>約</a:t>
            </a:r>
            <a:r>
              <a:rPr lang="en-US" altLang="zh-TW" sz="2200" dirty="0" smtClean="0">
                <a:latin typeface="標楷體" pitchFamily="65" charset="-120"/>
                <a:ea typeface="標楷體" pitchFamily="65" charset="-120"/>
              </a:rPr>
              <a:t>11%)</a:t>
            </a:r>
          </a:p>
          <a:p>
            <a:r>
              <a:rPr lang="zh-TW" altLang="en-US" sz="2200" dirty="0" smtClean="0">
                <a:latin typeface="標楷體" pitchFamily="65" charset="-120"/>
                <a:ea typeface="標楷體" pitchFamily="65" charset="-120"/>
              </a:rPr>
              <a:t>根據大英百科全書，</a:t>
            </a:r>
            <a:r>
              <a:rPr lang="en-US" altLang="zh-TW" sz="2200" dirty="0" smtClean="0">
                <a:latin typeface="標楷體" pitchFamily="65" charset="-120"/>
                <a:ea typeface="標楷體" pitchFamily="65" charset="-120"/>
              </a:rPr>
              <a:t>1881</a:t>
            </a:r>
            <a:r>
              <a:rPr lang="zh-TW" altLang="en-US" sz="2200" dirty="0" smtClean="0">
                <a:latin typeface="標楷體" pitchFamily="65" charset="-120"/>
                <a:ea typeface="標楷體" pitchFamily="65" charset="-120"/>
              </a:rPr>
              <a:t>年，猶太人總人口為</a:t>
            </a:r>
            <a:r>
              <a:rPr lang="en-US" altLang="zh-TW" sz="2200" dirty="0" smtClean="0">
                <a:latin typeface="標楷體" pitchFamily="65" charset="-120"/>
                <a:ea typeface="標楷體" pitchFamily="65" charset="-120"/>
              </a:rPr>
              <a:t>6,200,000</a:t>
            </a:r>
          </a:p>
          <a:p>
            <a:r>
              <a:rPr lang="zh-TW" altLang="en-US" sz="2200" dirty="0" smtClean="0">
                <a:latin typeface="標楷體" pitchFamily="65" charset="-120"/>
                <a:ea typeface="標楷體" pitchFamily="65" charset="-120"/>
              </a:rPr>
              <a:t>另外，根據美國猶太年報，</a:t>
            </a:r>
            <a:r>
              <a:rPr lang="en-US" altLang="zh-TW" sz="2200" dirty="0" smtClean="0">
                <a:latin typeface="標楷體" pitchFamily="65" charset="-120"/>
                <a:ea typeface="標楷體" pitchFamily="65" charset="-120"/>
              </a:rPr>
              <a:t>1904-05</a:t>
            </a:r>
            <a:r>
              <a:rPr lang="zh-TW" altLang="en-US" sz="2200" dirty="0" smtClean="0">
                <a:latin typeface="標楷體" pitchFamily="65" charset="-120"/>
                <a:ea typeface="標楷體" pitchFamily="65" charset="-120"/>
              </a:rPr>
              <a:t>，猶太人總人口為</a:t>
            </a:r>
            <a:r>
              <a:rPr lang="en-US" altLang="zh-TW" sz="2200" dirty="0" smtClean="0">
                <a:latin typeface="標楷體" pitchFamily="65" charset="-120"/>
                <a:ea typeface="標楷體" pitchFamily="65" charset="-120"/>
              </a:rPr>
              <a:t>10,090,000</a:t>
            </a:r>
          </a:p>
          <a:p>
            <a:endParaRPr lang="zh-TW" altLang="en-US" sz="2000" dirty="0">
              <a:solidFill>
                <a:srgbClr val="002060"/>
              </a:solidFill>
              <a:latin typeface="標楷體" pitchFamily="65" charset="-120"/>
              <a:ea typeface="標楷體" pitchFamily="65" charset="-120"/>
            </a:endParaRPr>
          </a:p>
        </p:txBody>
      </p:sp>
      <p:graphicFrame>
        <p:nvGraphicFramePr>
          <p:cNvPr id="6" name="Table 5"/>
          <p:cNvGraphicFramePr>
            <a:graphicFrameLocks noGrp="1"/>
          </p:cNvGraphicFramePr>
          <p:nvPr/>
        </p:nvGraphicFramePr>
        <p:xfrm>
          <a:off x="899592" y="3861048"/>
          <a:ext cx="7128792" cy="1381760"/>
        </p:xfrm>
        <a:graphic>
          <a:graphicData uri="http://schemas.openxmlformats.org/drawingml/2006/table">
            <a:tbl>
              <a:tblPr firstRow="1" bandRow="1">
                <a:tableStyleId>{00A15C55-8517-42AA-B614-E9B94910E393}</a:tableStyleId>
              </a:tblPr>
              <a:tblGrid>
                <a:gridCol w="1094700"/>
                <a:gridCol w="2778854"/>
                <a:gridCol w="3255238"/>
              </a:tblGrid>
              <a:tr h="370840">
                <a:tc>
                  <a:txBody>
                    <a:bodyPr/>
                    <a:lstStyle/>
                    <a:p>
                      <a:r>
                        <a:rPr lang="zh-TW" altLang="en-US" dirty="0" smtClean="0"/>
                        <a:t>年份</a:t>
                      </a:r>
                      <a:endParaRPr lang="zh-TW" altLang="en-US" dirty="0"/>
                    </a:p>
                  </a:txBody>
                  <a:tcPr/>
                </a:tc>
                <a:tc>
                  <a:txBody>
                    <a:bodyPr/>
                    <a:lstStyle/>
                    <a:p>
                      <a:r>
                        <a:rPr lang="zh-TW" altLang="en-US" dirty="0" smtClean="0"/>
                        <a:t>居於巴勒斯坦的猶太人佔總猶太人人口</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居於巴勒斯坦以外的猶太人佔總猶太人人口</a:t>
                      </a:r>
                      <a:endParaRPr lang="zh-TW" altLang="en-US" dirty="0"/>
                    </a:p>
                  </a:txBody>
                  <a:tcPr/>
                </a:tc>
              </a:tr>
              <a:tr h="370840">
                <a:tc>
                  <a:txBody>
                    <a:bodyPr/>
                    <a:lstStyle/>
                    <a:p>
                      <a:r>
                        <a:rPr lang="en-US" altLang="zh-TW" dirty="0" smtClean="0"/>
                        <a:t>18XX</a:t>
                      </a:r>
                      <a:endParaRPr lang="zh-TW" altLang="en-US" dirty="0"/>
                    </a:p>
                  </a:txBody>
                  <a:tcPr/>
                </a:tc>
                <a:tc>
                  <a:txBody>
                    <a:bodyPr/>
                    <a:lstStyle/>
                    <a:p>
                      <a:r>
                        <a:rPr lang="en-US" altLang="zh-TW" dirty="0" smtClean="0"/>
                        <a:t>14000/6200000</a:t>
                      </a:r>
                      <a:r>
                        <a:rPr lang="en-US" altLang="zh-TW" baseline="0" dirty="0" smtClean="0"/>
                        <a:t>=0.2%</a:t>
                      </a:r>
                      <a:endParaRPr lang="zh-TW" altLang="en-US" dirty="0"/>
                    </a:p>
                  </a:txBody>
                  <a:tcPr/>
                </a:tc>
                <a:tc>
                  <a:txBody>
                    <a:bodyPr/>
                    <a:lstStyle/>
                    <a:p>
                      <a:pPr algn="ctr"/>
                      <a:r>
                        <a:rPr lang="en-US" altLang="zh-TW" dirty="0" smtClean="0"/>
                        <a:t>99.8%</a:t>
                      </a:r>
                      <a:endParaRPr lang="zh-TW" altLang="en-US" dirty="0"/>
                    </a:p>
                  </a:txBody>
                  <a:tcPr/>
                </a:tc>
              </a:tr>
              <a:tr h="370840">
                <a:tc>
                  <a:txBody>
                    <a:bodyPr/>
                    <a:lstStyle/>
                    <a:p>
                      <a:r>
                        <a:rPr lang="en-US" altLang="zh-TW" dirty="0" smtClean="0"/>
                        <a:t>19XX</a:t>
                      </a:r>
                      <a:endParaRPr lang="zh-TW" altLang="en-US" dirty="0"/>
                    </a:p>
                  </a:txBody>
                  <a:tcPr/>
                </a:tc>
                <a:tc>
                  <a:txBody>
                    <a:bodyPr/>
                    <a:lstStyle/>
                    <a:p>
                      <a:r>
                        <a:rPr lang="en-US" altLang="zh-TW" dirty="0" smtClean="0"/>
                        <a:t>76000/10090000=0.75%</a:t>
                      </a:r>
                      <a:endParaRPr lang="zh-TW" altLang="en-US" dirty="0"/>
                    </a:p>
                  </a:txBody>
                  <a:tcPr/>
                </a:tc>
                <a:tc>
                  <a:txBody>
                    <a:bodyPr/>
                    <a:lstStyle/>
                    <a:p>
                      <a:pPr algn="ctr"/>
                      <a:r>
                        <a:rPr lang="en-US" altLang="zh-TW" dirty="0" smtClean="0"/>
                        <a:t>99.25%</a:t>
                      </a:r>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以巴問題</a:t>
            </a:r>
            <a:endParaRPr lang="zh-TW" altLang="en-US" dirty="0">
              <a:solidFill>
                <a:srgbClr val="FFFF00"/>
              </a:solidFill>
              <a:latin typeface="標楷體" pitchFamily="65" charset="-120"/>
              <a:ea typeface="標楷體" pitchFamily="65" charset="-120"/>
            </a:endParaRPr>
          </a:p>
        </p:txBody>
      </p:sp>
      <p:sp>
        <p:nvSpPr>
          <p:cNvPr id="3" name="Content Placeholder 2"/>
          <p:cNvSpPr>
            <a:spLocks noGrp="1"/>
          </p:cNvSpPr>
          <p:nvPr>
            <p:ph idx="1"/>
          </p:nvPr>
        </p:nvSpPr>
        <p:spPr/>
        <p:txBody>
          <a:bodyPr/>
          <a:lstStyle/>
          <a:p>
            <a:r>
              <a:rPr lang="zh-TW" altLang="en-US" dirty="0" smtClean="0">
                <a:solidFill>
                  <a:srgbClr val="002060"/>
                </a:solidFill>
                <a:latin typeface="標楷體" pitchFamily="65" charset="-120"/>
                <a:ea typeface="標楷體" pitchFamily="65" charset="-120"/>
              </a:rPr>
              <a:t>根據阿倫赫特：「錫安主義與猶太人的真正敵人並非是阿拉伯人屠殺六百萬猶太人，而是歐陸上的歐洲人；然而，卻是阿拉伯人，由其是巴勒斯坦的阿拉伯人受到懲罰。」</a:t>
            </a:r>
            <a:endParaRPr lang="en-US" altLang="zh-TW" dirty="0" smtClean="0">
              <a:solidFill>
                <a:srgbClr val="002060"/>
              </a:solidFill>
              <a:latin typeface="標楷體" pitchFamily="65" charset="-120"/>
              <a:ea typeface="標楷體" pitchFamily="65" charset="-120"/>
            </a:endParaRPr>
          </a:p>
          <a:p>
            <a:pPr>
              <a:buNone/>
            </a:pPr>
            <a:r>
              <a:rPr lang="en-US" altLang="zh-TW" dirty="0" smtClean="0">
                <a:solidFill>
                  <a:srgbClr val="002060"/>
                </a:solidFill>
              </a:rPr>
              <a:t>	</a:t>
            </a:r>
            <a:r>
              <a:rPr lang="en-US" altLang="zh-TW" sz="2400" dirty="0" smtClean="0">
                <a:solidFill>
                  <a:srgbClr val="002060"/>
                </a:solidFill>
              </a:rPr>
              <a:t>(P.30,Alan </a:t>
            </a:r>
            <a:r>
              <a:rPr lang="en-US" altLang="zh-TW" sz="2400" dirty="0" err="1" smtClean="0">
                <a:solidFill>
                  <a:srgbClr val="002060"/>
                </a:solidFill>
              </a:rPr>
              <a:t>Hart,"Zionism:The</a:t>
            </a:r>
            <a:r>
              <a:rPr lang="en-US" altLang="zh-TW" sz="2400" dirty="0" smtClean="0">
                <a:solidFill>
                  <a:srgbClr val="002060"/>
                </a:solidFill>
              </a:rPr>
              <a:t> Real Enemy of the Jews,Vol.1")</a:t>
            </a:r>
          </a:p>
          <a:p>
            <a:endParaRPr lang="zh-TW" altLang="en-US"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猶太人的經典</a:t>
            </a:r>
            <a:endParaRPr lang="zh-TW" altLang="en-US" dirty="0">
              <a:solidFill>
                <a:srgbClr val="FFFF00"/>
              </a:solidFill>
              <a:latin typeface="標楷體" pitchFamily="65" charset="-120"/>
              <a:ea typeface="標楷體" pitchFamily="65" charset="-120"/>
            </a:endParaRPr>
          </a:p>
        </p:txBody>
      </p:sp>
      <p:sp>
        <p:nvSpPr>
          <p:cNvPr id="3" name="Content Placeholder 2"/>
          <p:cNvSpPr>
            <a:spLocks noGrp="1"/>
          </p:cNvSpPr>
          <p:nvPr>
            <p:ph idx="1"/>
          </p:nvPr>
        </p:nvSpPr>
        <p:spPr>
          <a:xfrm>
            <a:off x="467544" y="1484784"/>
            <a:ext cx="8229600" cy="3628999"/>
          </a:xfrm>
        </p:spPr>
        <p:txBody>
          <a:bodyPr>
            <a:noAutofit/>
          </a:bodyPr>
          <a:lstStyle/>
          <a:p>
            <a:pPr marL="514350" indent="-514350" algn="just">
              <a:buFont typeface="+mj-lt"/>
              <a:buAutoNum type="arabicPeriod"/>
            </a:pPr>
            <a:r>
              <a:rPr lang="zh-HK" altLang="zh-TW" sz="2400" dirty="0" smtClean="0">
                <a:solidFill>
                  <a:srgbClr val="FFC000"/>
                </a:solidFill>
                <a:latin typeface="標楷體" pitchFamily="65" charset="-120"/>
                <a:ea typeface="標楷體" pitchFamily="65" charset="-120"/>
              </a:rPr>
              <a:t>《</a:t>
            </a:r>
            <a:r>
              <a:rPr lang="zh-HK" altLang="zh-TW" sz="2400" b="1" dirty="0" smtClean="0">
                <a:solidFill>
                  <a:srgbClr val="FFC000"/>
                </a:solidFill>
                <a:latin typeface="標楷體" pitchFamily="65" charset="-120"/>
                <a:ea typeface="標楷體" pitchFamily="65" charset="-120"/>
              </a:rPr>
              <a:t>塔納赫</a:t>
            </a:r>
            <a:r>
              <a:rPr lang="zh-HK" altLang="zh-TW" sz="2400" dirty="0" smtClean="0">
                <a:solidFill>
                  <a:srgbClr val="FFC000"/>
                </a:solidFill>
                <a:latin typeface="標楷體" pitchFamily="65" charset="-120"/>
                <a:ea typeface="標楷體" pitchFamily="65" charset="-120"/>
              </a:rPr>
              <a:t>》</a:t>
            </a:r>
            <a:r>
              <a:rPr lang="zh-HK" altLang="zh-TW" sz="2400" dirty="0" smtClean="0">
                <a:solidFill>
                  <a:srgbClr val="002060"/>
                </a:solidFill>
                <a:latin typeface="標楷體" pitchFamily="65" charset="-120"/>
                <a:ea typeface="標楷體" pitchFamily="65" charset="-120"/>
              </a:rPr>
              <a:t>（希伯來語：</a:t>
            </a:r>
            <a:r>
              <a:rPr lang="he-IL" altLang="zh-TW" sz="2400" b="1" dirty="0" smtClean="0">
                <a:solidFill>
                  <a:srgbClr val="002060"/>
                </a:solidFill>
                <a:latin typeface="標楷體" pitchFamily="65" charset="-120"/>
                <a:ea typeface="標楷體" pitchFamily="65" charset="-120"/>
              </a:rPr>
              <a:t>תנ״ך</a:t>
            </a:r>
            <a:r>
              <a:rPr lang="zh-HK" altLang="zh-TW" sz="2400" dirty="0" smtClean="0">
                <a:solidFill>
                  <a:srgbClr val="002060"/>
                </a:solidFill>
                <a:latin typeface="標楷體" pitchFamily="65" charset="-120"/>
                <a:ea typeface="標楷體" pitchFamily="65" charset="-120"/>
              </a:rPr>
              <a:t>‎，轉寫：</a:t>
            </a:r>
            <a:r>
              <a:rPr lang="zh-HK" altLang="zh-TW" sz="2400" b="1" dirty="0" smtClean="0">
                <a:solidFill>
                  <a:srgbClr val="002060"/>
                </a:solidFill>
                <a:latin typeface="標楷體" pitchFamily="65" charset="-120"/>
                <a:ea typeface="標楷體" pitchFamily="65" charset="-120"/>
              </a:rPr>
              <a:t>Tanakh</a:t>
            </a:r>
            <a:r>
              <a:rPr lang="zh-HK" altLang="zh-TW" sz="2400" dirty="0" smtClean="0">
                <a:solidFill>
                  <a:srgbClr val="002060"/>
                </a:solidFill>
                <a:latin typeface="標楷體" pitchFamily="65" charset="-120"/>
                <a:ea typeface="標楷體" pitchFamily="65" charset="-120"/>
              </a:rPr>
              <a:t>，有譯作《</a:t>
            </a:r>
            <a:r>
              <a:rPr lang="zh-HK" altLang="zh-TW" sz="2400" b="1" dirty="0" smtClean="0">
                <a:solidFill>
                  <a:srgbClr val="002060"/>
                </a:solidFill>
                <a:latin typeface="標楷體" pitchFamily="65" charset="-120"/>
                <a:ea typeface="標楷體" pitchFamily="65" charset="-120"/>
              </a:rPr>
              <a:t>泰納克</a:t>
            </a:r>
            <a:r>
              <a:rPr lang="zh-HK" altLang="zh-TW" sz="2400" dirty="0" smtClean="0">
                <a:solidFill>
                  <a:srgbClr val="002060"/>
                </a:solidFill>
                <a:latin typeface="標楷體" pitchFamily="65" charset="-120"/>
                <a:ea typeface="標楷體" pitchFamily="65" charset="-120"/>
              </a:rPr>
              <a:t>》），是猶太教正統版本的《希伯來聖經》，是猶太教的第一部重要經籍</a:t>
            </a:r>
            <a:r>
              <a:rPr lang="zh-HK" altLang="zh-TW" sz="2400" dirty="0" smtClean="0">
                <a:solidFill>
                  <a:srgbClr val="002060"/>
                </a:solidFill>
              </a:rPr>
              <a:t>，</a:t>
            </a:r>
            <a:r>
              <a:rPr lang="zh-HK" altLang="zh-TW" sz="2400" dirty="0" smtClean="0">
                <a:solidFill>
                  <a:srgbClr val="002060"/>
                </a:solidFill>
                <a:latin typeface="標楷體" pitchFamily="65" charset="-120"/>
                <a:ea typeface="標楷體" pitchFamily="65" charset="-120"/>
              </a:rPr>
              <a:t>後來的基督教稱之為「希伯來聖經」或「舊約聖經」</a:t>
            </a:r>
            <a:endParaRPr lang="en-US" altLang="zh-HK" sz="2400" dirty="0" smtClean="0">
              <a:solidFill>
                <a:srgbClr val="002060"/>
              </a:solidFill>
              <a:latin typeface="標楷體" pitchFamily="65" charset="-120"/>
              <a:ea typeface="標楷體" pitchFamily="65" charset="-120"/>
            </a:endParaRPr>
          </a:p>
          <a:p>
            <a:pPr marL="514350" indent="-514350" algn="just">
              <a:buFont typeface="+mj-lt"/>
              <a:buAutoNum type="arabicPeriod"/>
            </a:pPr>
            <a:r>
              <a:rPr lang="zh-HK" altLang="zh-TW" sz="2400" b="1" dirty="0" smtClean="0">
                <a:solidFill>
                  <a:srgbClr val="FFC000"/>
                </a:solidFill>
                <a:latin typeface="標楷體" pitchFamily="65" charset="-120"/>
                <a:ea typeface="標楷體" pitchFamily="65" charset="-120"/>
              </a:rPr>
              <a:t>《塔木德》</a:t>
            </a:r>
            <a:r>
              <a:rPr lang="zh-HK" altLang="zh-TW" sz="2400" dirty="0" smtClean="0">
                <a:solidFill>
                  <a:srgbClr val="002060"/>
                </a:solidFill>
                <a:latin typeface="標楷體" pitchFamily="65" charset="-120"/>
                <a:ea typeface="標楷體" pitchFamily="65" charset="-120"/>
              </a:rPr>
              <a:t>（希伯來文：</a:t>
            </a:r>
            <a:r>
              <a:rPr lang="he-IL" altLang="zh-TW" sz="2400" b="1" dirty="0" smtClean="0">
                <a:solidFill>
                  <a:srgbClr val="002060"/>
                </a:solidFill>
                <a:latin typeface="標楷體" pitchFamily="65" charset="-120"/>
                <a:ea typeface="標楷體" pitchFamily="65" charset="-120"/>
              </a:rPr>
              <a:t>התלמוד</a:t>
            </a:r>
            <a:r>
              <a:rPr lang="zh-HK" altLang="zh-TW" sz="2400" dirty="0" smtClean="0">
                <a:solidFill>
                  <a:srgbClr val="002060"/>
                </a:solidFill>
                <a:latin typeface="標楷體" pitchFamily="65" charset="-120"/>
                <a:ea typeface="標楷體" pitchFamily="65" charset="-120"/>
              </a:rPr>
              <a:t>‎，轉寫：</a:t>
            </a:r>
            <a:r>
              <a:rPr lang="zh-HK" altLang="zh-TW" sz="2400" b="1" dirty="0" smtClean="0">
                <a:solidFill>
                  <a:srgbClr val="002060"/>
                </a:solidFill>
                <a:latin typeface="標楷體" pitchFamily="65" charset="-120"/>
                <a:ea typeface="標楷體" pitchFamily="65" charset="-120"/>
              </a:rPr>
              <a:t>Talmud</a:t>
            </a:r>
            <a:r>
              <a:rPr lang="zh-HK" altLang="zh-TW" sz="2400" dirty="0" smtClean="0">
                <a:solidFill>
                  <a:srgbClr val="002060"/>
                </a:solidFill>
                <a:latin typeface="標楷體" pitchFamily="65" charset="-120"/>
                <a:ea typeface="標楷體" pitchFamily="65" charset="-120"/>
              </a:rPr>
              <a:t>），是猶太教認為地位僅次於《塔納赫》的宗教文獻。源於公元前2世紀至公元5世紀間，記錄了猶太教的律法、條例和傳統。其內容分三部分，分別是</a:t>
            </a:r>
            <a:endParaRPr lang="en-US" altLang="zh-HK" sz="2400" dirty="0" smtClean="0">
              <a:solidFill>
                <a:srgbClr val="002060"/>
              </a:solidFill>
              <a:latin typeface="標楷體" pitchFamily="65" charset="-120"/>
              <a:ea typeface="標楷體" pitchFamily="65" charset="-120"/>
            </a:endParaRPr>
          </a:p>
          <a:p>
            <a:pPr marL="514350" indent="-514350">
              <a:buNone/>
            </a:pPr>
            <a:r>
              <a:rPr lang="en-US" altLang="zh-TW" sz="2400" dirty="0" smtClean="0">
                <a:solidFill>
                  <a:srgbClr val="002060"/>
                </a:solidFill>
                <a:latin typeface="標楷體" pitchFamily="65" charset="-120"/>
                <a:ea typeface="標楷體" pitchFamily="65" charset="-120"/>
              </a:rPr>
              <a:t>	(1)</a:t>
            </a:r>
            <a:r>
              <a:rPr lang="zh-HK" altLang="zh-TW" sz="2400" dirty="0" smtClean="0">
                <a:solidFill>
                  <a:srgbClr val="002060"/>
                </a:solidFill>
                <a:latin typeface="標楷體" pitchFamily="65" charset="-120"/>
                <a:ea typeface="標楷體" pitchFamily="65" charset="-120"/>
              </a:rPr>
              <a:t>密西拿（Mishnah）口傳律法</a:t>
            </a:r>
            <a:endParaRPr lang="en-US" altLang="zh-HK" sz="2400" dirty="0" smtClean="0">
              <a:solidFill>
                <a:srgbClr val="002060"/>
              </a:solidFill>
              <a:latin typeface="標楷體" pitchFamily="65" charset="-120"/>
              <a:ea typeface="標楷體" pitchFamily="65" charset="-120"/>
            </a:endParaRPr>
          </a:p>
          <a:p>
            <a:pPr marL="514350" indent="-514350">
              <a:buNone/>
            </a:pPr>
            <a:r>
              <a:rPr lang="en-US" altLang="zh-TW" sz="2400" dirty="0" smtClean="0">
                <a:solidFill>
                  <a:srgbClr val="002060"/>
                </a:solidFill>
                <a:latin typeface="標楷體" pitchFamily="65" charset="-120"/>
                <a:ea typeface="標楷體" pitchFamily="65" charset="-120"/>
              </a:rPr>
              <a:t>	(2)</a:t>
            </a:r>
            <a:r>
              <a:rPr lang="zh-HK" altLang="zh-TW" sz="2400" dirty="0" smtClean="0">
                <a:solidFill>
                  <a:srgbClr val="002060"/>
                </a:solidFill>
                <a:latin typeface="標楷體" pitchFamily="65" charset="-120"/>
                <a:ea typeface="標楷體" pitchFamily="65" charset="-120"/>
              </a:rPr>
              <a:t>革馬拉（Gemara）口傳律法註釋</a:t>
            </a:r>
            <a:endParaRPr lang="en-US" altLang="zh-HK" sz="2400" dirty="0" smtClean="0">
              <a:solidFill>
                <a:srgbClr val="002060"/>
              </a:solidFill>
              <a:latin typeface="標楷體" pitchFamily="65" charset="-120"/>
              <a:ea typeface="標楷體" pitchFamily="65" charset="-120"/>
            </a:endParaRPr>
          </a:p>
          <a:p>
            <a:pPr marL="514350" indent="-514350">
              <a:buNone/>
            </a:pPr>
            <a:r>
              <a:rPr lang="en-US" altLang="zh-TW" sz="2400" dirty="0" smtClean="0">
                <a:solidFill>
                  <a:srgbClr val="002060"/>
                </a:solidFill>
                <a:latin typeface="標楷體" pitchFamily="65" charset="-120"/>
                <a:ea typeface="標楷體" pitchFamily="65" charset="-120"/>
              </a:rPr>
              <a:t>	(3)</a:t>
            </a:r>
            <a:r>
              <a:rPr lang="zh-HK" altLang="zh-TW" sz="2400" dirty="0" smtClean="0">
                <a:solidFill>
                  <a:srgbClr val="002060"/>
                </a:solidFill>
                <a:latin typeface="標楷體" pitchFamily="65" charset="-120"/>
                <a:ea typeface="標楷體" pitchFamily="65" charset="-120"/>
              </a:rPr>
              <a:t>米德拉什（Midrash</a:t>
            </a:r>
            <a:r>
              <a:rPr lang="en-US" altLang="zh-TW" sz="2400" dirty="0" smtClean="0">
                <a:solidFill>
                  <a:srgbClr val="002060"/>
                </a:solidFill>
                <a:latin typeface="標楷體" pitchFamily="65" charset="-120"/>
                <a:ea typeface="標楷體" pitchFamily="65" charset="-120"/>
              </a:rPr>
              <a:t>)</a:t>
            </a:r>
            <a:r>
              <a:rPr lang="zh-TW" altLang="en-US" sz="2400" dirty="0" smtClean="0">
                <a:solidFill>
                  <a:srgbClr val="002060"/>
                </a:solidFill>
                <a:latin typeface="標楷體" pitchFamily="65" charset="-120"/>
                <a:ea typeface="標楷體" pitchFamily="65" charset="-120"/>
              </a:rPr>
              <a:t> </a:t>
            </a:r>
            <a:r>
              <a:rPr lang="zh-HK" altLang="zh-TW" sz="2400" dirty="0" smtClean="0">
                <a:solidFill>
                  <a:srgbClr val="002060"/>
                </a:solidFill>
                <a:latin typeface="標楷體" pitchFamily="65" charset="-120"/>
                <a:ea typeface="標楷體" pitchFamily="65" charset="-120"/>
              </a:rPr>
              <a:t>聖經註釋。</a:t>
            </a:r>
            <a:endParaRPr lang="zh-TW" altLang="en-US" sz="2400" dirty="0">
              <a:solidFill>
                <a:srgbClr val="002060"/>
              </a:solidFill>
              <a:latin typeface="標楷體" pitchFamily="65" charset="-120"/>
              <a:ea typeface="標楷體" pitchFamily="65" charset="-120"/>
            </a:endParaRPr>
          </a:p>
        </p:txBody>
      </p:sp>
      <p:pic>
        <p:nvPicPr>
          <p:cNvPr id="4" name="Picture 3" descr="http://upload.wikimedia.org/wikipedia/commons/thumb/3/38/Talmud_set.JPG/300px-Talmud_se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92080" y="116632"/>
            <a:ext cx="2016224" cy="1411357"/>
          </a:xfrm>
          <a:prstGeom prst="rect">
            <a:avLst/>
          </a:prstGeom>
          <a:noFill/>
        </p:spPr>
      </p:pic>
      <p:sp>
        <p:nvSpPr>
          <p:cNvPr id="5" name="TextBox 4"/>
          <p:cNvSpPr txBox="1"/>
          <p:nvPr/>
        </p:nvSpPr>
        <p:spPr>
          <a:xfrm>
            <a:off x="7452320" y="476672"/>
            <a:ext cx="1691680" cy="738664"/>
          </a:xfrm>
          <a:prstGeom prst="rect">
            <a:avLst/>
          </a:prstGeom>
          <a:noFill/>
        </p:spPr>
        <p:txBody>
          <a:bodyPr wrap="square" rtlCol="0">
            <a:spAutoFit/>
          </a:bodyPr>
          <a:lstStyle/>
          <a:p>
            <a:endParaRPr lang="en-US" altLang="zh-TW" sz="1400" dirty="0" smtClean="0">
              <a:solidFill>
                <a:schemeClr val="bg1">
                  <a:lumMod val="95000"/>
                </a:schemeClr>
              </a:solidFill>
              <a:latin typeface="標楷體" pitchFamily="65" charset="-120"/>
              <a:ea typeface="標楷體" pitchFamily="65" charset="-120"/>
            </a:endParaRPr>
          </a:p>
          <a:p>
            <a:r>
              <a:rPr lang="zh-TW" altLang="en-US" sz="1400" dirty="0" smtClean="0">
                <a:solidFill>
                  <a:schemeClr val="bg1">
                    <a:lumMod val="95000"/>
                  </a:schemeClr>
                </a:solidFill>
                <a:latin typeface="標楷體" pitchFamily="65" charset="-120"/>
                <a:ea typeface="標楷體" pitchFamily="65" charset="-120"/>
              </a:rPr>
              <a:t>整套</a:t>
            </a:r>
            <a:endParaRPr lang="en-US" altLang="zh-TW" sz="1400" dirty="0" smtClean="0">
              <a:solidFill>
                <a:schemeClr val="bg1">
                  <a:lumMod val="95000"/>
                </a:schemeClr>
              </a:solidFill>
              <a:latin typeface="標楷體" pitchFamily="65" charset="-120"/>
              <a:ea typeface="標楷體" pitchFamily="65" charset="-120"/>
            </a:endParaRPr>
          </a:p>
          <a:p>
            <a:r>
              <a:rPr lang="zh-TW" altLang="en-US" sz="1400" dirty="0" smtClean="0">
                <a:solidFill>
                  <a:schemeClr val="bg1">
                    <a:lumMod val="95000"/>
                  </a:schemeClr>
                </a:solidFill>
                <a:latin typeface="標楷體" pitchFamily="65" charset="-120"/>
                <a:ea typeface="標楷體" pitchFamily="65" charset="-120"/>
              </a:rPr>
              <a:t>巴比倫</a:t>
            </a:r>
            <a:r>
              <a:rPr lang="zh-HK" altLang="zh-TW" sz="1400" b="1" dirty="0" smtClean="0">
                <a:solidFill>
                  <a:schemeClr val="bg1">
                    <a:lumMod val="95000"/>
                  </a:schemeClr>
                </a:solidFill>
                <a:latin typeface="標楷體" pitchFamily="65" charset="-120"/>
                <a:ea typeface="標楷體" pitchFamily="65" charset="-120"/>
              </a:rPr>
              <a:t>《塔木德》</a:t>
            </a:r>
            <a:endParaRPr lang="zh-TW" altLang="en-US" sz="1400" dirty="0">
              <a:solidFill>
                <a:schemeClr val="bg1">
                  <a:lumMod val="95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78896" cy="1143000"/>
          </a:xfrm>
        </p:spPr>
        <p:txBody>
          <a:bodyPr>
            <a:normAutofit/>
          </a:bodyPr>
          <a:lstStyle/>
          <a:p>
            <a:pPr algn="l"/>
            <a:r>
              <a:rPr lang="zh-TW" altLang="en-US" sz="3200" dirty="0" smtClean="0">
                <a:solidFill>
                  <a:srgbClr val="FFFF00"/>
                </a:solidFill>
                <a:latin typeface="標楷體" pitchFamily="65" charset="-120"/>
                <a:ea typeface="標楷體" pitchFamily="65" charset="-120"/>
              </a:rPr>
              <a:t>猶太人的經典</a:t>
            </a:r>
            <a:r>
              <a:rPr lang="en-US" altLang="zh-TW" sz="3200" dirty="0" smtClean="0">
                <a:solidFill>
                  <a:srgbClr val="FFFF00"/>
                </a:solidFill>
                <a:latin typeface="標楷體" pitchFamily="65" charset="-120"/>
                <a:ea typeface="標楷體" pitchFamily="65" charset="-120"/>
              </a:rPr>
              <a:t/>
            </a:r>
            <a:br>
              <a:rPr lang="en-US" altLang="zh-TW" sz="3200" dirty="0" smtClean="0">
                <a:solidFill>
                  <a:srgbClr val="FFFF00"/>
                </a:solidFill>
                <a:latin typeface="標楷體" pitchFamily="65" charset="-120"/>
                <a:ea typeface="標楷體" pitchFamily="65" charset="-120"/>
              </a:rPr>
            </a:br>
            <a:r>
              <a:rPr lang="en-US" altLang="zh-TW" sz="3200" dirty="0" smtClean="0">
                <a:solidFill>
                  <a:srgbClr val="FFFF00"/>
                </a:solidFill>
                <a:latin typeface="標楷體" pitchFamily="65" charset="-120"/>
                <a:ea typeface="標楷體" pitchFamily="65" charset="-120"/>
              </a:rPr>
              <a:t>--</a:t>
            </a:r>
            <a:r>
              <a:rPr lang="zh-TW" altLang="en-US" sz="3200" dirty="0" smtClean="0">
                <a:solidFill>
                  <a:srgbClr val="FFFF00"/>
                </a:solidFill>
                <a:latin typeface="標楷體" pitchFamily="65" charset="-120"/>
                <a:ea typeface="標楷體" pitchFamily="65" charset="-120"/>
              </a:rPr>
              <a:t> 沒回巴勒斯坦的因由</a:t>
            </a:r>
            <a:endParaRPr lang="zh-TW" altLang="en-US" sz="3200" dirty="0">
              <a:solidFill>
                <a:srgbClr val="FFFF00"/>
              </a:solidFill>
              <a:latin typeface="標楷體" pitchFamily="65" charset="-120"/>
              <a:ea typeface="標楷體" pitchFamily="65" charset="-120"/>
            </a:endParaRPr>
          </a:p>
        </p:txBody>
      </p:sp>
      <p:sp>
        <p:nvSpPr>
          <p:cNvPr id="3" name="Content Placeholder 2"/>
          <p:cNvSpPr>
            <a:spLocks noGrp="1"/>
          </p:cNvSpPr>
          <p:nvPr>
            <p:ph idx="1"/>
          </p:nvPr>
        </p:nvSpPr>
        <p:spPr>
          <a:xfrm>
            <a:off x="611560" y="1844824"/>
            <a:ext cx="7632848" cy="4104456"/>
          </a:xfrm>
        </p:spPr>
        <p:txBody>
          <a:bodyPr>
            <a:noAutofit/>
          </a:bodyPr>
          <a:lstStyle/>
          <a:p>
            <a:pPr marL="514350" indent="-514350"/>
            <a:r>
              <a:rPr lang="zh-TW" altLang="en-US" sz="2800" dirty="0" smtClean="0">
                <a:solidFill>
                  <a:srgbClr val="002060"/>
                </a:solidFill>
                <a:latin typeface="標楷體" pitchFamily="65" charset="-120"/>
                <a:ea typeface="標楷體" pitchFamily="65" charset="-120"/>
              </a:rPr>
              <a:t>著名的三條約</a:t>
            </a:r>
            <a:r>
              <a:rPr lang="zh-TW" altLang="en-US" sz="2800" dirty="0" smtClean="0">
                <a:solidFill>
                  <a:srgbClr val="002060"/>
                </a:solidFill>
                <a:latin typeface="標楷體"/>
                <a:ea typeface="標楷體"/>
              </a:rPr>
              <a:t>：</a:t>
            </a:r>
            <a:endParaRPr lang="en-US" altLang="zh-TW" sz="2800" dirty="0" smtClean="0">
              <a:solidFill>
                <a:srgbClr val="002060"/>
              </a:solidFill>
              <a:latin typeface="標楷體"/>
              <a:ea typeface="標楷體"/>
            </a:endParaRPr>
          </a:p>
          <a:p>
            <a:pPr marL="514350" indent="-514350">
              <a:buNone/>
            </a:pPr>
            <a:r>
              <a:rPr lang="en-US" altLang="zh-TW" sz="2800" dirty="0" smtClean="0">
                <a:solidFill>
                  <a:srgbClr val="002060"/>
                </a:solidFill>
                <a:latin typeface="標楷體" pitchFamily="65" charset="-120"/>
                <a:ea typeface="標楷體" pitchFamily="65" charset="-120"/>
              </a:rPr>
              <a:t>	 </a:t>
            </a:r>
            <a:r>
              <a:rPr lang="en-US" altLang="zh-TW" sz="2000" dirty="0" smtClean="0">
                <a:solidFill>
                  <a:srgbClr val="002060"/>
                </a:solidFill>
                <a:latin typeface="Arial Unicode MS" pitchFamily="34" charset="-120"/>
                <a:ea typeface="Arial Unicode MS" pitchFamily="34" charset="-120"/>
                <a:cs typeface="Arial Unicode MS" pitchFamily="34" charset="-120"/>
              </a:rPr>
              <a:t>“</a:t>
            </a:r>
            <a:r>
              <a:rPr lang="en-US" altLang="zh-TW" sz="2000" dirty="0" smtClean="0">
                <a:solidFill>
                  <a:srgbClr val="FFC000"/>
                </a:solidFill>
                <a:latin typeface="Arial Unicode MS" pitchFamily="34" charset="-120"/>
                <a:ea typeface="Arial Unicode MS" pitchFamily="34" charset="-120"/>
                <a:cs typeface="Arial Unicode MS" pitchFamily="34" charset="-120"/>
              </a:rPr>
              <a:t>One, that Israel shall not go up by a wall, </a:t>
            </a:r>
            <a:r>
              <a:rPr lang="en-US" altLang="zh-TW" sz="2000" dirty="0" smtClean="0">
                <a:solidFill>
                  <a:srgbClr val="002060"/>
                </a:solidFill>
                <a:latin typeface="Arial Unicode MS" pitchFamily="34" charset="-120"/>
                <a:ea typeface="Arial Unicode MS" pitchFamily="34" charset="-120"/>
                <a:cs typeface="Arial Unicode MS" pitchFamily="34" charset="-120"/>
              </a:rPr>
              <a:t>the second, by whereby the Holy One, blessed is He, adjured Israel that they shall not rebel against the nations of the world; and the third is that whereby the Holy One, blessed is He, adjured the idolaters that they shall not oppress Israel too much”  </a:t>
            </a:r>
          </a:p>
          <a:p>
            <a:pPr marL="514350" indent="-514350">
              <a:buNone/>
            </a:pPr>
            <a:r>
              <a:rPr lang="en-US" altLang="zh-TW" sz="2000" dirty="0" smtClean="0">
                <a:solidFill>
                  <a:srgbClr val="002060"/>
                </a:solidFill>
                <a:latin typeface="Arial Unicode MS" pitchFamily="34" charset="-120"/>
                <a:ea typeface="Arial Unicode MS" pitchFamily="34" charset="-120"/>
                <a:cs typeface="Arial Unicode MS" pitchFamily="34" charset="-120"/>
              </a:rPr>
              <a:t>   </a:t>
            </a:r>
            <a:r>
              <a:rPr lang="en-US" altLang="zh-TW" sz="2000" dirty="0" smtClean="0">
                <a:solidFill>
                  <a:srgbClr val="002060"/>
                </a:solidFill>
                <a:latin typeface="標楷體" pitchFamily="65" charset="-120"/>
                <a:ea typeface="標楷體" pitchFamily="65" charset="-120"/>
              </a:rPr>
              <a:t>(</a:t>
            </a:r>
            <a:r>
              <a:rPr lang="zh-HK" altLang="zh-TW" sz="2000" b="1" dirty="0" smtClean="0">
                <a:solidFill>
                  <a:srgbClr val="002060"/>
                </a:solidFill>
                <a:latin typeface="標楷體" pitchFamily="65" charset="-120"/>
                <a:ea typeface="標楷體" pitchFamily="65" charset="-120"/>
              </a:rPr>
              <a:t>《塔木德》</a:t>
            </a:r>
            <a:r>
              <a:rPr lang="zh-HK" altLang="zh-TW" sz="2000" dirty="0" smtClean="0">
                <a:solidFill>
                  <a:srgbClr val="002060"/>
                </a:solidFill>
                <a:latin typeface="標楷體" pitchFamily="65" charset="-120"/>
                <a:ea typeface="標楷體" pitchFamily="65" charset="-120"/>
              </a:rPr>
              <a:t>（</a:t>
            </a:r>
            <a:r>
              <a:rPr lang="zh-HK" altLang="zh-TW" sz="2000" b="1" dirty="0" smtClean="0">
                <a:solidFill>
                  <a:srgbClr val="002060"/>
                </a:solidFill>
                <a:latin typeface="標楷體" pitchFamily="65" charset="-120"/>
                <a:ea typeface="標楷體" pitchFamily="65" charset="-120"/>
              </a:rPr>
              <a:t>Talmud</a:t>
            </a:r>
            <a:r>
              <a:rPr lang="zh-HK" altLang="zh-TW" sz="2000" dirty="0" smtClean="0">
                <a:solidFill>
                  <a:srgbClr val="002060"/>
                </a:solidFill>
                <a:latin typeface="標楷體" pitchFamily="65" charset="-120"/>
                <a:ea typeface="標楷體" pitchFamily="65" charset="-120"/>
              </a:rPr>
              <a:t>）</a:t>
            </a:r>
            <a:r>
              <a:rPr lang="en-US" altLang="zh-TW" sz="2000" dirty="0" smtClean="0">
                <a:solidFill>
                  <a:srgbClr val="002060"/>
                </a:solidFill>
                <a:latin typeface="標楷體" pitchFamily="65" charset="-120"/>
                <a:ea typeface="標楷體" pitchFamily="65" charset="-120"/>
              </a:rPr>
              <a:t>(Ketubot13:111))</a:t>
            </a:r>
          </a:p>
          <a:p>
            <a:pPr marL="514350" indent="-514350">
              <a:buNone/>
            </a:pPr>
            <a:endParaRPr lang="en-US" altLang="zh-TW" sz="2000" dirty="0" smtClean="0">
              <a:solidFill>
                <a:srgbClr val="002060"/>
              </a:solidFill>
              <a:latin typeface="標楷體" pitchFamily="65" charset="-120"/>
              <a:ea typeface="標楷體" pitchFamily="65" charset="-120"/>
            </a:endParaRPr>
          </a:p>
          <a:p>
            <a:pPr marL="514350" indent="-514350">
              <a:buNone/>
            </a:pPr>
            <a:r>
              <a:rPr lang="en-US" altLang="zh-TW" sz="2800" dirty="0" smtClean="0">
                <a:solidFill>
                  <a:srgbClr val="002060"/>
                </a:solidFill>
                <a:latin typeface="標楷體" pitchFamily="65" charset="-120"/>
                <a:ea typeface="標楷體" pitchFamily="65" charset="-120"/>
              </a:rPr>
              <a:t>	</a:t>
            </a:r>
            <a:r>
              <a:rPr lang="zh-TW" altLang="en-US" sz="2800" dirty="0" smtClean="0">
                <a:solidFill>
                  <a:srgbClr val="002060"/>
                </a:solidFill>
                <a:latin typeface="標楷體" pitchFamily="65" charset="-120"/>
                <a:ea typeface="標楷體" pitchFamily="65" charset="-120"/>
              </a:rPr>
              <a:t>當中第一點</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以色列人不可往高牆</a:t>
            </a:r>
            <a:r>
              <a:rPr lang="en-US" altLang="zh-TW" sz="2800" dirty="0" smtClean="0">
                <a:solidFill>
                  <a:srgbClr val="002060"/>
                </a:solidFill>
                <a:latin typeface="標楷體" pitchFamily="65" charset="-120"/>
                <a:ea typeface="標楷體" pitchFamily="65" charset="-120"/>
              </a:rPr>
              <a:t>…”</a:t>
            </a:r>
            <a:endParaRPr lang="zh-TW" altLang="en-US" sz="2800" dirty="0">
              <a:solidFill>
                <a:srgbClr val="002060"/>
              </a:solidFill>
              <a:latin typeface="標楷體" pitchFamily="65" charset="-120"/>
              <a:ea typeface="標楷體" pitchFamily="65" charset="-120"/>
            </a:endParaRPr>
          </a:p>
        </p:txBody>
      </p:sp>
      <p:pic>
        <p:nvPicPr>
          <p:cNvPr id="4" name="Picture 3" descr="http://upload.wikimedia.org/wikipedia/commons/thumb/3/38/Talmud_set.JPG/300px-Talmud_se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92080" y="116632"/>
            <a:ext cx="2016224" cy="1411357"/>
          </a:xfrm>
          <a:prstGeom prst="rect">
            <a:avLst/>
          </a:prstGeom>
          <a:noFill/>
        </p:spPr>
      </p:pic>
      <p:sp>
        <p:nvSpPr>
          <p:cNvPr id="6" name="TextBox 5"/>
          <p:cNvSpPr txBox="1"/>
          <p:nvPr/>
        </p:nvSpPr>
        <p:spPr>
          <a:xfrm>
            <a:off x="7452320" y="476672"/>
            <a:ext cx="1691680" cy="738664"/>
          </a:xfrm>
          <a:prstGeom prst="rect">
            <a:avLst/>
          </a:prstGeom>
          <a:noFill/>
        </p:spPr>
        <p:txBody>
          <a:bodyPr wrap="square" rtlCol="0">
            <a:spAutoFit/>
          </a:bodyPr>
          <a:lstStyle/>
          <a:p>
            <a:endParaRPr lang="en-US" altLang="zh-TW" sz="1400" dirty="0" smtClean="0">
              <a:solidFill>
                <a:schemeClr val="bg1">
                  <a:lumMod val="95000"/>
                </a:schemeClr>
              </a:solidFill>
              <a:latin typeface="標楷體" pitchFamily="65" charset="-120"/>
              <a:ea typeface="標楷體" pitchFamily="65" charset="-120"/>
            </a:endParaRPr>
          </a:p>
          <a:p>
            <a:r>
              <a:rPr lang="zh-TW" altLang="en-US" sz="1400" dirty="0" smtClean="0">
                <a:solidFill>
                  <a:schemeClr val="bg1">
                    <a:lumMod val="95000"/>
                  </a:schemeClr>
                </a:solidFill>
                <a:latin typeface="標楷體" pitchFamily="65" charset="-120"/>
                <a:ea typeface="標楷體" pitchFamily="65" charset="-120"/>
              </a:rPr>
              <a:t>整套</a:t>
            </a:r>
            <a:endParaRPr lang="en-US" altLang="zh-TW" sz="1400" dirty="0" smtClean="0">
              <a:solidFill>
                <a:schemeClr val="bg1">
                  <a:lumMod val="95000"/>
                </a:schemeClr>
              </a:solidFill>
              <a:latin typeface="標楷體" pitchFamily="65" charset="-120"/>
              <a:ea typeface="標楷體" pitchFamily="65" charset="-120"/>
            </a:endParaRPr>
          </a:p>
          <a:p>
            <a:r>
              <a:rPr lang="zh-TW" altLang="en-US" sz="1400" dirty="0" smtClean="0">
                <a:solidFill>
                  <a:schemeClr val="bg1">
                    <a:lumMod val="95000"/>
                  </a:schemeClr>
                </a:solidFill>
                <a:latin typeface="標楷體" pitchFamily="65" charset="-120"/>
                <a:ea typeface="標楷體" pitchFamily="65" charset="-120"/>
              </a:rPr>
              <a:t>巴比倫</a:t>
            </a:r>
            <a:r>
              <a:rPr lang="zh-HK" altLang="zh-TW" sz="1400" b="1" dirty="0" smtClean="0">
                <a:solidFill>
                  <a:schemeClr val="bg1">
                    <a:lumMod val="95000"/>
                  </a:schemeClr>
                </a:solidFill>
                <a:latin typeface="標楷體" pitchFamily="65" charset="-120"/>
                <a:ea typeface="標楷體" pitchFamily="65" charset="-120"/>
              </a:rPr>
              <a:t>《塔木德》</a:t>
            </a:r>
            <a:endParaRPr lang="zh-TW" altLang="en-US" sz="1400" dirty="0">
              <a:solidFill>
                <a:schemeClr val="bg1">
                  <a:lumMod val="95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6768752" cy="3628999"/>
          </a:xfrm>
        </p:spPr>
        <p:txBody>
          <a:bodyPr>
            <a:noAutofit/>
          </a:bodyPr>
          <a:lstStyle/>
          <a:p>
            <a:pPr marL="514350" indent="-514350" algn="just"/>
            <a:r>
              <a:rPr lang="zh-TW" altLang="en-US" sz="2800" dirty="0" smtClean="0">
                <a:solidFill>
                  <a:srgbClr val="002060"/>
                </a:solidFill>
                <a:latin typeface="標楷體" pitchFamily="65" charset="-120"/>
                <a:ea typeface="標楷體" pitchFamily="65" charset="-120"/>
              </a:rPr>
              <a:t>在中世紀</a:t>
            </a:r>
            <a:r>
              <a:rPr lang="en-US" altLang="zh-TW" sz="2800" dirty="0" smtClean="0">
                <a:solidFill>
                  <a:srgbClr val="002060"/>
                </a:solidFill>
                <a:latin typeface="標楷體" pitchFamily="65" charset="-120"/>
                <a:ea typeface="標楷體" pitchFamily="65" charset="-120"/>
              </a:rPr>
              <a:t>(1172</a:t>
            </a:r>
            <a:r>
              <a:rPr lang="zh-TW" altLang="en-US" sz="2800" dirty="0" smtClean="0">
                <a:solidFill>
                  <a:srgbClr val="002060"/>
                </a:solidFill>
                <a:latin typeface="標楷體" pitchFamily="65" charset="-120"/>
                <a:ea typeface="標楷體" pitchFamily="65" charset="-120"/>
              </a:rPr>
              <a:t>年</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，最偉大的</a:t>
            </a:r>
            <a:r>
              <a:rPr lang="zh-HK" altLang="zh-TW" sz="2800" dirty="0" smtClean="0">
                <a:solidFill>
                  <a:srgbClr val="002060"/>
                </a:solidFill>
                <a:latin typeface="標楷體" pitchFamily="65" charset="-120"/>
                <a:ea typeface="標楷體" pitchFamily="65" charset="-120"/>
              </a:rPr>
              <a:t>猶太哲學</a:t>
            </a:r>
            <a:r>
              <a:rPr lang="zh-TW" altLang="en-US" sz="2800" dirty="0" smtClean="0">
                <a:latin typeface="標楷體" pitchFamily="65" charset="-120"/>
                <a:ea typeface="標楷體" pitchFamily="65" charset="-120"/>
              </a:rPr>
              <a:t>、經學</a:t>
            </a:r>
            <a:r>
              <a:rPr lang="zh-HK" altLang="zh-TW" sz="2800" dirty="0" smtClean="0">
                <a:solidFill>
                  <a:srgbClr val="002060"/>
                </a:solidFill>
                <a:latin typeface="標楷體" pitchFamily="65" charset="-120"/>
                <a:ea typeface="標楷體" pitchFamily="65" charset="-120"/>
              </a:rPr>
              <a:t>家邁蒙尼德</a:t>
            </a:r>
            <a:r>
              <a:rPr lang="en-US" altLang="zh-HK" sz="2800" b="1" dirty="0" smtClean="0">
                <a:solidFill>
                  <a:srgbClr val="002060"/>
                </a:solidFill>
              </a:rPr>
              <a:t>(Moses</a:t>
            </a:r>
            <a:r>
              <a:rPr lang="zh-TW" altLang="en-US" sz="2800" b="1" dirty="0" smtClean="0">
                <a:solidFill>
                  <a:srgbClr val="002060"/>
                </a:solidFill>
              </a:rPr>
              <a:t> </a:t>
            </a:r>
            <a:r>
              <a:rPr lang="en-US" altLang="zh-HK" sz="2800" b="1" dirty="0" smtClean="0">
                <a:solidFill>
                  <a:srgbClr val="002060"/>
                </a:solidFill>
              </a:rPr>
              <a:t>Ben</a:t>
            </a:r>
            <a:r>
              <a:rPr lang="zh-TW" altLang="en-US" sz="2800" b="1" dirty="0" smtClean="0">
                <a:solidFill>
                  <a:srgbClr val="002060"/>
                </a:solidFill>
              </a:rPr>
              <a:t> </a:t>
            </a:r>
            <a:r>
              <a:rPr lang="en-US" altLang="zh-HK" sz="2800" b="1" dirty="0" err="1" smtClean="0">
                <a:solidFill>
                  <a:srgbClr val="002060"/>
                </a:solidFill>
              </a:rPr>
              <a:t>Maimon</a:t>
            </a:r>
            <a:r>
              <a:rPr lang="en-US" altLang="zh-HK" sz="2800" b="1" dirty="0" smtClean="0">
                <a:solidFill>
                  <a:srgbClr val="002060"/>
                </a:solidFill>
              </a:rPr>
              <a:t>)</a:t>
            </a:r>
            <a:r>
              <a:rPr lang="zh-TW" altLang="en-US" sz="2800" dirty="0" smtClean="0">
                <a:solidFill>
                  <a:srgbClr val="002060"/>
                </a:solidFill>
                <a:latin typeface="標楷體" pitchFamily="65" charset="-120"/>
                <a:ea typeface="標楷體" pitchFamily="65" charset="-120"/>
              </a:rPr>
              <a:t>曾在其書</a:t>
            </a:r>
            <a:r>
              <a:rPr lang="en-US" altLang="zh-TW" sz="2400" dirty="0" smtClean="0">
                <a:solidFill>
                  <a:srgbClr val="002060"/>
                </a:solidFill>
                <a:latin typeface="Arial Unicode MS" pitchFamily="34" charset="-120"/>
                <a:ea typeface="Arial Unicode MS" pitchFamily="34" charset="-120"/>
                <a:cs typeface="Arial Unicode MS" pitchFamily="34" charset="-120"/>
              </a:rPr>
              <a:t>”Epistle Concerning Yemen”</a:t>
            </a:r>
            <a:r>
              <a:rPr lang="zh-TW" altLang="en-US" sz="2800" dirty="0" smtClean="0">
                <a:solidFill>
                  <a:srgbClr val="002060"/>
                </a:solidFill>
                <a:latin typeface="標楷體" pitchFamily="65" charset="-120"/>
                <a:ea typeface="標楷體" pitchFamily="65" charset="-120"/>
              </a:rPr>
              <a:t>中表示</a:t>
            </a:r>
            <a:r>
              <a:rPr lang="en-US" altLang="zh-TW" sz="2800" dirty="0" smtClean="0">
                <a:solidFill>
                  <a:srgbClr val="002060"/>
                </a:solidFill>
                <a:latin typeface="標楷體" pitchFamily="65" charset="-120"/>
                <a:ea typeface="標楷體" pitchFamily="65" charset="-120"/>
              </a:rPr>
              <a:t>:</a:t>
            </a:r>
          </a:p>
          <a:p>
            <a:pPr marL="514350" indent="-514350" algn="just">
              <a:buNone/>
            </a:pPr>
            <a:r>
              <a:rPr lang="en-US" altLang="zh-TW" sz="2800" dirty="0" smtClean="0">
                <a:solidFill>
                  <a:srgbClr val="002060"/>
                </a:solidFill>
                <a:latin typeface="標楷體" pitchFamily="65" charset="-120"/>
                <a:ea typeface="標楷體" pitchFamily="65" charset="-120"/>
              </a:rPr>
              <a:t>	“</a:t>
            </a:r>
            <a:r>
              <a:rPr lang="zh-TW" altLang="en-US" sz="2800" dirty="0" smtClean="0">
                <a:solidFill>
                  <a:srgbClr val="002060"/>
                </a:solidFill>
                <a:latin typeface="標楷體" pitchFamily="65" charset="-120"/>
                <a:ea typeface="標楷體" pitchFamily="65" charset="-120"/>
              </a:rPr>
              <a:t>所羅門，基於其智慧，藉聖靈啟示，預知長期流放他鄉</a:t>
            </a:r>
            <a:r>
              <a:rPr lang="zh-TW" altLang="en-US" sz="2800" dirty="0" smtClean="0">
                <a:solidFill>
                  <a:srgbClr val="002060"/>
                </a:solidFill>
                <a:latin typeface="PMingLiU"/>
                <a:ea typeface="PMingLiU"/>
              </a:rPr>
              <a:t>，</a:t>
            </a:r>
            <a:r>
              <a:rPr lang="zh-TW" altLang="en-US" sz="2800" dirty="0" smtClean="0">
                <a:solidFill>
                  <a:srgbClr val="002060"/>
                </a:solidFill>
                <a:latin typeface="標楷體" pitchFamily="65" charset="-120"/>
                <a:ea typeface="標楷體" pitchFamily="65" charset="-120"/>
              </a:rPr>
              <a:t>對人民來說是極不容易的，有部份人可能因此希望在應許到來之時間前</a:t>
            </a:r>
            <a:r>
              <a:rPr lang="zh-TW" altLang="en-US" sz="2800" dirty="0" smtClean="0">
                <a:solidFill>
                  <a:srgbClr val="FFC000"/>
                </a:solidFill>
                <a:latin typeface="標楷體" pitchFamily="65" charset="-120"/>
                <a:ea typeface="標楷體" pitchFamily="65" charset="-120"/>
              </a:rPr>
              <a:t>提早把流放結束</a:t>
            </a:r>
            <a:r>
              <a:rPr lang="zh-TW" altLang="en-US" sz="2800" dirty="0" smtClean="0">
                <a:solidFill>
                  <a:srgbClr val="002060"/>
                </a:solidFill>
                <a:latin typeface="標楷體"/>
                <a:ea typeface="標楷體"/>
              </a:rPr>
              <a:t>，但這可能會使他們遇上災</a:t>
            </a:r>
            <a:r>
              <a:rPr lang="zh-TW" altLang="en-US" sz="2800" dirty="0" smtClean="0">
                <a:solidFill>
                  <a:srgbClr val="002060"/>
                </a:solidFill>
                <a:latin typeface="標楷體" pitchFamily="65" charset="-120"/>
                <a:ea typeface="標楷體" pitchFamily="65" charset="-120"/>
              </a:rPr>
              <a:t>難</a:t>
            </a:r>
            <a:r>
              <a:rPr lang="zh-TW" altLang="en-US" sz="2800" dirty="0" smtClean="0">
                <a:solidFill>
                  <a:srgbClr val="002060"/>
                </a:solidFill>
                <a:latin typeface="標楷體"/>
                <a:ea typeface="標楷體"/>
              </a:rPr>
              <a:t>或逝去</a:t>
            </a:r>
            <a:r>
              <a:rPr lang="zh-TW" altLang="en-US" sz="2800" dirty="0" smtClean="0">
                <a:solidFill>
                  <a:srgbClr val="002060"/>
                </a:solidFill>
                <a:latin typeface="標楷體" pitchFamily="65" charset="-120"/>
                <a:ea typeface="標楷體" pitchFamily="65" charset="-120"/>
              </a:rPr>
              <a:t>，故此，他向他們作出告誡及訓示，以隱喻方式</a:t>
            </a:r>
            <a:r>
              <a:rPr lang="zh-TW" altLang="en-US" sz="2800" dirty="0" smtClean="0">
                <a:solidFill>
                  <a:srgbClr val="FF0000"/>
                </a:solidFill>
                <a:latin typeface="標楷體" pitchFamily="65" charset="-120"/>
                <a:ea typeface="標楷體" pitchFamily="65" charset="-120"/>
              </a:rPr>
              <a:t>提醒人民要打消這些念頭</a:t>
            </a:r>
            <a:r>
              <a:rPr lang="zh-TW" altLang="en-US" sz="2800" dirty="0" smtClean="0">
                <a:solidFill>
                  <a:srgbClr val="002060"/>
                </a:solidFill>
                <a:latin typeface="PMingLiU"/>
                <a:ea typeface="PMingLiU"/>
              </a:rPr>
              <a:t>。</a:t>
            </a:r>
            <a:r>
              <a:rPr lang="en-US" altLang="zh-TW" sz="2800" dirty="0" smtClean="0">
                <a:solidFill>
                  <a:srgbClr val="002060"/>
                </a:solidFill>
                <a:latin typeface="標楷體" pitchFamily="65" charset="-120"/>
                <a:ea typeface="標楷體" pitchFamily="65" charset="-120"/>
              </a:rPr>
              <a:t>”</a:t>
            </a:r>
            <a:endParaRPr lang="zh-TW" altLang="en-US" sz="2800" dirty="0">
              <a:solidFill>
                <a:srgbClr val="002060"/>
              </a:solidFill>
              <a:latin typeface="標楷體" pitchFamily="65" charset="-120"/>
              <a:ea typeface="標楷體" pitchFamily="65" charset="-120"/>
            </a:endParaRPr>
          </a:p>
        </p:txBody>
      </p:sp>
      <p:pic>
        <p:nvPicPr>
          <p:cNvPr id="32770" name="Picture 2" descr="http://upload.wikimedia.org/wikipedia/commons/0/07/Maimonides-2.jpg"/>
          <p:cNvPicPr>
            <a:picLocks noChangeAspect="1" noChangeArrowheads="1"/>
          </p:cNvPicPr>
          <p:nvPr/>
        </p:nvPicPr>
        <p:blipFill>
          <a:blip r:embed="rId2" cstate="print"/>
          <a:srcRect/>
          <a:stretch>
            <a:fillRect/>
          </a:stretch>
        </p:blipFill>
        <p:spPr bwMode="auto">
          <a:xfrm>
            <a:off x="7524328" y="836712"/>
            <a:ext cx="1403648" cy="1805366"/>
          </a:xfrm>
          <a:prstGeom prst="rect">
            <a:avLst/>
          </a:prstGeom>
          <a:ln>
            <a:noFill/>
          </a:ln>
          <a:effectLst>
            <a:softEdge rad="112500"/>
          </a:effectLst>
        </p:spPr>
      </p:pic>
      <p:sp>
        <p:nvSpPr>
          <p:cNvPr id="5" name="Title 1"/>
          <p:cNvSpPr txBox="1">
            <a:spLocks/>
          </p:cNvSpPr>
          <p:nvPr/>
        </p:nvSpPr>
        <p:spPr>
          <a:xfrm>
            <a:off x="457200" y="274638"/>
            <a:ext cx="4978896" cy="1143000"/>
          </a:xfrm>
          <a:prstGeom prst="rect">
            <a:avLst/>
          </a:prstGeom>
        </p:spPr>
        <p:txBody>
          <a:bodyPr vert="horz" lIns="91440" tIns="45720" rIns="91440" bIns="45720" rtlCol="0" anchor="ctr">
            <a:normAutofit/>
          </a:bodyPr>
          <a:lstStyle/>
          <a:p>
            <a:pPr lvl="0">
              <a:spcBef>
                <a:spcPct val="0"/>
              </a:spcBef>
            </a:pPr>
            <a:r>
              <a:rPr kumimoji="0" lang="zh-TW" altLang="en-US" sz="3200" b="0" i="0" u="none" strike="noStrike" kern="1200" cap="none" spc="0" normalizeH="0" baseline="0" noProof="0" dirty="0" smtClean="0">
                <a:ln>
                  <a:noFill/>
                </a:ln>
                <a:solidFill>
                  <a:srgbClr val="FFFF00"/>
                </a:solidFill>
                <a:effectLst/>
                <a:uLnTx/>
                <a:uFillTx/>
                <a:latin typeface="標楷體" pitchFamily="65" charset="-120"/>
                <a:ea typeface="標楷體" pitchFamily="65" charset="-120"/>
                <a:cs typeface="+mj-cs"/>
              </a:rPr>
              <a:t>猶太</a:t>
            </a:r>
            <a:r>
              <a:rPr lang="zh-TW" altLang="en-US" sz="3200" dirty="0" smtClean="0">
                <a:solidFill>
                  <a:srgbClr val="FFFF00"/>
                </a:solidFill>
                <a:latin typeface="標楷體" pitchFamily="65" charset="-120"/>
                <a:ea typeface="標楷體" pitchFamily="65" charset="-120"/>
                <a:cs typeface="+mj-cs"/>
              </a:rPr>
              <a:t>人的經典</a:t>
            </a:r>
            <a:r>
              <a:rPr lang="en-US" altLang="zh-TW" sz="3200" dirty="0" smtClean="0">
                <a:solidFill>
                  <a:srgbClr val="FFFF00"/>
                </a:solidFill>
                <a:latin typeface="標楷體" pitchFamily="65" charset="-120"/>
                <a:ea typeface="標楷體" pitchFamily="65" charset="-120"/>
                <a:cs typeface="+mj-cs"/>
              </a:rPr>
              <a:t/>
            </a:r>
            <a:br>
              <a:rPr lang="en-US" altLang="zh-TW" sz="3200" dirty="0" smtClean="0">
                <a:solidFill>
                  <a:srgbClr val="FFFF00"/>
                </a:solidFill>
                <a:latin typeface="標楷體" pitchFamily="65" charset="-120"/>
                <a:ea typeface="標楷體" pitchFamily="65" charset="-120"/>
                <a:cs typeface="+mj-cs"/>
              </a:rPr>
            </a:br>
            <a:r>
              <a:rPr lang="en-US" altLang="zh-TW" sz="3200" dirty="0" smtClean="0">
                <a:solidFill>
                  <a:srgbClr val="FFFF00"/>
                </a:solidFill>
                <a:latin typeface="標楷體" pitchFamily="65" charset="-120"/>
                <a:ea typeface="標楷體" pitchFamily="65" charset="-120"/>
                <a:cs typeface="+mj-cs"/>
              </a:rPr>
              <a:t>--</a:t>
            </a:r>
            <a:r>
              <a:rPr lang="zh-TW" altLang="en-US" sz="3200" dirty="0" smtClean="0">
                <a:solidFill>
                  <a:srgbClr val="FFFF00"/>
                </a:solidFill>
                <a:latin typeface="標楷體" pitchFamily="65" charset="-120"/>
                <a:ea typeface="標楷體" pitchFamily="65" charset="-120"/>
                <a:cs typeface="+mj-cs"/>
              </a:rPr>
              <a:t> 沒回巴勒斯</a:t>
            </a:r>
            <a:r>
              <a:rPr kumimoji="0" lang="zh-TW" altLang="en-US" sz="3200" b="0" i="0" u="none" strike="noStrike" kern="1200" cap="none" spc="0" normalizeH="0" baseline="0" noProof="0" dirty="0" smtClean="0">
                <a:ln>
                  <a:noFill/>
                </a:ln>
                <a:solidFill>
                  <a:srgbClr val="FFFF00"/>
                </a:solidFill>
                <a:effectLst/>
                <a:uLnTx/>
                <a:uFillTx/>
                <a:latin typeface="標楷體" pitchFamily="65" charset="-120"/>
                <a:ea typeface="標楷體" pitchFamily="65" charset="-120"/>
                <a:cs typeface="+mj-cs"/>
              </a:rPr>
              <a:t>坦的因由</a:t>
            </a:r>
            <a:endParaRPr kumimoji="0" lang="zh-TW" altLang="en-US" sz="3200" b="0" i="0" u="none" strike="noStrike" kern="1200" cap="none" spc="0" normalizeH="0" baseline="0" noProof="0" dirty="0">
              <a:ln>
                <a:noFill/>
              </a:ln>
              <a:solidFill>
                <a:srgbClr val="FFFF00"/>
              </a:solidFill>
              <a:effectLst/>
              <a:uLnTx/>
              <a:uFillTx/>
              <a:latin typeface="標楷體" pitchFamily="65" charset="-120"/>
              <a:ea typeface="標楷體" pitchFamily="65" charset="-120"/>
              <a:cs typeface="+mj-cs"/>
            </a:endParaRPr>
          </a:p>
        </p:txBody>
      </p:sp>
      <p:sp>
        <p:nvSpPr>
          <p:cNvPr id="6" name="TextBox 5"/>
          <p:cNvSpPr txBox="1"/>
          <p:nvPr/>
        </p:nvSpPr>
        <p:spPr>
          <a:xfrm>
            <a:off x="7236296" y="2780928"/>
            <a:ext cx="1907704" cy="1754326"/>
          </a:xfrm>
          <a:prstGeom prst="rect">
            <a:avLst/>
          </a:prstGeom>
          <a:noFill/>
          <a:scene3d>
            <a:camera prst="orthographicFront">
              <a:rot lat="0" lon="0" rev="3300000"/>
            </a:camera>
            <a:lightRig rig="threePt" dir="t"/>
          </a:scene3d>
        </p:spPr>
        <p:txBody>
          <a:bodyPr wrap="square" rtlCol="0">
            <a:spAutoFit/>
          </a:bodyPr>
          <a:lstStyle/>
          <a:p>
            <a:r>
              <a:rPr lang="en-US" altLang="zh-TW" dirty="0" smtClean="0"/>
              <a:t>From </a:t>
            </a:r>
            <a:r>
              <a:rPr lang="en-US" altLang="zh-TW" dirty="0" err="1" smtClean="0"/>
              <a:t>Mosheh</a:t>
            </a:r>
            <a:r>
              <a:rPr lang="en-US" altLang="zh-TW" dirty="0" smtClean="0"/>
              <a:t> (the Prophet) to </a:t>
            </a:r>
            <a:r>
              <a:rPr lang="en-US" altLang="zh-TW" dirty="0" err="1" smtClean="0"/>
              <a:t>Mosheh</a:t>
            </a:r>
            <a:r>
              <a:rPr lang="en-US" altLang="zh-TW" dirty="0" smtClean="0"/>
              <a:t> (</a:t>
            </a:r>
            <a:r>
              <a:rPr lang="en-US" altLang="zh-TW" dirty="0" err="1" smtClean="0"/>
              <a:t>Maimonade</a:t>
            </a:r>
            <a:r>
              <a:rPr lang="en-US" altLang="zh-TW" dirty="0" smtClean="0"/>
              <a:t>) there is no like </a:t>
            </a:r>
            <a:r>
              <a:rPr lang="en-US" altLang="zh-TW" dirty="0" err="1" smtClean="0"/>
              <a:t>Mosheh</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68760"/>
            <a:ext cx="8229600" cy="3628999"/>
          </a:xfrm>
        </p:spPr>
        <p:txBody>
          <a:bodyPr>
            <a:noAutofit/>
          </a:bodyPr>
          <a:lstStyle/>
          <a:p>
            <a:pPr marL="514350" indent="-514350" algn="just"/>
            <a:r>
              <a:rPr lang="zh-TW" altLang="en-US" sz="2800" dirty="0" smtClean="0">
                <a:solidFill>
                  <a:srgbClr val="002060"/>
                </a:solidFill>
                <a:latin typeface="標楷體" pitchFamily="65" charset="-120"/>
                <a:ea typeface="標楷體" pitchFamily="65" charset="-120"/>
              </a:rPr>
              <a:t>另一位著名</a:t>
            </a:r>
            <a:r>
              <a:rPr lang="zh-TW" altLang="en-US" sz="2800" dirty="0" smtClean="0">
                <a:latin typeface="標楷體" pitchFamily="65" charset="-120"/>
                <a:ea typeface="標楷體" pitchFamily="65" charset="-120"/>
              </a:rPr>
              <a:t>經學</a:t>
            </a:r>
            <a:r>
              <a:rPr lang="zh-HK" altLang="zh-TW" sz="2800" dirty="0" smtClean="0">
                <a:solidFill>
                  <a:srgbClr val="002060"/>
                </a:solidFill>
                <a:latin typeface="標楷體" pitchFamily="65" charset="-120"/>
                <a:ea typeface="標楷體" pitchFamily="65" charset="-120"/>
              </a:rPr>
              <a:t>家</a:t>
            </a:r>
            <a:r>
              <a:rPr lang="en-US" altLang="zh-TW" sz="2800" dirty="0" smtClean="0">
                <a:solidFill>
                  <a:srgbClr val="002060"/>
                </a:solidFill>
                <a:latin typeface="Times New Roman" pitchFamily="18" charset="0"/>
                <a:ea typeface="標楷體" pitchFamily="65" charset="-120"/>
                <a:cs typeface="Times New Roman" pitchFamily="18" charset="0"/>
              </a:rPr>
              <a:t>Isaiah</a:t>
            </a:r>
            <a:r>
              <a:rPr lang="zh-TW" altLang="en-US" sz="2800" dirty="0" smtClean="0">
                <a:solidFill>
                  <a:srgbClr val="002060"/>
                </a:solidFill>
                <a:latin typeface="Times New Roman" pitchFamily="18" charset="0"/>
                <a:ea typeface="標楷體" pitchFamily="65" charset="-120"/>
                <a:cs typeface="Times New Roman" pitchFamily="18" charset="0"/>
              </a:rPr>
              <a:t> </a:t>
            </a:r>
            <a:r>
              <a:rPr lang="en-US" altLang="zh-TW" sz="2800" dirty="0" err="1" smtClean="0">
                <a:solidFill>
                  <a:srgbClr val="002060"/>
                </a:solidFill>
                <a:latin typeface="Times New Roman" pitchFamily="18" charset="0"/>
                <a:ea typeface="標楷體" pitchFamily="65" charset="-120"/>
                <a:cs typeface="Times New Roman" pitchFamily="18" charset="0"/>
              </a:rPr>
              <a:t>Halevi</a:t>
            </a:r>
            <a:r>
              <a:rPr lang="zh-TW" altLang="en-US" sz="2800" dirty="0" smtClean="0">
                <a:solidFill>
                  <a:srgbClr val="002060"/>
                </a:solidFill>
                <a:latin typeface="Times New Roman" pitchFamily="18" charset="0"/>
                <a:ea typeface="標楷體" pitchFamily="65" charset="-120"/>
                <a:cs typeface="Times New Roman" pitchFamily="18" charset="0"/>
              </a:rPr>
              <a:t> </a:t>
            </a:r>
            <a:r>
              <a:rPr lang="en-US" altLang="zh-TW" sz="2800" dirty="0" smtClean="0">
                <a:solidFill>
                  <a:srgbClr val="002060"/>
                </a:solidFill>
                <a:latin typeface="Times New Roman" pitchFamily="18" charset="0"/>
                <a:ea typeface="標楷體" pitchFamily="65" charset="-120"/>
                <a:cs typeface="Times New Roman" pitchFamily="18" charset="0"/>
              </a:rPr>
              <a:t>Horowitz</a:t>
            </a:r>
            <a:r>
              <a:rPr lang="zh-TW" altLang="en-US" sz="2800" dirty="0" smtClean="0">
                <a:solidFill>
                  <a:srgbClr val="002060"/>
                </a:solidFill>
                <a:latin typeface="Times New Roman" pitchFamily="18" charset="0"/>
                <a:ea typeface="標楷體" pitchFamily="65" charset="-120"/>
                <a:cs typeface="Times New Roman" pitchFamily="18" charset="0"/>
              </a:rPr>
              <a:t>於 </a:t>
            </a:r>
            <a:r>
              <a:rPr lang="en-US" altLang="zh-TW" sz="2800" dirty="0" smtClean="0">
                <a:solidFill>
                  <a:srgbClr val="002060"/>
                </a:solidFill>
                <a:latin typeface="Times New Roman" pitchFamily="18" charset="0"/>
                <a:ea typeface="標楷體" pitchFamily="65" charset="-120"/>
                <a:cs typeface="Times New Roman" pitchFamily="18" charset="0"/>
              </a:rPr>
              <a:t>“The</a:t>
            </a:r>
            <a:r>
              <a:rPr lang="zh-TW" altLang="en-US" sz="2800" dirty="0" smtClean="0">
                <a:solidFill>
                  <a:srgbClr val="002060"/>
                </a:solidFill>
                <a:latin typeface="Times New Roman" pitchFamily="18" charset="0"/>
                <a:ea typeface="標楷體" pitchFamily="65" charset="-120"/>
                <a:cs typeface="Times New Roman" pitchFamily="18" charset="0"/>
              </a:rPr>
              <a:t> </a:t>
            </a:r>
            <a:r>
              <a:rPr lang="en-US" altLang="zh-TW" sz="2800" dirty="0" smtClean="0">
                <a:solidFill>
                  <a:srgbClr val="002060"/>
                </a:solidFill>
                <a:latin typeface="Times New Roman" pitchFamily="18" charset="0"/>
                <a:ea typeface="標楷體" pitchFamily="65" charset="-120"/>
                <a:cs typeface="Times New Roman" pitchFamily="18" charset="0"/>
              </a:rPr>
              <a:t>Two</a:t>
            </a:r>
            <a:r>
              <a:rPr lang="zh-TW" altLang="en-US" sz="2800" dirty="0" smtClean="0">
                <a:solidFill>
                  <a:srgbClr val="002060"/>
                </a:solidFill>
                <a:latin typeface="Times New Roman" pitchFamily="18" charset="0"/>
                <a:ea typeface="標楷體" pitchFamily="65" charset="-120"/>
                <a:cs typeface="Times New Roman" pitchFamily="18" charset="0"/>
              </a:rPr>
              <a:t> </a:t>
            </a:r>
            <a:r>
              <a:rPr lang="en-US" altLang="zh-TW" sz="2800" dirty="0" smtClean="0">
                <a:solidFill>
                  <a:srgbClr val="002060"/>
                </a:solidFill>
                <a:latin typeface="Times New Roman" pitchFamily="18" charset="0"/>
                <a:ea typeface="標楷體" pitchFamily="65" charset="-120"/>
                <a:cs typeface="Times New Roman" pitchFamily="18" charset="0"/>
              </a:rPr>
              <a:t>Tablets</a:t>
            </a:r>
            <a:r>
              <a:rPr lang="zh-TW" altLang="en-US" sz="2800" dirty="0" smtClean="0">
                <a:solidFill>
                  <a:srgbClr val="002060"/>
                </a:solidFill>
                <a:latin typeface="Times New Roman" pitchFamily="18" charset="0"/>
                <a:ea typeface="標楷體" pitchFamily="65" charset="-120"/>
                <a:cs typeface="Times New Roman" pitchFamily="18" charset="0"/>
              </a:rPr>
              <a:t> </a:t>
            </a:r>
            <a:r>
              <a:rPr lang="en-US" altLang="zh-TW" sz="2800" dirty="0" smtClean="0">
                <a:solidFill>
                  <a:srgbClr val="002060"/>
                </a:solidFill>
                <a:latin typeface="Times New Roman" pitchFamily="18" charset="0"/>
                <a:ea typeface="標楷體" pitchFamily="65" charset="-120"/>
                <a:cs typeface="Times New Roman" pitchFamily="18" charset="0"/>
              </a:rPr>
              <a:t>of</a:t>
            </a:r>
            <a:r>
              <a:rPr lang="zh-TW" altLang="en-US" sz="2800" dirty="0" smtClean="0">
                <a:solidFill>
                  <a:srgbClr val="002060"/>
                </a:solidFill>
                <a:latin typeface="Times New Roman" pitchFamily="18" charset="0"/>
                <a:ea typeface="標楷體" pitchFamily="65" charset="-120"/>
                <a:cs typeface="Times New Roman" pitchFamily="18" charset="0"/>
              </a:rPr>
              <a:t> </a:t>
            </a:r>
            <a:r>
              <a:rPr lang="en-US" altLang="zh-TW" sz="2800" dirty="0" smtClean="0">
                <a:solidFill>
                  <a:srgbClr val="002060"/>
                </a:solidFill>
                <a:latin typeface="Times New Roman" pitchFamily="18" charset="0"/>
                <a:ea typeface="標楷體" pitchFamily="65" charset="-120"/>
                <a:cs typeface="Times New Roman" pitchFamily="18" charset="0"/>
              </a:rPr>
              <a:t>the</a:t>
            </a:r>
            <a:r>
              <a:rPr lang="zh-TW" altLang="en-US" sz="2800" dirty="0" smtClean="0">
                <a:solidFill>
                  <a:srgbClr val="002060"/>
                </a:solidFill>
                <a:latin typeface="Times New Roman" pitchFamily="18" charset="0"/>
                <a:ea typeface="標楷體" pitchFamily="65" charset="-120"/>
                <a:cs typeface="Times New Roman" pitchFamily="18" charset="0"/>
              </a:rPr>
              <a:t> </a:t>
            </a:r>
            <a:r>
              <a:rPr lang="en-US" altLang="zh-TW" sz="2800" dirty="0" smtClean="0">
                <a:solidFill>
                  <a:srgbClr val="002060"/>
                </a:solidFill>
                <a:latin typeface="Times New Roman" pitchFamily="18" charset="0"/>
                <a:ea typeface="標楷體" pitchFamily="65" charset="-120"/>
                <a:cs typeface="Times New Roman" pitchFamily="18" charset="0"/>
              </a:rPr>
              <a:t>Covenant”</a:t>
            </a:r>
            <a:r>
              <a:rPr lang="zh-TW" altLang="en-US" sz="2800" dirty="0" smtClean="0">
                <a:solidFill>
                  <a:srgbClr val="002060"/>
                </a:solidFill>
                <a:latin typeface="Times New Roman" pitchFamily="18" charset="0"/>
                <a:ea typeface="標楷體" pitchFamily="65" charset="-120"/>
                <a:cs typeface="Times New Roman" pitchFamily="18" charset="0"/>
              </a:rPr>
              <a:t>中記載</a:t>
            </a:r>
            <a:r>
              <a:rPr lang="zh-TW" altLang="en-US" sz="2800" dirty="0" smtClean="0">
                <a:solidFill>
                  <a:srgbClr val="002060"/>
                </a:solidFill>
                <a:latin typeface="標楷體"/>
                <a:ea typeface="標楷體"/>
                <a:cs typeface="Times New Roman" pitchFamily="18" charset="0"/>
              </a:rPr>
              <a:t>：</a:t>
            </a:r>
            <a:r>
              <a:rPr lang="en-US" altLang="zh-TW" sz="2800" dirty="0" smtClean="0">
                <a:solidFill>
                  <a:srgbClr val="002060"/>
                </a:solidFill>
                <a:latin typeface="標楷體"/>
                <a:ea typeface="標楷體"/>
                <a:cs typeface="Times New Roman" pitchFamily="18" charset="0"/>
              </a:rPr>
              <a:t>“</a:t>
            </a:r>
            <a:r>
              <a:rPr lang="zh-TW" altLang="en-US" sz="2800" dirty="0" smtClean="0">
                <a:solidFill>
                  <a:srgbClr val="002060"/>
                </a:solidFill>
                <a:latin typeface="標楷體"/>
                <a:ea typeface="標楷體"/>
                <a:cs typeface="Times New Roman" pitchFamily="18" charset="0"/>
              </a:rPr>
              <a:t>命中注定居住在聖地上的人</a:t>
            </a:r>
            <a:r>
              <a:rPr lang="zh-TW" altLang="en-US" sz="2800" dirty="0" smtClean="0">
                <a:solidFill>
                  <a:srgbClr val="002060"/>
                </a:solidFill>
                <a:latin typeface="PMingLiU"/>
                <a:ea typeface="PMingLiU"/>
                <a:cs typeface="Times New Roman" pitchFamily="18" charset="0"/>
              </a:rPr>
              <a:t>，</a:t>
            </a:r>
            <a:r>
              <a:rPr lang="zh-TW" altLang="en-US" sz="2800" dirty="0" smtClean="0">
                <a:solidFill>
                  <a:srgbClr val="002060"/>
                </a:solidFill>
                <a:latin typeface="標楷體"/>
                <a:ea typeface="標楷體"/>
                <a:cs typeface="Times New Roman" pitchFamily="18" charset="0"/>
              </a:rPr>
              <a:t>一生都</a:t>
            </a:r>
            <a:r>
              <a:rPr lang="zh-TW" altLang="en-US" sz="2800" dirty="0" smtClean="0">
                <a:solidFill>
                  <a:srgbClr val="FFC000"/>
                </a:solidFill>
                <a:latin typeface="標楷體"/>
                <a:ea typeface="標楷體"/>
                <a:cs typeface="Times New Roman" pitchFamily="18" charset="0"/>
              </a:rPr>
              <a:t>不會是屬於那兒的</a:t>
            </a:r>
            <a:r>
              <a:rPr lang="zh-TW" altLang="en-US" sz="2800" dirty="0" smtClean="0">
                <a:solidFill>
                  <a:srgbClr val="002060"/>
                </a:solidFill>
                <a:latin typeface="PMingLiU"/>
                <a:ea typeface="PMingLiU"/>
                <a:cs typeface="Times New Roman" pitchFamily="18" charset="0"/>
              </a:rPr>
              <a:t>。</a:t>
            </a:r>
            <a:endParaRPr lang="en-US" altLang="zh-TW" sz="2800" dirty="0" smtClean="0">
              <a:solidFill>
                <a:srgbClr val="002060"/>
              </a:solidFill>
              <a:latin typeface="PMingLiU"/>
              <a:ea typeface="PMingLiU"/>
              <a:cs typeface="Times New Roman" pitchFamily="18" charset="0"/>
            </a:endParaRPr>
          </a:p>
          <a:p>
            <a:pPr marL="514350" indent="-514350" algn="just">
              <a:buNone/>
            </a:pPr>
            <a:r>
              <a:rPr lang="en-US" altLang="zh-TW" sz="2800" dirty="0" smtClean="0">
                <a:solidFill>
                  <a:srgbClr val="002060"/>
                </a:solidFill>
                <a:latin typeface="PMingLiU"/>
                <a:ea typeface="PMingLiU"/>
                <a:cs typeface="Times New Roman" pitchFamily="18" charset="0"/>
              </a:rPr>
              <a:t>	</a:t>
            </a:r>
            <a:r>
              <a:rPr lang="zh-TW" altLang="en-US" sz="2800" dirty="0" smtClean="0">
                <a:solidFill>
                  <a:srgbClr val="002060"/>
                </a:solidFill>
                <a:latin typeface="標楷體" pitchFamily="65" charset="-120"/>
                <a:ea typeface="標楷體" pitchFamily="65" charset="-120"/>
                <a:cs typeface="Times New Roman" pitchFamily="18" charset="0"/>
              </a:rPr>
              <a:t>詩篇</a:t>
            </a:r>
            <a:r>
              <a:rPr lang="en-US" altLang="zh-TW" sz="2800" dirty="0" smtClean="0">
                <a:solidFill>
                  <a:srgbClr val="002060"/>
                </a:solidFill>
                <a:latin typeface="標楷體" pitchFamily="65" charset="-120"/>
                <a:ea typeface="標楷體" pitchFamily="65" charset="-120"/>
                <a:cs typeface="Times New Roman" pitchFamily="18" charset="0"/>
              </a:rPr>
              <a:t>119:19</a:t>
            </a:r>
            <a:r>
              <a:rPr lang="zh-TW" altLang="en-US" sz="2800" dirty="0" smtClean="0">
                <a:solidFill>
                  <a:srgbClr val="002060"/>
                </a:solidFill>
                <a:latin typeface="標楷體" pitchFamily="65" charset="-120"/>
                <a:ea typeface="標楷體" pitchFamily="65" charset="-120"/>
                <a:cs typeface="Times New Roman" pitchFamily="18" charset="0"/>
              </a:rPr>
              <a:t>註</a:t>
            </a:r>
            <a:endParaRPr lang="en-US" altLang="zh-TW" sz="2800" dirty="0" smtClean="0">
              <a:solidFill>
                <a:srgbClr val="002060"/>
              </a:solidFill>
              <a:latin typeface="標楷體" pitchFamily="65" charset="-120"/>
              <a:ea typeface="標楷體" pitchFamily="65" charset="-120"/>
              <a:cs typeface="Times New Roman" pitchFamily="18" charset="0"/>
            </a:endParaRPr>
          </a:p>
          <a:p>
            <a:pPr marL="514350" indent="-514350" algn="just">
              <a:buNone/>
            </a:pPr>
            <a:endParaRPr lang="en-US" altLang="zh-TW" sz="2800" dirty="0" smtClean="0">
              <a:solidFill>
                <a:srgbClr val="002060"/>
              </a:solidFill>
              <a:latin typeface="標楷體" pitchFamily="65" charset="-120"/>
              <a:ea typeface="標楷體" pitchFamily="65" charset="-120"/>
              <a:cs typeface="Times New Roman" pitchFamily="18" charset="0"/>
            </a:endParaRPr>
          </a:p>
          <a:p>
            <a:pPr marL="514350" indent="-514350" algn="just"/>
            <a:r>
              <a:rPr lang="zh-HK" altLang="zh-TW" sz="2800" b="1" dirty="0" smtClean="0">
                <a:solidFill>
                  <a:srgbClr val="002060"/>
                </a:solidFill>
                <a:latin typeface="標楷體" pitchFamily="65" charset="-120"/>
                <a:ea typeface="標楷體" pitchFamily="65" charset="-120"/>
                <a:cs typeface="Times New Roman" pitchFamily="18" charset="0"/>
              </a:rPr>
              <a:t>摩西·門德爾松</a:t>
            </a:r>
            <a:r>
              <a:rPr lang="zh-HK" altLang="zh-TW" sz="2800" dirty="0" smtClean="0">
                <a:solidFill>
                  <a:srgbClr val="002060"/>
                </a:solidFill>
                <a:latin typeface="標楷體" pitchFamily="65" charset="-120"/>
                <a:ea typeface="標楷體" pitchFamily="65" charset="-120"/>
                <a:cs typeface="Times New Roman" pitchFamily="18" charset="0"/>
              </a:rPr>
              <a:t>（</a:t>
            </a:r>
            <a:r>
              <a:rPr lang="de-DE" altLang="zh-TW" sz="2800" dirty="0" smtClean="0">
                <a:solidFill>
                  <a:srgbClr val="002060"/>
                </a:solidFill>
                <a:latin typeface="標楷體" pitchFamily="65" charset="-120"/>
                <a:ea typeface="標楷體" pitchFamily="65" charset="-120"/>
                <a:cs typeface="Times New Roman" pitchFamily="18" charset="0"/>
              </a:rPr>
              <a:t>Moses Mendelssohn</a:t>
            </a:r>
            <a:r>
              <a:rPr lang="zh-HK" altLang="zh-TW" sz="2800" dirty="0" smtClean="0">
                <a:solidFill>
                  <a:srgbClr val="002060"/>
                </a:solidFill>
                <a:latin typeface="標楷體" pitchFamily="65" charset="-120"/>
                <a:ea typeface="標楷體" pitchFamily="65" charset="-120"/>
                <a:cs typeface="Times New Roman" pitchFamily="18" charset="0"/>
              </a:rPr>
              <a:t>）</a:t>
            </a:r>
            <a:r>
              <a:rPr lang="zh-HK" altLang="en-US" sz="2800" dirty="0" smtClean="0">
                <a:solidFill>
                  <a:srgbClr val="002060"/>
                </a:solidFill>
                <a:latin typeface="標楷體" pitchFamily="65" charset="-120"/>
                <a:ea typeface="標楷體" pitchFamily="65" charset="-120"/>
                <a:cs typeface="Times New Roman" pitchFamily="18" charset="0"/>
              </a:rPr>
              <a:t>，</a:t>
            </a:r>
            <a:r>
              <a:rPr lang="zh-HK" altLang="zh-TW" sz="2800" dirty="0" smtClean="0">
                <a:solidFill>
                  <a:srgbClr val="002060"/>
                </a:solidFill>
                <a:latin typeface="標楷體" pitchFamily="65" charset="-120"/>
                <a:ea typeface="標楷體" pitchFamily="65" charset="-120"/>
                <a:cs typeface="Times New Roman" pitchFamily="18" charset="0"/>
              </a:rPr>
              <a:t>德國猶太哲學家</a:t>
            </a:r>
            <a:r>
              <a:rPr lang="zh-HK" altLang="en-US" sz="2800" dirty="0" smtClean="0">
                <a:solidFill>
                  <a:srgbClr val="002060"/>
                </a:solidFill>
                <a:latin typeface="標楷體" pitchFamily="65" charset="-120"/>
                <a:ea typeface="標楷體" pitchFamily="65" charset="-120"/>
                <a:cs typeface="Times New Roman" pitchFamily="18" charset="0"/>
              </a:rPr>
              <a:t>，</a:t>
            </a:r>
            <a:r>
              <a:rPr lang="zh-TW" altLang="en-US" sz="2800" dirty="0" smtClean="0">
                <a:solidFill>
                  <a:srgbClr val="002060"/>
                </a:solidFill>
                <a:latin typeface="標楷體" pitchFamily="65" charset="-120"/>
                <a:ea typeface="標楷體" pitchFamily="65" charset="-120"/>
                <a:cs typeface="Times New Roman" pitchFamily="18" charset="0"/>
              </a:rPr>
              <a:t>明確表示 </a:t>
            </a:r>
            <a:r>
              <a:rPr lang="zh-HK" altLang="zh-TW" sz="2800" b="1" dirty="0" smtClean="0">
                <a:solidFill>
                  <a:srgbClr val="002060"/>
                </a:solidFill>
                <a:latin typeface="標楷體" pitchFamily="65" charset="-120"/>
                <a:ea typeface="標楷體" pitchFamily="65" charset="-120"/>
              </a:rPr>
              <a:t>《塔木德》</a:t>
            </a:r>
            <a:r>
              <a:rPr lang="en-US" altLang="zh-TW" sz="2800" b="1" dirty="0" smtClean="0">
                <a:solidFill>
                  <a:srgbClr val="002060"/>
                </a:solidFill>
                <a:latin typeface="標楷體" pitchFamily="65" charset="-120"/>
                <a:ea typeface="標楷體" pitchFamily="65" charset="-120"/>
              </a:rPr>
              <a:t>(Talmud)</a:t>
            </a:r>
            <a:r>
              <a:rPr lang="zh-TW" altLang="en-US" sz="2800" dirty="0" smtClean="0">
                <a:solidFill>
                  <a:srgbClr val="FF0000"/>
                </a:solidFill>
                <a:latin typeface="標楷體" pitchFamily="65" charset="-120"/>
                <a:ea typeface="標楷體" pitchFamily="65" charset="-120"/>
              </a:rPr>
              <a:t>禁止猶太人回歸聖地的想法</a:t>
            </a:r>
            <a:r>
              <a:rPr lang="zh-TW" altLang="en-US" sz="2800" dirty="0" smtClean="0">
                <a:solidFill>
                  <a:srgbClr val="FF0000"/>
                </a:solidFill>
                <a:latin typeface="PMingLiU"/>
                <a:ea typeface="PMingLiU"/>
              </a:rPr>
              <a:t>。</a:t>
            </a:r>
            <a:endParaRPr lang="en-US" altLang="zh-TW" sz="2800" dirty="0" smtClean="0">
              <a:solidFill>
                <a:srgbClr val="FF0000"/>
              </a:solidFill>
              <a:latin typeface="標楷體" pitchFamily="65" charset="-120"/>
              <a:ea typeface="標楷體" pitchFamily="65" charset="-120"/>
              <a:cs typeface="Times New Roman" pitchFamily="18" charset="0"/>
            </a:endParaRPr>
          </a:p>
          <a:p>
            <a:pPr marL="514350" indent="-514350" algn="just">
              <a:buNone/>
            </a:pPr>
            <a:endParaRPr lang="en-US" altLang="zh-TW" sz="2800" dirty="0" smtClean="0">
              <a:solidFill>
                <a:srgbClr val="FF0000"/>
              </a:solidFill>
              <a:latin typeface="標楷體" pitchFamily="65" charset="-120"/>
              <a:ea typeface="標楷體" pitchFamily="65" charset="-120"/>
            </a:endParaRPr>
          </a:p>
        </p:txBody>
      </p:sp>
      <p:pic>
        <p:nvPicPr>
          <p:cNvPr id="40962" name="Picture 2" descr="http://upload.wikimedia.org/wikipedia/commons/3/33/Shelah.jpg"/>
          <p:cNvPicPr>
            <a:picLocks noChangeAspect="1" noChangeArrowheads="1"/>
          </p:cNvPicPr>
          <p:nvPr/>
        </p:nvPicPr>
        <p:blipFill>
          <a:blip r:embed="rId2" cstate="print"/>
          <a:srcRect r="2386"/>
          <a:stretch>
            <a:fillRect/>
          </a:stretch>
        </p:blipFill>
        <p:spPr bwMode="auto">
          <a:xfrm>
            <a:off x="179512" y="5156904"/>
            <a:ext cx="1800200" cy="1604457"/>
          </a:xfrm>
          <a:prstGeom prst="rect">
            <a:avLst/>
          </a:prstGeom>
          <a:ln>
            <a:noFill/>
          </a:ln>
          <a:effectLst>
            <a:softEdge rad="112500"/>
          </a:effectLst>
        </p:spPr>
      </p:pic>
      <p:sp>
        <p:nvSpPr>
          <p:cNvPr id="6" name="TextBox 5"/>
          <p:cNvSpPr txBox="1"/>
          <p:nvPr/>
        </p:nvSpPr>
        <p:spPr>
          <a:xfrm>
            <a:off x="899592" y="6453336"/>
            <a:ext cx="1800200" cy="276999"/>
          </a:xfrm>
          <a:prstGeom prst="rect">
            <a:avLst/>
          </a:prstGeom>
          <a:ln/>
          <a:effectLst>
            <a:softEdge rad="63500"/>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zh-TW" sz="1200" b="1" dirty="0" smtClean="0">
                <a:solidFill>
                  <a:schemeClr val="bg2">
                    <a:lumMod val="25000"/>
                  </a:schemeClr>
                </a:solidFill>
                <a:latin typeface="標楷體" pitchFamily="65" charset="-120"/>
                <a:ea typeface="標楷體" pitchFamily="65" charset="-120"/>
              </a:rPr>
              <a:t>Isaiah </a:t>
            </a:r>
            <a:r>
              <a:rPr lang="en-US" altLang="zh-TW" sz="1200" b="1" dirty="0" err="1" smtClean="0">
                <a:solidFill>
                  <a:schemeClr val="bg2">
                    <a:lumMod val="25000"/>
                  </a:schemeClr>
                </a:solidFill>
                <a:latin typeface="標楷體" pitchFamily="65" charset="-120"/>
                <a:ea typeface="標楷體" pitchFamily="65" charset="-120"/>
              </a:rPr>
              <a:t>Horovitz</a:t>
            </a:r>
            <a:r>
              <a:rPr lang="zh-TW" altLang="en-US" sz="1200" b="1" dirty="0" smtClean="0">
                <a:solidFill>
                  <a:schemeClr val="bg2">
                    <a:lumMod val="25000"/>
                  </a:schemeClr>
                </a:solidFill>
                <a:latin typeface="標楷體" pitchFamily="65" charset="-120"/>
                <a:ea typeface="標楷體" pitchFamily="65" charset="-120"/>
              </a:rPr>
              <a:t> 墳墓</a:t>
            </a:r>
            <a:endParaRPr lang="zh-TW" altLang="en-US" sz="1200" dirty="0">
              <a:solidFill>
                <a:schemeClr val="bg2">
                  <a:lumMod val="25000"/>
                </a:schemeClr>
              </a:solidFill>
              <a:latin typeface="標楷體" pitchFamily="65" charset="-120"/>
              <a:ea typeface="標楷體" pitchFamily="65" charset="-120"/>
            </a:endParaRPr>
          </a:p>
        </p:txBody>
      </p:sp>
      <p:sp>
        <p:nvSpPr>
          <p:cNvPr id="9" name="Title 1"/>
          <p:cNvSpPr txBox="1">
            <a:spLocks/>
          </p:cNvSpPr>
          <p:nvPr/>
        </p:nvSpPr>
        <p:spPr>
          <a:xfrm>
            <a:off x="457200" y="274638"/>
            <a:ext cx="4978896" cy="1143000"/>
          </a:xfrm>
          <a:prstGeom prst="rect">
            <a:avLst/>
          </a:prstGeom>
        </p:spPr>
        <p:txBody>
          <a:bodyPr vert="horz" lIns="91440" tIns="45720" rIns="91440" bIns="45720" rtlCol="0" anchor="ctr">
            <a:normAutofit/>
          </a:bodyPr>
          <a:lstStyle/>
          <a:p>
            <a:pPr lvl="0">
              <a:spcBef>
                <a:spcPct val="0"/>
              </a:spcBef>
            </a:pPr>
            <a:r>
              <a:rPr kumimoji="0" lang="zh-TW" altLang="en-US" sz="3200" b="0" i="0" u="none" strike="noStrike" kern="1200" cap="none" spc="0" normalizeH="0" baseline="0" noProof="0" dirty="0" smtClean="0">
                <a:ln>
                  <a:noFill/>
                </a:ln>
                <a:solidFill>
                  <a:srgbClr val="FFFF00"/>
                </a:solidFill>
                <a:effectLst/>
                <a:uLnTx/>
                <a:uFillTx/>
                <a:latin typeface="標楷體" pitchFamily="65" charset="-120"/>
                <a:ea typeface="標楷體" pitchFamily="65" charset="-120"/>
                <a:cs typeface="+mj-cs"/>
              </a:rPr>
              <a:t>猶太</a:t>
            </a:r>
            <a:r>
              <a:rPr lang="zh-TW" altLang="en-US" sz="3200" dirty="0" smtClean="0">
                <a:solidFill>
                  <a:srgbClr val="FFFF00"/>
                </a:solidFill>
                <a:latin typeface="標楷體" pitchFamily="65" charset="-120"/>
                <a:ea typeface="標楷體" pitchFamily="65" charset="-120"/>
                <a:cs typeface="+mj-cs"/>
              </a:rPr>
              <a:t>人的經典</a:t>
            </a:r>
            <a:r>
              <a:rPr lang="en-US" altLang="zh-TW" sz="3200" dirty="0" smtClean="0">
                <a:solidFill>
                  <a:srgbClr val="FFFF00"/>
                </a:solidFill>
                <a:latin typeface="標楷體" pitchFamily="65" charset="-120"/>
                <a:ea typeface="標楷體" pitchFamily="65" charset="-120"/>
                <a:cs typeface="+mj-cs"/>
              </a:rPr>
              <a:t/>
            </a:r>
            <a:br>
              <a:rPr lang="en-US" altLang="zh-TW" sz="3200" dirty="0" smtClean="0">
                <a:solidFill>
                  <a:srgbClr val="FFFF00"/>
                </a:solidFill>
                <a:latin typeface="標楷體" pitchFamily="65" charset="-120"/>
                <a:ea typeface="標楷體" pitchFamily="65" charset="-120"/>
                <a:cs typeface="+mj-cs"/>
              </a:rPr>
            </a:br>
            <a:r>
              <a:rPr lang="en-US" altLang="zh-TW" sz="3200" dirty="0" smtClean="0">
                <a:solidFill>
                  <a:srgbClr val="FFFF00"/>
                </a:solidFill>
                <a:latin typeface="標楷體" pitchFamily="65" charset="-120"/>
                <a:ea typeface="標楷體" pitchFamily="65" charset="-120"/>
                <a:cs typeface="+mj-cs"/>
              </a:rPr>
              <a:t>--</a:t>
            </a:r>
            <a:r>
              <a:rPr lang="zh-TW" altLang="en-US" sz="3200" dirty="0" smtClean="0">
                <a:solidFill>
                  <a:srgbClr val="FFFF00"/>
                </a:solidFill>
                <a:latin typeface="標楷體" pitchFamily="65" charset="-120"/>
                <a:ea typeface="標楷體" pitchFamily="65" charset="-120"/>
                <a:cs typeface="+mj-cs"/>
              </a:rPr>
              <a:t> 沒回巴勒斯</a:t>
            </a:r>
            <a:r>
              <a:rPr kumimoji="0" lang="zh-TW" altLang="en-US" sz="3200" b="0" i="0" u="none" strike="noStrike" kern="1200" cap="none" spc="0" normalizeH="0" baseline="0" noProof="0" dirty="0" smtClean="0">
                <a:ln>
                  <a:noFill/>
                </a:ln>
                <a:solidFill>
                  <a:srgbClr val="FFFF00"/>
                </a:solidFill>
                <a:effectLst/>
                <a:uLnTx/>
                <a:uFillTx/>
                <a:latin typeface="標楷體" pitchFamily="65" charset="-120"/>
                <a:ea typeface="標楷體" pitchFamily="65" charset="-120"/>
                <a:cs typeface="+mj-cs"/>
              </a:rPr>
              <a:t>坦的因由</a:t>
            </a:r>
            <a:endParaRPr kumimoji="0" lang="zh-TW" altLang="en-US" sz="3200" b="0" i="0" u="none" strike="noStrike" kern="1200" cap="none" spc="0" normalizeH="0" baseline="0" noProof="0" dirty="0">
              <a:ln>
                <a:noFill/>
              </a:ln>
              <a:solidFill>
                <a:srgbClr val="FFFF00"/>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p:spPr>
        <p:txBody>
          <a:bodyPr/>
          <a:lstStyle/>
          <a:p>
            <a:r>
              <a:rPr lang="zh-TW" altLang="en-US" dirty="0" smtClean="0">
                <a:solidFill>
                  <a:srgbClr val="FFFF00"/>
                </a:solidFill>
                <a:latin typeface="標楷體" pitchFamily="65" charset="-120"/>
                <a:ea typeface="標楷體" pitchFamily="65" charset="-120"/>
              </a:rPr>
              <a:t>誰鼓勵猶太人回聖地</a:t>
            </a:r>
            <a:r>
              <a:rPr lang="en-US" altLang="zh-TW" dirty="0" smtClean="0">
                <a:solidFill>
                  <a:srgbClr val="FFFF00"/>
                </a:solidFill>
                <a:latin typeface="標楷體" pitchFamily="65" charset="-120"/>
                <a:ea typeface="標楷體" pitchFamily="65" charset="-120"/>
              </a:rPr>
              <a:t>?</a:t>
            </a:r>
            <a:endParaRPr lang="zh-TW" altLang="en-US" dirty="0">
              <a:solidFill>
                <a:srgbClr val="FFFF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solidFill>
                <a:srgbClr val="FFFF00"/>
              </a:solidFill>
              <a:latin typeface="標楷體" pitchFamily="65" charset="-120"/>
              <a:ea typeface="標楷體" pitchFamily="65" charset="-120"/>
            </a:endParaRPr>
          </a:p>
        </p:txBody>
      </p:sp>
      <p:graphicFrame>
        <p:nvGraphicFramePr>
          <p:cNvPr id="5" name="Table 4"/>
          <p:cNvGraphicFramePr>
            <a:graphicFrameLocks noGrp="1"/>
          </p:cNvGraphicFramePr>
          <p:nvPr/>
        </p:nvGraphicFramePr>
        <p:xfrm>
          <a:off x="755576" y="1556792"/>
          <a:ext cx="7776864" cy="4424680"/>
        </p:xfrm>
        <a:graphic>
          <a:graphicData uri="http://schemas.openxmlformats.org/drawingml/2006/table">
            <a:tbl>
              <a:tblPr firstRow="1" bandRow="1">
                <a:tableStyleId>{00A15C55-8517-42AA-B614-E9B94910E393}</a:tableStyleId>
              </a:tblPr>
              <a:tblGrid>
                <a:gridCol w="1440160"/>
                <a:gridCol w="6336704"/>
              </a:tblGrid>
              <a:tr h="370840">
                <a:tc>
                  <a:txBody>
                    <a:bodyPr/>
                    <a:lstStyle/>
                    <a:p>
                      <a:r>
                        <a:rPr lang="zh-TW" altLang="en-US" dirty="0" smtClean="0"/>
                        <a:t>年份</a:t>
                      </a:r>
                      <a:endParaRPr lang="zh-TW" altLang="en-US" dirty="0"/>
                    </a:p>
                  </a:txBody>
                  <a:tcPr/>
                </a:tc>
                <a:tc>
                  <a:txBody>
                    <a:bodyPr/>
                    <a:lstStyle/>
                    <a:p>
                      <a:r>
                        <a:rPr lang="zh-TW" altLang="en-US" dirty="0" smtClean="0"/>
                        <a:t>事件</a:t>
                      </a:r>
                      <a:endParaRPr lang="zh-TW" altLang="en-US" dirty="0"/>
                    </a:p>
                  </a:txBody>
                  <a:tcPr/>
                </a:tc>
              </a:tr>
              <a:tr h="370840">
                <a:tc>
                  <a:txBody>
                    <a:bodyPr/>
                    <a:lstStyle/>
                    <a:p>
                      <a:pPr marL="88900" indent="0" algn="l" fontAlgn="ctr"/>
                      <a:r>
                        <a:rPr lang="en-US" sz="1800" b="0" i="0" u="none" strike="noStrike" dirty="0" smtClean="0">
                          <a:solidFill>
                            <a:srgbClr val="000000"/>
                          </a:solidFill>
                          <a:latin typeface="新細明體"/>
                        </a:rPr>
                        <a:t>1096</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latin typeface="標楷體" pitchFamily="65" charset="-120"/>
                          <a:ea typeface="標楷體" pitchFamily="65" charset="-120"/>
                        </a:rPr>
                        <a:t>第一次十字軍東征 出發前歐洲人大量屠殺猶太人</a:t>
                      </a:r>
                      <a:endParaRPr lang="zh-TW" altLang="en-US" dirty="0">
                        <a:latin typeface="標楷體" pitchFamily="65" charset="-120"/>
                        <a:ea typeface="標楷體" pitchFamily="65" charset="-120"/>
                      </a:endParaRPr>
                    </a:p>
                  </a:txBody>
                  <a:tcPr/>
                </a:tc>
              </a:tr>
              <a:tr h="370840">
                <a:tc>
                  <a:txBody>
                    <a:bodyPr/>
                    <a:lstStyle/>
                    <a:p>
                      <a:pPr marL="88900" indent="0" algn="l" fontAlgn="ctr"/>
                      <a:r>
                        <a:rPr lang="en-US" sz="1800" b="0" i="0" u="none" strike="noStrike" dirty="0" smtClean="0">
                          <a:solidFill>
                            <a:srgbClr val="000000"/>
                          </a:solidFill>
                          <a:latin typeface="新細明體"/>
                        </a:rPr>
                        <a:t>1290</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latin typeface="標楷體" pitchFamily="65" charset="-120"/>
                          <a:ea typeface="標楷體" pitchFamily="65" charset="-120"/>
                        </a:rPr>
                        <a:t>猶太人被驅逐出英國</a:t>
                      </a:r>
                      <a:endParaRPr lang="zh-TW" altLang="en-US" dirty="0">
                        <a:latin typeface="標楷體" pitchFamily="65" charset="-120"/>
                        <a:ea typeface="標楷體" pitchFamily="65" charset="-120"/>
                      </a:endParaRPr>
                    </a:p>
                  </a:txBody>
                  <a:tcPr/>
                </a:tc>
              </a:tr>
              <a:tr h="370840">
                <a:tc>
                  <a:txBody>
                    <a:bodyPr/>
                    <a:lstStyle/>
                    <a:p>
                      <a:pPr marL="88900" indent="0" algn="l" fontAlgn="ctr"/>
                      <a:r>
                        <a:rPr lang="en-US" sz="1800" b="0" i="0" u="none" strike="noStrike" dirty="0" smtClean="0">
                          <a:solidFill>
                            <a:srgbClr val="000000"/>
                          </a:solidFill>
                          <a:latin typeface="新細明體"/>
                        </a:rPr>
                        <a:t>1391</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latin typeface="標楷體" pitchFamily="65" charset="-120"/>
                          <a:ea typeface="標楷體" pitchFamily="65" charset="-120"/>
                        </a:rPr>
                        <a:t>西班牙的猶太人被大規模地屠殺</a:t>
                      </a:r>
                      <a:endParaRPr lang="zh-TW" altLang="en-US" dirty="0">
                        <a:latin typeface="標楷體" pitchFamily="65" charset="-120"/>
                        <a:ea typeface="標楷體" pitchFamily="65" charset="-120"/>
                      </a:endParaRPr>
                    </a:p>
                  </a:txBody>
                  <a:tcPr/>
                </a:tc>
              </a:tr>
              <a:tr h="370840">
                <a:tc>
                  <a:txBody>
                    <a:bodyPr/>
                    <a:lstStyle/>
                    <a:p>
                      <a:pPr marL="88900" indent="0" algn="l" fontAlgn="ctr"/>
                      <a:r>
                        <a:rPr lang="en-US" sz="1800" b="0" i="0" u="none" strike="noStrike" dirty="0" smtClean="0">
                          <a:solidFill>
                            <a:srgbClr val="000000"/>
                          </a:solidFill>
                          <a:latin typeface="新細明體"/>
                        </a:rPr>
                        <a:t>1492</a:t>
                      </a:r>
                      <a:endParaRPr lang="en-US" sz="1800" b="0" i="0" u="none" strike="noStrike" dirty="0">
                        <a:solidFill>
                          <a:srgbClr val="000000"/>
                        </a:solidFill>
                        <a:latin typeface="新細明體"/>
                      </a:endParaRPr>
                    </a:p>
                  </a:txBody>
                  <a:tcPr marL="0" marR="0" marT="0" marB="0" anchor="ctr"/>
                </a:tc>
                <a:tc>
                  <a:txBody>
                    <a:bodyPr/>
                    <a:lstStyle/>
                    <a:p>
                      <a:r>
                        <a:rPr lang="zh-TW" altLang="en-US" b="0" dirty="0" smtClean="0">
                          <a:latin typeface="標楷體" pitchFamily="65" charset="-120"/>
                          <a:ea typeface="標楷體" pitchFamily="65" charset="-120"/>
                        </a:rPr>
                        <a:t>面對</a:t>
                      </a:r>
                      <a:r>
                        <a:rPr lang="zh-HK" altLang="zh-TW" b="0" dirty="0" smtClean="0">
                          <a:latin typeface="標楷體" pitchFamily="65" charset="-120"/>
                          <a:ea typeface="標楷體" pitchFamily="65" charset="-120"/>
                        </a:rPr>
                        <a:t>西班牙宗教裁判</a:t>
                      </a:r>
                      <a:endParaRPr lang="zh-TW" altLang="en-US" b="0" dirty="0">
                        <a:latin typeface="標楷體" pitchFamily="65" charset="-120"/>
                        <a:ea typeface="標楷體" pitchFamily="65" charset="-120"/>
                      </a:endParaRPr>
                    </a:p>
                  </a:txBody>
                  <a:tcPr/>
                </a:tc>
              </a:tr>
              <a:tr h="370840">
                <a:tc>
                  <a:txBody>
                    <a:bodyPr/>
                    <a:lstStyle/>
                    <a:p>
                      <a:pPr marL="88900" indent="0" algn="l" fontAlgn="ctr"/>
                      <a:r>
                        <a:rPr lang="en-US" sz="1800" b="0" i="0" u="none" strike="noStrike" dirty="0" smtClean="0">
                          <a:solidFill>
                            <a:srgbClr val="000000"/>
                          </a:solidFill>
                          <a:latin typeface="新細明體"/>
                        </a:rPr>
                        <a:t>1648</a:t>
                      </a:r>
                      <a:endParaRPr lang="en-US" sz="1800" b="0" i="0" u="none" strike="noStrike" dirty="0">
                        <a:solidFill>
                          <a:srgbClr val="000000"/>
                        </a:solidFill>
                        <a:latin typeface="新細明體"/>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HK" altLang="zh-TW" b="0" dirty="0" smtClean="0">
                          <a:latin typeface="標楷體" pitchFamily="65" charset="-120"/>
                          <a:ea typeface="標楷體" pitchFamily="65" charset="-120"/>
                        </a:rPr>
                        <a:t>哥薩克</a:t>
                      </a:r>
                      <a:r>
                        <a:rPr lang="zh-TW" altLang="en-US" dirty="0" smtClean="0">
                          <a:latin typeface="標楷體" pitchFamily="65" charset="-120"/>
                          <a:ea typeface="標楷體" pitchFamily="65" charset="-120"/>
                        </a:rPr>
                        <a:t>大屠殺</a:t>
                      </a:r>
                      <a:r>
                        <a:rPr lang="zh-TW" altLang="en-US" b="0" baseline="0" dirty="0" smtClean="0"/>
                        <a:t>  </a:t>
                      </a:r>
                      <a:r>
                        <a:rPr lang="en-US" altLang="zh-TW" b="0" baseline="0" dirty="0" smtClean="0"/>
                        <a:t>(Cossack Massacres)</a:t>
                      </a:r>
                      <a:endParaRPr lang="zh-TW" altLang="en-US" dirty="0" smtClean="0"/>
                    </a:p>
                  </a:txBody>
                  <a:tcPr/>
                </a:tc>
              </a:tr>
              <a:tr h="370840">
                <a:tc>
                  <a:txBody>
                    <a:bodyPr/>
                    <a:lstStyle/>
                    <a:p>
                      <a:pPr marL="88900" indent="0" algn="l" fontAlgn="ctr"/>
                      <a:r>
                        <a:rPr lang="en-US" sz="1800" b="0" i="0" u="none" strike="noStrike" dirty="0" smtClean="0">
                          <a:solidFill>
                            <a:srgbClr val="000000"/>
                          </a:solidFill>
                          <a:latin typeface="新細明體"/>
                        </a:rPr>
                        <a:t>1821-1906</a:t>
                      </a:r>
                      <a:endParaRPr lang="en-US" sz="1800" b="0" i="0" u="none" strike="noStrike" dirty="0">
                        <a:solidFill>
                          <a:srgbClr val="000000"/>
                        </a:solidFill>
                        <a:latin typeface="新細明體"/>
                      </a:endParaRPr>
                    </a:p>
                  </a:txBody>
                  <a:tcPr marL="0" marR="0" marT="0" marB="0" anchor="ctr"/>
                </a:tc>
                <a:tc>
                  <a:txBody>
                    <a:bodyPr/>
                    <a:lstStyle/>
                    <a:p>
                      <a:r>
                        <a:rPr lang="zh-TW" altLang="en-US" dirty="0" smtClean="0">
                          <a:latin typeface="標楷體" pitchFamily="65" charset="-120"/>
                          <a:ea typeface="標楷體" pitchFamily="65" charset="-120"/>
                        </a:rPr>
                        <a:t>俄羅斯人對猶太人進行接連的屠殺</a:t>
                      </a:r>
                      <a:r>
                        <a:rPr lang="zh-TW" altLang="en-US" dirty="0" smtClean="0"/>
                        <a:t> </a:t>
                      </a:r>
                      <a:r>
                        <a:rPr lang="en-US" altLang="zh-TW" dirty="0" smtClean="0"/>
                        <a:t>(Russian Pogroms)</a:t>
                      </a:r>
                      <a:endParaRPr lang="zh-TW" altLang="en-US" dirty="0"/>
                    </a:p>
                  </a:txBody>
                  <a:tcPr/>
                </a:tc>
              </a:tr>
              <a:tr h="370840">
                <a:tc>
                  <a:txBody>
                    <a:bodyPr/>
                    <a:lstStyle/>
                    <a:p>
                      <a:pPr marL="88900" indent="0" algn="l" fontAlgn="ctr"/>
                      <a:endParaRPr lang="en-US" sz="1800" b="0" i="0" u="none" strike="noStrike" dirty="0">
                        <a:solidFill>
                          <a:srgbClr val="000000"/>
                        </a:solidFill>
                        <a:latin typeface="標楷體" pitchFamily="65" charset="-120"/>
                        <a:ea typeface="標楷體" pitchFamily="65" charset="-120"/>
                      </a:endParaRPr>
                    </a:p>
                  </a:txBody>
                  <a:tcPr marL="0" marR="0" marT="0" marB="0" anchor="ctr"/>
                </a:tc>
                <a:tc>
                  <a:txBody>
                    <a:bodyPr/>
                    <a:lstStyle/>
                    <a:p>
                      <a:r>
                        <a:rPr lang="zh-TW" altLang="en-US" sz="1800" dirty="0" smtClean="0">
                          <a:latin typeface="標楷體" pitchFamily="65" charset="-120"/>
                          <a:ea typeface="標楷體" pitchFamily="65" charset="-120"/>
                        </a:rPr>
                        <a:t>沙皇時期，不少戰事及改革致社會動盪不安，最後於</a:t>
                      </a:r>
                      <a:r>
                        <a:rPr lang="en-US" altLang="zh-TW" sz="1800" dirty="0" smtClean="0">
                          <a:latin typeface="標楷體" pitchFamily="65" charset="-120"/>
                          <a:ea typeface="標楷體" pitchFamily="65" charset="-120"/>
                        </a:rPr>
                        <a:t>1905</a:t>
                      </a:r>
                      <a:r>
                        <a:rPr lang="zh-TW" altLang="en-US" sz="1800" dirty="0" smtClean="0">
                          <a:latin typeface="標楷體" pitchFamily="65" charset="-120"/>
                          <a:ea typeface="標楷體" pitchFamily="65" charset="-120"/>
                        </a:rPr>
                        <a:t>年發生大革命，由於反猶太主義奮猖瘈，導致不少當地猶太人移居到西歐一帶不同國家</a:t>
                      </a:r>
                      <a:r>
                        <a:rPr lang="zh-TW" altLang="en-US" sz="1800" dirty="0" smtClean="0">
                          <a:latin typeface="PMingLiU"/>
                          <a:ea typeface="PMingLiU"/>
                        </a:rPr>
                        <a:t>。</a:t>
                      </a:r>
                      <a:endParaRPr lang="zh-TW" altLang="en-US" sz="1800" dirty="0">
                        <a:latin typeface="標楷體" pitchFamily="65" charset="-120"/>
                        <a:ea typeface="標楷體" pitchFamily="65" charset="-120"/>
                      </a:endParaRPr>
                    </a:p>
                  </a:txBody>
                  <a:tcPr/>
                </a:tc>
              </a:tr>
              <a:tr h="370840">
                <a:tc>
                  <a:txBody>
                    <a:bodyPr/>
                    <a:lstStyle/>
                    <a:p>
                      <a:pPr marL="88900" indent="0" algn="l" fontAlgn="ctr"/>
                      <a:endParaRPr lang="en-US" sz="1800" b="0" i="0" u="none" strike="noStrike" dirty="0">
                        <a:solidFill>
                          <a:srgbClr val="000000"/>
                        </a:solidFill>
                        <a:latin typeface="標楷體" pitchFamily="65" charset="-120"/>
                        <a:ea typeface="標楷體" pitchFamily="65" charset="-120"/>
                      </a:endParaRPr>
                    </a:p>
                  </a:txBody>
                  <a:tcPr marL="0" marR="0" marT="0" marB="0" anchor="ctr"/>
                </a:tc>
                <a:tc>
                  <a:txBody>
                    <a:bodyPr/>
                    <a:lstStyle/>
                    <a:p>
                      <a:r>
                        <a:rPr lang="zh-TW" altLang="en-US" dirty="0" smtClean="0">
                          <a:latin typeface="標楷體" pitchFamily="65" charset="-120"/>
                          <a:ea typeface="標楷體" pitchFamily="65" charset="-120"/>
                        </a:rPr>
                        <a:t>在</a:t>
                      </a:r>
                      <a:r>
                        <a:rPr lang="zh-TW" altLang="en-US" sz="1800" dirty="0" smtClean="0">
                          <a:latin typeface="標楷體" pitchFamily="65" charset="-120"/>
                          <a:ea typeface="標楷體" pitchFamily="65" charset="-120"/>
                        </a:rPr>
                        <a:t>俄羅斯境內約有三百五十萬猶太人，在第一次世界大戰結束前，約有二百五十萬猶太人已移居到西歐一帶不同國家，英國為其中一熱門選擇</a:t>
                      </a:r>
                      <a:r>
                        <a:rPr lang="zh-TW" altLang="en-US" sz="1800" dirty="0" smtClean="0">
                          <a:latin typeface="PMingLiU"/>
                          <a:ea typeface="PMingLiU"/>
                        </a:rPr>
                        <a:t>。</a:t>
                      </a:r>
                      <a:endParaRPr lang="zh-TW" altLang="en-US" dirty="0">
                        <a:latin typeface="標楷體" pitchFamily="65" charset="-120"/>
                        <a:ea typeface="標楷體" pitchFamily="65" charset="-120"/>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猶太錫安</a:t>
            </a:r>
            <a:r>
              <a:rPr lang="en-US" altLang="zh-TW" dirty="0" smtClean="0">
                <a:solidFill>
                  <a:srgbClr val="FFFF00"/>
                </a:solidFill>
                <a:latin typeface="標楷體" pitchFamily="65" charset="-120"/>
                <a:ea typeface="標楷體" pitchFamily="65" charset="-120"/>
              </a:rPr>
              <a:t>(</a:t>
            </a:r>
            <a:r>
              <a:rPr lang="zh-TW" altLang="en-US" dirty="0" smtClean="0">
                <a:solidFill>
                  <a:srgbClr val="FFFF00"/>
                </a:solidFill>
                <a:latin typeface="標楷體" pitchFamily="65" charset="-120"/>
                <a:ea typeface="標楷體" pitchFamily="65" charset="-120"/>
              </a:rPr>
              <a:t>復國</a:t>
            </a:r>
            <a:r>
              <a:rPr lang="en-US" altLang="zh-TW" dirty="0" smtClean="0">
                <a:solidFill>
                  <a:srgbClr val="FFFF00"/>
                </a:solidFill>
                <a:latin typeface="標楷體" pitchFamily="65" charset="-120"/>
                <a:ea typeface="標楷體" pitchFamily="65" charset="-120"/>
              </a:rPr>
              <a:t>)</a:t>
            </a:r>
            <a:r>
              <a:rPr lang="zh-TW" altLang="en-US" dirty="0" smtClean="0">
                <a:solidFill>
                  <a:srgbClr val="FFFF00"/>
                </a:solidFill>
                <a:latin typeface="標楷體" pitchFamily="65" charset="-120"/>
                <a:ea typeface="標楷體" pitchFamily="65" charset="-120"/>
              </a:rPr>
              <a:t>主義</a:t>
            </a:r>
            <a:endParaRPr lang="zh-TW" altLang="en-US" dirty="0">
              <a:solidFill>
                <a:srgbClr val="FFFF00"/>
              </a:solidFill>
              <a:latin typeface="標楷體" pitchFamily="65" charset="-120"/>
              <a:ea typeface="標楷體" pitchFamily="65" charset="-120"/>
            </a:endParaRPr>
          </a:p>
        </p:txBody>
      </p:sp>
      <p:graphicFrame>
        <p:nvGraphicFramePr>
          <p:cNvPr id="5" name="Table 4"/>
          <p:cNvGraphicFramePr>
            <a:graphicFrameLocks noGrp="1"/>
          </p:cNvGraphicFramePr>
          <p:nvPr/>
        </p:nvGraphicFramePr>
        <p:xfrm>
          <a:off x="323529" y="1412776"/>
          <a:ext cx="7200799" cy="4622800"/>
        </p:xfrm>
        <a:graphic>
          <a:graphicData uri="http://schemas.openxmlformats.org/drawingml/2006/table">
            <a:tbl>
              <a:tblPr firstRow="1" bandRow="1">
                <a:tableStyleId>{00A15C55-8517-42AA-B614-E9B94910E393}</a:tableStyleId>
              </a:tblPr>
              <a:tblGrid>
                <a:gridCol w="1377544"/>
                <a:gridCol w="1878469"/>
                <a:gridCol w="3944786"/>
              </a:tblGrid>
              <a:tr h="370840">
                <a:tc>
                  <a:txBody>
                    <a:bodyPr/>
                    <a:lstStyle/>
                    <a:p>
                      <a:r>
                        <a:rPr lang="zh-TW" altLang="en-US" dirty="0" smtClean="0"/>
                        <a:t>年份</a:t>
                      </a:r>
                      <a:endParaRPr lang="zh-TW" altLang="en-US" dirty="0"/>
                    </a:p>
                  </a:txBody>
                  <a:tcPr/>
                </a:tc>
                <a:tc>
                  <a:txBody>
                    <a:bodyPr/>
                    <a:lstStyle/>
                    <a:p>
                      <a:r>
                        <a:rPr lang="zh-TW" altLang="en-US" dirty="0" smtClean="0"/>
                        <a:t>相關人物</a:t>
                      </a:r>
                      <a:endParaRPr lang="zh-TW" altLang="en-US" dirty="0"/>
                    </a:p>
                  </a:txBody>
                  <a:tcPr/>
                </a:tc>
                <a:tc>
                  <a:txBody>
                    <a:bodyPr/>
                    <a:lstStyle/>
                    <a:p>
                      <a:endParaRPr lang="zh-TW" altLang="en-US" dirty="0"/>
                    </a:p>
                  </a:txBody>
                  <a:tcPr/>
                </a:tc>
              </a:tr>
              <a:tr h="370840">
                <a:tc>
                  <a:txBody>
                    <a:bodyPr/>
                    <a:lstStyle/>
                    <a:p>
                      <a:r>
                        <a:rPr lang="en-US" altLang="zh-TW" dirty="0" smtClean="0"/>
                        <a:t>1894</a:t>
                      </a:r>
                      <a:r>
                        <a:rPr lang="zh-TW" altLang="en-US" dirty="0" smtClean="0"/>
                        <a:t>年</a:t>
                      </a:r>
                      <a:endParaRPr lang="zh-TW" altLang="en-US" dirty="0"/>
                    </a:p>
                  </a:txBody>
                  <a:tcPr/>
                </a:tc>
                <a:tc>
                  <a:txBody>
                    <a:bodyPr/>
                    <a:lstStyle/>
                    <a:p>
                      <a:r>
                        <a:rPr lang="zh-TW" altLang="en-US" dirty="0" smtClean="0">
                          <a:latin typeface="標楷體" pitchFamily="65" charset="-120"/>
                          <a:ea typeface="標楷體" pitchFamily="65" charset="-120"/>
                        </a:rPr>
                        <a:t>德萊斐斯事件</a:t>
                      </a:r>
                      <a:endParaRPr lang="zh-TW" altLang="en-US" dirty="0">
                        <a:latin typeface="標楷體" pitchFamily="65" charset="-120"/>
                        <a:ea typeface="標楷體" pitchFamily="65" charset="-120"/>
                      </a:endParaRPr>
                    </a:p>
                  </a:txBody>
                  <a:tcPr/>
                </a:tc>
                <a:tc>
                  <a:txBody>
                    <a:bodyPr/>
                    <a:lstStyle/>
                    <a:p>
                      <a:pPr algn="just"/>
                      <a:r>
                        <a:rPr lang="zh-TW" altLang="en-US" dirty="0" smtClean="0">
                          <a:latin typeface="標楷體" pitchFamily="65" charset="-120"/>
                          <a:ea typeface="標楷體" pitchFamily="65" charset="-120"/>
                        </a:rPr>
                        <a:t>在法軍參謀部工作的猶太人德萊斐斯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由於猶太人的身份而被判重刑</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經十二年運動才得點清白</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這在全歐洲猶太人中引起了很大震動</a:t>
                      </a:r>
                      <a:r>
                        <a:rPr lang="zh-TW" altLang="en-US" sz="1800"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en-US" altLang="zh-TW" dirty="0" smtClean="0"/>
                        <a:t>1896</a:t>
                      </a:r>
                      <a:r>
                        <a:rPr lang="zh-TW" altLang="en-US" dirty="0" smtClean="0"/>
                        <a:t>年</a:t>
                      </a:r>
                      <a:endParaRPr lang="en-US" altLang="zh-TW" dirty="0" smtClean="0"/>
                    </a:p>
                  </a:txBody>
                  <a:tcPr/>
                </a:tc>
                <a:tc>
                  <a:txBody>
                    <a:bodyPr/>
                    <a:lstStyle/>
                    <a:p>
                      <a:r>
                        <a:rPr lang="zh-HK" altLang="zh-TW" b="0" dirty="0" smtClean="0">
                          <a:latin typeface="標楷體" pitchFamily="65" charset="-120"/>
                          <a:ea typeface="標楷體" pitchFamily="65" charset="-120"/>
                        </a:rPr>
                        <a:t>西奧多·赫茨爾</a:t>
                      </a:r>
                      <a:endParaRPr lang="en-US" altLang="zh-HK" b="0" dirty="0" smtClean="0">
                        <a:latin typeface="標楷體" pitchFamily="65" charset="-120"/>
                        <a:ea typeface="標楷體" pitchFamily="65" charset="-120"/>
                      </a:endParaRPr>
                    </a:p>
                    <a:p>
                      <a:endParaRPr lang="en-US" altLang="zh-HK" b="0" dirty="0" smtClean="0">
                        <a:latin typeface="標楷體" pitchFamily="65" charset="-120"/>
                        <a:ea typeface="標楷體" pitchFamily="65" charset="-120"/>
                      </a:endParaRPr>
                    </a:p>
                    <a:p>
                      <a:r>
                        <a:rPr lang="en-US" altLang="zh-HK" b="0" dirty="0" smtClean="0">
                          <a:latin typeface="標楷體" pitchFamily="65" charset="-120"/>
                          <a:ea typeface="標楷體" pitchFamily="65" charset="-120"/>
                        </a:rPr>
                        <a:t>World Zionist Organization</a:t>
                      </a:r>
                      <a:r>
                        <a:rPr lang="zh-TW" altLang="en-US" b="0" dirty="0" smtClean="0">
                          <a:latin typeface="標楷體" pitchFamily="65" charset="-120"/>
                          <a:ea typeface="標楷體" pitchFamily="65" charset="-120"/>
                        </a:rPr>
                        <a:t> 創辦人</a:t>
                      </a:r>
                      <a:r>
                        <a:rPr lang="en-US" altLang="zh-TW" b="0" dirty="0" smtClean="0">
                          <a:latin typeface="標楷體" pitchFamily="65" charset="-120"/>
                          <a:ea typeface="標楷體" pitchFamily="65" charset="-120"/>
                        </a:rPr>
                        <a:t>(1896</a:t>
                      </a:r>
                      <a:r>
                        <a:rPr lang="zh-TW" altLang="en-US" b="0" dirty="0" smtClean="0">
                          <a:latin typeface="標楷體" pitchFamily="65" charset="-120"/>
                          <a:ea typeface="標楷體" pitchFamily="65" charset="-120"/>
                        </a:rPr>
                        <a:t>年</a:t>
                      </a:r>
                      <a:r>
                        <a:rPr lang="en-US" altLang="zh-TW" b="0" dirty="0" smtClean="0">
                          <a:latin typeface="標楷體" pitchFamily="65" charset="-120"/>
                          <a:ea typeface="標楷體" pitchFamily="65" charset="-120"/>
                        </a:rPr>
                        <a:t>)</a:t>
                      </a:r>
                      <a:endParaRPr lang="zh-TW" altLang="en-US" b="0" dirty="0">
                        <a:latin typeface="標楷體" pitchFamily="65" charset="-120"/>
                        <a:ea typeface="標楷體" pitchFamily="65" charset="-120"/>
                      </a:endParaRPr>
                    </a:p>
                  </a:txBody>
                  <a:tcPr/>
                </a:tc>
                <a:tc>
                  <a:txBody>
                    <a:bodyPr/>
                    <a:lstStyle/>
                    <a:p>
                      <a:pPr algn="just"/>
                      <a:r>
                        <a:rPr lang="zh-TW" altLang="en-US" sz="1800" dirty="0" smtClean="0">
                          <a:latin typeface="標楷體" pitchFamily="65" charset="-120"/>
                          <a:ea typeface="標楷體" pitchFamily="65" charset="-120"/>
                        </a:rPr>
                        <a:t>赫茨爾在</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猶太國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現代解決猶太人問題的一種嘗試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一書中提出他的觀點：“猶太人問題既不是社會問題</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也不是宗教問題</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而是一個民族問題。解決猶太人問題的根本是建立一個猶太人自治的國家。”</a:t>
                      </a:r>
                      <a:endParaRPr lang="zh-TW" altLang="en-US" dirty="0">
                        <a:latin typeface="標楷體" pitchFamily="65" charset="-120"/>
                        <a:ea typeface="標楷體" pitchFamily="65" charset="-120"/>
                      </a:endParaRPr>
                    </a:p>
                  </a:txBody>
                  <a:tcPr/>
                </a:tc>
              </a:tr>
              <a:tr h="741680">
                <a:tc gridSpan="3">
                  <a:txBody>
                    <a:bodyPr/>
                    <a:lstStyle/>
                    <a:p>
                      <a:pPr>
                        <a:lnSpc>
                          <a:spcPct val="150000"/>
                        </a:lnSpc>
                      </a:pPr>
                      <a:r>
                        <a:rPr lang="zh-TW" altLang="en-US" sz="1800" dirty="0" smtClean="0">
                          <a:latin typeface="標楷體" pitchFamily="65" charset="-120"/>
                          <a:ea typeface="標楷體" pitchFamily="65" charset="-120"/>
                        </a:rPr>
                        <a:t>猶太復國主義的提倡：</a:t>
                      </a:r>
                      <a:endParaRPr lang="en-US" altLang="zh-TW" sz="1800" dirty="0" smtClean="0">
                        <a:latin typeface="標楷體" pitchFamily="65" charset="-120"/>
                        <a:ea typeface="標楷體" pitchFamily="65" charset="-120"/>
                      </a:endParaRPr>
                    </a:p>
                    <a:p>
                      <a:pPr marL="342900" indent="-342900">
                        <a:lnSpc>
                          <a:spcPct val="150000"/>
                        </a:lnSpc>
                        <a:buAutoNum type="arabicPeriod"/>
                      </a:pPr>
                      <a:r>
                        <a:rPr lang="zh-TW" altLang="en-US" sz="1800" dirty="0" smtClean="0">
                          <a:latin typeface="標楷體" pitchFamily="65" charset="-120"/>
                          <a:ea typeface="標楷體" pitchFamily="65" charset="-120"/>
                        </a:rPr>
                        <a:t>神答應亞伯拉罕</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其子孫可擁有聖地</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而他們正是猶太人</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其子孫</a:t>
                      </a:r>
                      <a:r>
                        <a:rPr lang="en-US" altLang="zh-TW" sz="1800" dirty="0" smtClean="0">
                          <a:latin typeface="標楷體" pitchFamily="65" charset="-120"/>
                          <a:ea typeface="標楷體" pitchFamily="65" charset="-120"/>
                        </a:rPr>
                        <a:t>)</a:t>
                      </a:r>
                    </a:p>
                    <a:p>
                      <a:pPr marL="342900" indent="-342900">
                        <a:lnSpc>
                          <a:spcPct val="150000"/>
                        </a:lnSpc>
                        <a:buAutoNum type="arabicPeriod"/>
                      </a:pPr>
                      <a:r>
                        <a:rPr lang="zh-TW" altLang="en-US" sz="1800" dirty="0" smtClean="0">
                          <a:latin typeface="標楷體" pitchFamily="65" charset="-120"/>
                          <a:ea typeface="標楷體" pitchFamily="65" charset="-120"/>
                        </a:rPr>
                        <a:t>猶太人永遠不會感到安全</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除非他們能建立純猶太人之國家</a:t>
                      </a:r>
                      <a:endParaRPr lang="zh-TW" altLang="en-US" dirty="0">
                        <a:latin typeface="標楷體" pitchFamily="65" charset="-120"/>
                        <a:ea typeface="標楷體" pitchFamily="65" charset="-120"/>
                      </a:endParaRPr>
                    </a:p>
                  </a:txBody>
                  <a:tcPr/>
                </a:tc>
                <a:tc hMerge="1">
                  <a:txBody>
                    <a:bodyPr/>
                    <a:lstStyle/>
                    <a:p>
                      <a:endParaRPr lang="zh-TW" altLang="en-US" dirty="0"/>
                    </a:p>
                  </a:txBody>
                  <a:tcPr/>
                </a:tc>
                <a:tc hMerge="1">
                  <a:txBody>
                    <a:bodyPr/>
                    <a:lstStyle/>
                    <a:p>
                      <a:endParaRPr lang="zh-TW" altLang="en-US" dirty="0"/>
                    </a:p>
                  </a:txBody>
                  <a:tcPr/>
                </a:tc>
              </a:tr>
            </a:tbl>
          </a:graphicData>
        </a:graphic>
      </p:graphicFrame>
      <p:pic>
        <p:nvPicPr>
          <p:cNvPr id="37890" name="Picture 2" descr="http://upload.wikimedia.org/wikipedia/commons/2/25/Theodore_Herzl.jpg"/>
          <p:cNvPicPr>
            <a:picLocks noChangeAspect="1" noChangeArrowheads="1"/>
          </p:cNvPicPr>
          <p:nvPr/>
        </p:nvPicPr>
        <p:blipFill>
          <a:blip r:embed="rId2" cstate="print"/>
          <a:srcRect/>
          <a:stretch>
            <a:fillRect/>
          </a:stretch>
        </p:blipFill>
        <p:spPr bwMode="auto">
          <a:xfrm>
            <a:off x="7740352" y="332656"/>
            <a:ext cx="1152128" cy="1575359"/>
          </a:xfrm>
          <a:prstGeom prst="rect">
            <a:avLst/>
          </a:prstGeom>
          <a:noFill/>
        </p:spPr>
      </p:pic>
      <p:sp>
        <p:nvSpPr>
          <p:cNvPr id="7" name="TextBox 6"/>
          <p:cNvSpPr txBox="1"/>
          <p:nvPr/>
        </p:nvSpPr>
        <p:spPr>
          <a:xfrm>
            <a:off x="7740352" y="1988840"/>
            <a:ext cx="1152128" cy="307777"/>
          </a:xfrm>
          <a:prstGeom prst="rect">
            <a:avLst/>
          </a:prstGeom>
          <a:solidFill>
            <a:schemeClr val="bg1">
              <a:lumMod val="85000"/>
            </a:schemeClr>
          </a:solidFill>
        </p:spPr>
        <p:txBody>
          <a:bodyPr wrap="square" rtlCol="0">
            <a:spAutoFit/>
          </a:bodyPr>
          <a:lstStyle/>
          <a:p>
            <a:pPr algn="ctr"/>
            <a:r>
              <a:rPr lang="zh-HK" altLang="zh-TW" sz="1400" dirty="0" smtClean="0">
                <a:latin typeface="標楷體" pitchFamily="65" charset="-120"/>
                <a:ea typeface="標楷體" pitchFamily="65" charset="-120"/>
              </a:rPr>
              <a:t>赫茨爾</a:t>
            </a:r>
            <a:endParaRPr lang="zh-TW" alt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猶太復國主義</a:t>
            </a:r>
            <a:endParaRPr lang="zh-TW" altLang="en-US" dirty="0">
              <a:solidFill>
                <a:srgbClr val="FFFF00"/>
              </a:solidFill>
              <a:latin typeface="標楷體" pitchFamily="65" charset="-120"/>
              <a:ea typeface="標楷體" pitchFamily="65" charset="-120"/>
            </a:endParaRPr>
          </a:p>
        </p:txBody>
      </p:sp>
      <p:sp>
        <p:nvSpPr>
          <p:cNvPr id="4" name="Content Placeholder 2"/>
          <p:cNvSpPr>
            <a:spLocks noGrp="1"/>
          </p:cNvSpPr>
          <p:nvPr>
            <p:ph idx="1"/>
          </p:nvPr>
        </p:nvSpPr>
        <p:spPr>
          <a:xfrm>
            <a:off x="467544" y="1700808"/>
            <a:ext cx="6984776" cy="1152127"/>
          </a:xfrm>
        </p:spPr>
        <p:txBody>
          <a:bodyPr>
            <a:noAutofit/>
          </a:bodyPr>
          <a:lstStyle/>
          <a:p>
            <a:pPr marL="514350" indent="-514350" algn="just"/>
            <a:r>
              <a:rPr lang="zh-TW" altLang="en-US" sz="2800" dirty="0" smtClean="0">
                <a:solidFill>
                  <a:srgbClr val="FFC000"/>
                </a:solidFill>
                <a:latin typeface="標楷體" pitchFamily="65" charset="-120"/>
                <a:ea typeface="標楷體" pitchFamily="65" charset="-120"/>
                <a:cs typeface="Times New Roman" pitchFamily="18" charset="0"/>
              </a:rPr>
              <a:t>有關想法</a:t>
            </a:r>
            <a:r>
              <a:rPr lang="zh-TW" altLang="en-US" sz="2800" dirty="0" smtClean="0">
                <a:solidFill>
                  <a:srgbClr val="FFC000"/>
                </a:solidFill>
                <a:latin typeface="PMingLiU"/>
                <a:ea typeface="PMingLiU"/>
                <a:cs typeface="Times New Roman" pitchFamily="18" charset="0"/>
              </a:rPr>
              <a:t>，</a:t>
            </a:r>
            <a:r>
              <a:rPr lang="zh-TW" altLang="en-US" sz="2800" dirty="0" smtClean="0">
                <a:solidFill>
                  <a:srgbClr val="FFC000"/>
                </a:solidFill>
                <a:latin typeface="標楷體" pitchFamily="65" charset="-120"/>
                <a:ea typeface="標楷體" pitchFamily="65" charset="-120"/>
                <a:cs typeface="Times New Roman" pitchFamily="18" charset="0"/>
              </a:rPr>
              <a:t>隨即受到各地拉比群起而反對，當中包括</a:t>
            </a:r>
            <a:r>
              <a:rPr lang="zh-TW" altLang="en-US" sz="2800" dirty="0" smtClean="0">
                <a:solidFill>
                  <a:srgbClr val="FFC000"/>
                </a:solidFill>
                <a:latin typeface="標楷體"/>
                <a:ea typeface="標楷體"/>
                <a:cs typeface="Times New Roman" pitchFamily="18" charset="0"/>
              </a:rPr>
              <a:t>：</a:t>
            </a:r>
            <a:endParaRPr lang="en-US" altLang="zh-TW" sz="2800" dirty="0" smtClean="0">
              <a:solidFill>
                <a:srgbClr val="FFC000"/>
              </a:solidFill>
              <a:latin typeface="標楷體" pitchFamily="65" charset="-120"/>
              <a:ea typeface="標楷體" pitchFamily="65" charset="-120"/>
              <a:cs typeface="Times New Roman" pitchFamily="18" charset="0"/>
            </a:endParaRPr>
          </a:p>
        </p:txBody>
      </p:sp>
      <p:graphicFrame>
        <p:nvGraphicFramePr>
          <p:cNvPr id="7" name="Table 6"/>
          <p:cNvGraphicFramePr>
            <a:graphicFrameLocks noGrp="1"/>
          </p:cNvGraphicFramePr>
          <p:nvPr/>
        </p:nvGraphicFramePr>
        <p:xfrm>
          <a:off x="827584" y="2996952"/>
          <a:ext cx="6600056" cy="3210560"/>
        </p:xfrm>
        <a:graphic>
          <a:graphicData uri="http://schemas.openxmlformats.org/drawingml/2006/table">
            <a:tbl>
              <a:tblPr firstRow="1" bandRow="1">
                <a:tableStyleId>{00A15C55-8517-42AA-B614-E9B94910E393}</a:tableStyleId>
              </a:tblPr>
              <a:tblGrid>
                <a:gridCol w="1224136"/>
                <a:gridCol w="5375920"/>
              </a:tblGrid>
              <a:tr h="370840">
                <a:tc>
                  <a:txBody>
                    <a:bodyPr/>
                    <a:lstStyle/>
                    <a:p>
                      <a:r>
                        <a:rPr lang="zh-TW" altLang="en-US" dirty="0" smtClean="0"/>
                        <a:t>國家</a:t>
                      </a:r>
                      <a:endParaRPr lang="zh-TW" altLang="en-US" dirty="0"/>
                    </a:p>
                  </a:txBody>
                  <a:tcPr/>
                </a:tc>
                <a:tc>
                  <a:txBody>
                    <a:bodyPr/>
                    <a:lstStyle/>
                    <a:p>
                      <a:r>
                        <a:rPr lang="zh-TW" altLang="en-US" dirty="0" smtClean="0"/>
                        <a:t>名字</a:t>
                      </a:r>
                      <a:endParaRPr lang="zh-TW" altLang="en-US" dirty="0"/>
                    </a:p>
                  </a:txBody>
                  <a:tcPr/>
                </a:tc>
              </a:tr>
              <a:tr h="370840">
                <a:tc>
                  <a:txBody>
                    <a:bodyPr/>
                    <a:lstStyle/>
                    <a:p>
                      <a:pPr marL="0" indent="88900" algn="l" fontAlgn="ctr"/>
                      <a:r>
                        <a:rPr lang="zh-TW" altLang="en-US" sz="1800" b="0" i="0" u="none" strike="noStrike" dirty="0" smtClean="0">
                          <a:solidFill>
                            <a:srgbClr val="000000"/>
                          </a:solidFill>
                          <a:latin typeface="新細明體"/>
                        </a:rPr>
                        <a:t>美國</a:t>
                      </a:r>
                      <a:endParaRPr lang="en-US" sz="1800" b="0" i="0" u="none" strike="noStrike" dirty="0">
                        <a:solidFill>
                          <a:srgbClr val="000000"/>
                        </a:solidFill>
                        <a:latin typeface="新細明體"/>
                      </a:endParaRPr>
                    </a:p>
                  </a:txBody>
                  <a:tcPr marL="0" marR="0" marT="0" marB="0" anchor="ctr"/>
                </a:tc>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lang="zh-TW" altLang="en-US" sz="1800" dirty="0" smtClean="0"/>
                        <a:t>艾薩克</a:t>
                      </a:r>
                      <a:r>
                        <a:rPr lang="en-US" altLang="zh-TW" sz="1800" dirty="0" smtClean="0"/>
                        <a:t>·</a:t>
                      </a:r>
                      <a:r>
                        <a:rPr lang="zh-TW" altLang="en-US" sz="1800" dirty="0" smtClean="0"/>
                        <a:t>梅耶</a:t>
                      </a:r>
                      <a:r>
                        <a:rPr lang="en-US" altLang="zh-TW" sz="1800" dirty="0" smtClean="0"/>
                        <a:t>·</a:t>
                      </a:r>
                      <a:r>
                        <a:rPr lang="zh-TW" altLang="en-US" sz="1800" dirty="0" smtClean="0"/>
                        <a:t>懷斯 </a:t>
                      </a:r>
                      <a:r>
                        <a:rPr lang="en-US" altLang="zh-TW" sz="1800" b="0" i="0" u="none" strike="noStrike" dirty="0" smtClean="0">
                          <a:solidFill>
                            <a:srgbClr val="000000"/>
                          </a:solidFill>
                          <a:latin typeface="新細明體"/>
                        </a:rPr>
                        <a:t>Rabbi Isaac Mayer Wise</a:t>
                      </a:r>
                    </a:p>
                    <a:p>
                      <a:pPr marL="88900" indent="0" algn="l" fontAlgn="ctr"/>
                      <a:r>
                        <a:rPr lang="zh-TW" altLang="en-US" sz="1800" dirty="0" smtClean="0"/>
                        <a:t>美國猶太人宗教領袖，他統一了美國的猶太人</a:t>
                      </a:r>
                      <a:endParaRPr lang="en-US" altLang="zh-TW" sz="1800" dirty="0" smtClean="0"/>
                    </a:p>
                    <a:p>
                      <a:pPr marL="88900" indent="0" algn="l" fontAlgn="ctr"/>
                      <a:r>
                        <a:rPr lang="zh-TW" altLang="en-US" sz="1800" dirty="0" smtClean="0"/>
                        <a:t>教改革派</a:t>
                      </a:r>
                      <a:endParaRPr lang="en-US" sz="1800" b="0" i="0" u="none" strike="noStrike" dirty="0">
                        <a:solidFill>
                          <a:srgbClr val="000000"/>
                        </a:solidFill>
                        <a:latin typeface="新細明體"/>
                      </a:endParaRPr>
                    </a:p>
                  </a:txBody>
                  <a:tcPr marL="0" marR="0" marT="0" marB="0" anchor="ctr"/>
                </a:tc>
              </a:tr>
              <a:tr h="370840">
                <a:tc>
                  <a:txBody>
                    <a:bodyPr/>
                    <a:lstStyle/>
                    <a:p>
                      <a:pPr marL="0" indent="88900" algn="l" fontAlgn="ctr"/>
                      <a:r>
                        <a:rPr lang="zh-TW" altLang="en-US" sz="1800" b="0" i="0" u="none" strike="noStrike" dirty="0" smtClean="0">
                          <a:solidFill>
                            <a:srgbClr val="000000"/>
                          </a:solidFill>
                          <a:latin typeface="新細明體"/>
                        </a:rPr>
                        <a:t>英國</a:t>
                      </a:r>
                      <a:endParaRPr lang="en-US" sz="1800" b="0" i="0" u="none" strike="noStrike" dirty="0">
                        <a:solidFill>
                          <a:srgbClr val="000000"/>
                        </a:solidFill>
                        <a:latin typeface="新細明體"/>
                      </a:endParaRPr>
                    </a:p>
                  </a:txBody>
                  <a:tcPr marL="0" marR="0" marT="0" marB="0" anchor="ctr"/>
                </a:tc>
                <a:tc>
                  <a:txBody>
                    <a:bodyPr/>
                    <a:lstStyle/>
                    <a:p>
                      <a:pPr marL="0" indent="88900" algn="l" fontAlgn="ctr"/>
                      <a:r>
                        <a:rPr lang="en-US" sz="1800" b="0" i="0" u="none" strike="noStrike" dirty="0">
                          <a:solidFill>
                            <a:srgbClr val="000000"/>
                          </a:solidFill>
                          <a:latin typeface="新細明體"/>
                        </a:rPr>
                        <a:t>Rabbi </a:t>
                      </a:r>
                      <a:r>
                        <a:rPr lang="en-US" sz="1800" b="0" i="0" u="none" strike="noStrike" dirty="0" err="1">
                          <a:solidFill>
                            <a:srgbClr val="000000"/>
                          </a:solidFill>
                          <a:latin typeface="新細明體"/>
                        </a:rPr>
                        <a:t>Naftali</a:t>
                      </a:r>
                      <a:r>
                        <a:rPr lang="en-US" sz="1800" b="0" i="0" u="none" strike="noStrike" dirty="0">
                          <a:solidFill>
                            <a:srgbClr val="000000"/>
                          </a:solidFill>
                          <a:latin typeface="新細明體"/>
                        </a:rPr>
                        <a:t> Herman </a:t>
                      </a:r>
                      <a:r>
                        <a:rPr lang="en-US" sz="1800" b="0" i="0" u="none" strike="noStrike" dirty="0" smtClean="0">
                          <a:solidFill>
                            <a:srgbClr val="000000"/>
                          </a:solidFill>
                          <a:latin typeface="新細明體"/>
                        </a:rPr>
                        <a:t>Adler</a:t>
                      </a:r>
                    </a:p>
                    <a:p>
                      <a:pPr marL="0" indent="88900" algn="l" fontAlgn="ctr"/>
                      <a:r>
                        <a:rPr lang="en-US" altLang="zh-TW" sz="1800" dirty="0" smtClean="0"/>
                        <a:t>1891 – 1911</a:t>
                      </a:r>
                      <a:r>
                        <a:rPr lang="zh-TW" altLang="en-US" sz="1800" dirty="0" smtClean="0"/>
                        <a:t>年為英國猶太人教會領袖 </a:t>
                      </a:r>
                      <a:r>
                        <a:rPr lang="en-US" altLang="zh-TW" sz="1800" dirty="0" smtClean="0"/>
                        <a:t>(</a:t>
                      </a:r>
                      <a:r>
                        <a:rPr lang="zh-TW" altLang="en-US" sz="1800" dirty="0" smtClean="0"/>
                        <a:t>首席拉比</a:t>
                      </a:r>
                      <a:r>
                        <a:rPr lang="en-US" altLang="zh-TW" sz="1800" dirty="0" smtClean="0"/>
                        <a:t>)</a:t>
                      </a:r>
                      <a:endParaRPr lang="en-US" sz="1800" b="0" i="0" u="none" strike="noStrike" dirty="0">
                        <a:solidFill>
                          <a:srgbClr val="000000"/>
                        </a:solidFill>
                        <a:latin typeface="新細明體"/>
                      </a:endParaRPr>
                    </a:p>
                  </a:txBody>
                  <a:tcPr marL="0" marR="0" marT="0" marB="0" anchor="ctr"/>
                </a:tc>
              </a:tr>
              <a:tr h="370840">
                <a:tc>
                  <a:txBody>
                    <a:bodyPr/>
                    <a:lstStyle/>
                    <a:p>
                      <a:pPr marL="0" indent="88900" algn="l" fontAlgn="ctr"/>
                      <a:r>
                        <a:rPr lang="zh-TW" altLang="en-US" sz="1800" b="0" i="0" u="none" strike="noStrike" dirty="0" smtClean="0">
                          <a:solidFill>
                            <a:srgbClr val="000000"/>
                          </a:solidFill>
                          <a:latin typeface="新細明體"/>
                        </a:rPr>
                        <a:t>法國</a:t>
                      </a:r>
                      <a:endParaRPr lang="en-US" sz="1800" b="0" i="0" u="none" strike="noStrike" dirty="0">
                        <a:solidFill>
                          <a:srgbClr val="000000"/>
                        </a:solidFill>
                        <a:latin typeface="新細明體"/>
                      </a:endParaRPr>
                    </a:p>
                  </a:txBody>
                  <a:tcPr marL="0" marR="0" marT="0" marB="0" anchor="ctr"/>
                </a:tc>
                <a:tc>
                  <a:txBody>
                    <a:bodyPr/>
                    <a:lstStyle/>
                    <a:p>
                      <a:pPr marL="0" indent="88900" algn="l" fontAlgn="ctr"/>
                      <a:r>
                        <a:rPr lang="en-US" sz="1800" b="0" i="0" u="none" strike="noStrike" dirty="0">
                          <a:solidFill>
                            <a:srgbClr val="000000"/>
                          </a:solidFill>
                          <a:latin typeface="新細明體"/>
                        </a:rPr>
                        <a:t>Rabbi </a:t>
                      </a:r>
                      <a:r>
                        <a:rPr lang="en-US" sz="1800" b="0" i="0" u="none" strike="noStrike" dirty="0" err="1">
                          <a:solidFill>
                            <a:srgbClr val="000000"/>
                          </a:solidFill>
                          <a:latin typeface="新細明體"/>
                        </a:rPr>
                        <a:t>Zadoc</a:t>
                      </a:r>
                      <a:r>
                        <a:rPr lang="en-US" sz="1800" b="0" i="0" u="none" strike="noStrike" dirty="0">
                          <a:solidFill>
                            <a:srgbClr val="000000"/>
                          </a:solidFill>
                          <a:latin typeface="新細明體"/>
                        </a:rPr>
                        <a:t> </a:t>
                      </a:r>
                      <a:r>
                        <a:rPr lang="en-US" sz="1800" b="0" i="0" u="none" strike="noStrike" dirty="0" smtClean="0">
                          <a:solidFill>
                            <a:srgbClr val="000000"/>
                          </a:solidFill>
                          <a:latin typeface="新細明體"/>
                        </a:rPr>
                        <a:t>Kahn</a:t>
                      </a:r>
                    </a:p>
                    <a:p>
                      <a:pPr marL="0" marR="0" indent="88900" algn="l" defTabSz="914400" rtl="0" eaLnBrk="1" fontAlgn="ctr" latinLnBrk="0" hangingPunct="1">
                        <a:lnSpc>
                          <a:spcPct val="100000"/>
                        </a:lnSpc>
                        <a:spcBef>
                          <a:spcPts val="0"/>
                        </a:spcBef>
                        <a:spcAft>
                          <a:spcPts val="0"/>
                        </a:spcAft>
                        <a:buClrTx/>
                        <a:buSzTx/>
                        <a:buFontTx/>
                        <a:buNone/>
                        <a:tabLst/>
                        <a:defRPr/>
                      </a:pPr>
                      <a:r>
                        <a:rPr lang="zh-TW" altLang="en-US" sz="1800" b="0" i="0" u="none" strike="noStrike" dirty="0" smtClean="0">
                          <a:solidFill>
                            <a:srgbClr val="000000"/>
                          </a:solidFill>
                          <a:latin typeface="新細明體"/>
                        </a:rPr>
                        <a:t>法國</a:t>
                      </a:r>
                      <a:r>
                        <a:rPr lang="zh-TW" altLang="en-US" sz="1800" dirty="0" smtClean="0"/>
                        <a:t>猶太人教會領袖 </a:t>
                      </a:r>
                      <a:r>
                        <a:rPr lang="en-US" altLang="zh-TW" sz="1800" dirty="0" smtClean="0"/>
                        <a:t>(</a:t>
                      </a:r>
                      <a:r>
                        <a:rPr lang="zh-TW" altLang="en-US" sz="1800" dirty="0" smtClean="0"/>
                        <a:t>首席拉比</a:t>
                      </a:r>
                      <a:r>
                        <a:rPr lang="en-US" altLang="zh-TW" sz="1800" dirty="0" smtClean="0"/>
                        <a:t>)</a:t>
                      </a:r>
                      <a:endParaRPr lang="en-US" altLang="zh-TW" sz="1800" b="0" i="0" u="none" strike="noStrike" dirty="0" smtClean="0">
                        <a:solidFill>
                          <a:srgbClr val="000000"/>
                        </a:solidFill>
                        <a:latin typeface="新細明體"/>
                      </a:endParaRPr>
                    </a:p>
                  </a:txBody>
                  <a:tcPr marL="0" marR="0" marT="0" marB="0" anchor="ctr"/>
                </a:tc>
              </a:tr>
              <a:tr h="370840">
                <a:tc>
                  <a:txBody>
                    <a:bodyPr/>
                    <a:lstStyle/>
                    <a:p>
                      <a:pPr marL="0" indent="88900" algn="l" fontAlgn="ctr"/>
                      <a:r>
                        <a:rPr lang="zh-TW" altLang="en-US" sz="1800" dirty="0" smtClean="0"/>
                        <a:t>奧地利</a:t>
                      </a:r>
                      <a:endParaRPr lang="en-US" sz="1800" b="0" i="0" u="none" strike="noStrike" dirty="0">
                        <a:solidFill>
                          <a:srgbClr val="000000"/>
                        </a:solidFill>
                        <a:latin typeface="新細明體"/>
                      </a:endParaRPr>
                    </a:p>
                  </a:txBody>
                  <a:tcPr marL="0" marR="0" marT="0" marB="0" anchor="ctr"/>
                </a:tc>
                <a:tc>
                  <a:txBody>
                    <a:bodyPr/>
                    <a:lstStyle/>
                    <a:p>
                      <a:pPr marL="0" indent="88900" algn="l" fontAlgn="ctr"/>
                      <a:r>
                        <a:rPr lang="en-US" sz="1800" b="0" i="0" u="none" strike="noStrike" dirty="0">
                          <a:solidFill>
                            <a:srgbClr val="000000"/>
                          </a:solidFill>
                          <a:latin typeface="新細明體"/>
                        </a:rPr>
                        <a:t>Rabbi Moritz </a:t>
                      </a:r>
                      <a:r>
                        <a:rPr lang="en-US" sz="1800" b="0" i="0" u="none" strike="noStrike" dirty="0" err="1" smtClean="0">
                          <a:solidFill>
                            <a:srgbClr val="000000"/>
                          </a:solidFill>
                          <a:latin typeface="新細明體"/>
                        </a:rPr>
                        <a:t>Gudemann</a:t>
                      </a:r>
                      <a:endParaRPr lang="en-US" sz="1800" b="0" i="0" u="none" strike="noStrike" dirty="0" smtClean="0">
                        <a:solidFill>
                          <a:srgbClr val="000000"/>
                        </a:solidFill>
                        <a:latin typeface="新細明體"/>
                      </a:endParaRPr>
                    </a:p>
                    <a:p>
                      <a:pPr marL="0" marR="0" indent="88900" algn="l" defTabSz="914400" rtl="0" eaLnBrk="1" fontAlgn="ctr" latinLnBrk="0" hangingPunct="1">
                        <a:lnSpc>
                          <a:spcPct val="100000"/>
                        </a:lnSpc>
                        <a:spcBef>
                          <a:spcPts val="0"/>
                        </a:spcBef>
                        <a:spcAft>
                          <a:spcPts val="0"/>
                        </a:spcAft>
                        <a:buClrTx/>
                        <a:buSzTx/>
                        <a:buFontTx/>
                        <a:buNone/>
                        <a:tabLst/>
                        <a:defRPr/>
                      </a:pPr>
                      <a:r>
                        <a:rPr lang="zh-TW" altLang="en-US" sz="1800" dirty="0" smtClean="0"/>
                        <a:t>奧地利拉比領袖及歷史學家</a:t>
                      </a:r>
                      <a:endParaRPr lang="en-US" altLang="zh-TW" sz="1800" b="0" i="0" u="none" strike="noStrike" dirty="0" smtClean="0">
                        <a:solidFill>
                          <a:srgbClr val="000000"/>
                        </a:solidFill>
                        <a:latin typeface="新細明體"/>
                      </a:endParaRPr>
                    </a:p>
                  </a:txBody>
                  <a:tcPr marL="0" marR="0" marT="0" marB="0" anchor="ctr"/>
                </a:tc>
              </a:tr>
              <a:tr h="370840">
                <a:tc>
                  <a:txBody>
                    <a:bodyPr/>
                    <a:lstStyle/>
                    <a:p>
                      <a:pPr marL="0" indent="88900" algn="l" fontAlgn="ctr"/>
                      <a:r>
                        <a:rPr lang="zh-TW" altLang="en-US" sz="1800" b="0" i="0" u="none" strike="noStrike" dirty="0" smtClean="0">
                          <a:solidFill>
                            <a:srgbClr val="000000"/>
                          </a:solidFill>
                          <a:latin typeface="新細明體"/>
                        </a:rPr>
                        <a:t>德國</a:t>
                      </a:r>
                      <a:endParaRPr lang="en-US" sz="1800" b="0" i="0" u="none" strike="noStrike" dirty="0">
                        <a:solidFill>
                          <a:srgbClr val="000000"/>
                        </a:solidFill>
                        <a:latin typeface="新細明體"/>
                      </a:endParaRPr>
                    </a:p>
                  </a:txBody>
                  <a:tcPr marL="0" marR="0" marT="0" marB="0" anchor="ctr"/>
                </a:tc>
                <a:tc>
                  <a:txBody>
                    <a:bodyPr/>
                    <a:lstStyle/>
                    <a:p>
                      <a:pPr marL="0" indent="88900" algn="l" fontAlgn="ctr"/>
                      <a:r>
                        <a:rPr lang="en-US" sz="1800" b="0" i="0" u="none" strike="noStrike" dirty="0">
                          <a:solidFill>
                            <a:srgbClr val="000000"/>
                          </a:solidFill>
                          <a:latin typeface="新細明體"/>
                        </a:rPr>
                        <a:t>Rabbi Samson Raphael Hirsch</a:t>
                      </a:r>
                    </a:p>
                  </a:txBody>
                  <a:tcPr marL="0" marR="0" marT="0" marB="0" anchor="ctr"/>
                </a:tc>
              </a:tr>
            </a:tbl>
          </a:graphicData>
        </a:graphic>
      </p:graphicFrame>
      <p:pic>
        <p:nvPicPr>
          <p:cNvPr id="36866" name="Picture 2" descr="http://upload.wikimedia.org/wikipedia/commons/3/34/Isaac_Mayer_Wise_2.jpg"/>
          <p:cNvPicPr>
            <a:picLocks noChangeAspect="1" noChangeArrowheads="1"/>
          </p:cNvPicPr>
          <p:nvPr/>
        </p:nvPicPr>
        <p:blipFill>
          <a:blip r:embed="rId2" cstate="print"/>
          <a:srcRect b="29511"/>
          <a:stretch>
            <a:fillRect/>
          </a:stretch>
        </p:blipFill>
        <p:spPr bwMode="auto">
          <a:xfrm>
            <a:off x="4427984" y="188640"/>
            <a:ext cx="1567015" cy="1484784"/>
          </a:xfrm>
          <a:prstGeom prst="rect">
            <a:avLst/>
          </a:prstGeom>
          <a:ln>
            <a:noFill/>
          </a:ln>
          <a:effectLst>
            <a:softEdge rad="112500"/>
          </a:effectLst>
        </p:spPr>
      </p:pic>
      <p:sp>
        <p:nvSpPr>
          <p:cNvPr id="8" name="Rectangle 7"/>
          <p:cNvSpPr/>
          <p:nvPr/>
        </p:nvSpPr>
        <p:spPr>
          <a:xfrm>
            <a:off x="4401377" y="1340768"/>
            <a:ext cx="1619354" cy="276999"/>
          </a:xfrm>
          <a:prstGeom prst="rect">
            <a:avLst/>
          </a:prstGeom>
          <a:solidFill>
            <a:schemeClr val="accent4">
              <a:lumMod val="20000"/>
              <a:lumOff val="80000"/>
            </a:schemeClr>
          </a:solidFill>
          <a:effectLst>
            <a:softEdge rad="63500"/>
          </a:effectLst>
        </p:spPr>
        <p:txBody>
          <a:bodyPr wrap="none">
            <a:spAutoFit/>
          </a:bodyPr>
          <a:lstStyle/>
          <a:p>
            <a:r>
              <a:rPr lang="en-US" altLang="zh-TW" sz="1200" dirty="0" smtClean="0">
                <a:solidFill>
                  <a:srgbClr val="000000"/>
                </a:solidFill>
                <a:latin typeface="新細明體"/>
              </a:rPr>
              <a:t>Rabbi Isaac Mayer Wise</a:t>
            </a:r>
            <a:endParaRPr lang="zh-TW" altLang="en-US" sz="1200" dirty="0"/>
          </a:p>
        </p:txBody>
      </p:sp>
      <p:pic>
        <p:nvPicPr>
          <p:cNvPr id="36868" name="Picture 4" descr="http://upload.wikimedia.org/wikipedia/commons/thumb/8/84/Hermann_Adler_CVO.jpg/150px-Hermann_Adler_CVO.jpg"/>
          <p:cNvPicPr>
            <a:picLocks noChangeAspect="1" noChangeArrowheads="1"/>
          </p:cNvPicPr>
          <p:nvPr/>
        </p:nvPicPr>
        <p:blipFill>
          <a:blip r:embed="rId3" cstate="print"/>
          <a:srcRect l="10080" t="10104" r="9281" b="16611"/>
          <a:stretch>
            <a:fillRect/>
          </a:stretch>
        </p:blipFill>
        <p:spPr bwMode="auto">
          <a:xfrm>
            <a:off x="6372200" y="188640"/>
            <a:ext cx="1152128" cy="1368152"/>
          </a:xfrm>
          <a:prstGeom prst="rect">
            <a:avLst/>
          </a:prstGeom>
          <a:ln>
            <a:noFill/>
          </a:ln>
          <a:effectLst>
            <a:softEdge rad="112500"/>
          </a:effectLst>
        </p:spPr>
      </p:pic>
      <p:sp>
        <p:nvSpPr>
          <p:cNvPr id="10" name="Rectangle 9"/>
          <p:cNvSpPr/>
          <p:nvPr/>
        </p:nvSpPr>
        <p:spPr>
          <a:xfrm>
            <a:off x="6372200" y="1268760"/>
            <a:ext cx="1107996" cy="461665"/>
          </a:xfrm>
          <a:prstGeom prst="rect">
            <a:avLst/>
          </a:prstGeom>
          <a:solidFill>
            <a:schemeClr val="accent4">
              <a:lumMod val="20000"/>
              <a:lumOff val="80000"/>
            </a:schemeClr>
          </a:solidFill>
          <a:effectLst>
            <a:softEdge rad="63500"/>
          </a:effectLst>
        </p:spPr>
        <p:txBody>
          <a:bodyPr wrap="none">
            <a:spAutoFit/>
          </a:bodyPr>
          <a:lstStyle/>
          <a:p>
            <a:pPr indent="88900" fontAlgn="ctr"/>
            <a:r>
              <a:rPr lang="en-US" altLang="zh-TW" sz="1200" dirty="0" smtClean="0">
                <a:solidFill>
                  <a:srgbClr val="000000"/>
                </a:solidFill>
                <a:latin typeface="新細明體"/>
              </a:rPr>
              <a:t>Rabbi </a:t>
            </a:r>
            <a:r>
              <a:rPr lang="en-US" altLang="zh-TW" sz="1200" dirty="0" err="1" smtClean="0">
                <a:solidFill>
                  <a:srgbClr val="000000"/>
                </a:solidFill>
                <a:latin typeface="新細明體"/>
              </a:rPr>
              <a:t>Naftali</a:t>
            </a:r>
            <a:r>
              <a:rPr lang="en-US" altLang="zh-TW" sz="1200" dirty="0" smtClean="0">
                <a:solidFill>
                  <a:srgbClr val="000000"/>
                </a:solidFill>
                <a:latin typeface="新細明體"/>
              </a:rPr>
              <a:t> </a:t>
            </a:r>
          </a:p>
          <a:p>
            <a:pPr indent="88900" fontAlgn="ctr"/>
            <a:r>
              <a:rPr lang="en-US" altLang="zh-TW" sz="1200" dirty="0" smtClean="0">
                <a:solidFill>
                  <a:srgbClr val="000000"/>
                </a:solidFill>
                <a:latin typeface="新細明體"/>
              </a:rPr>
              <a:t>Herman Adler</a:t>
            </a:r>
          </a:p>
        </p:txBody>
      </p:sp>
      <p:pic>
        <p:nvPicPr>
          <p:cNvPr id="36870" name="Picture 6" descr="http://upload.wikimedia.org/wikipedia/commons/5/56/Zadoc_Kahn.jpg">
            <a:hlinkClick r:id="rId4"/>
          </p:cNvPr>
          <p:cNvPicPr>
            <a:picLocks noChangeAspect="1" noChangeArrowheads="1"/>
          </p:cNvPicPr>
          <p:nvPr/>
        </p:nvPicPr>
        <p:blipFill>
          <a:blip r:embed="rId5" cstate="print"/>
          <a:srcRect/>
          <a:stretch>
            <a:fillRect/>
          </a:stretch>
        </p:blipFill>
        <p:spPr bwMode="auto">
          <a:xfrm>
            <a:off x="7884368" y="260648"/>
            <a:ext cx="1008112" cy="1363917"/>
          </a:xfrm>
          <a:prstGeom prst="rect">
            <a:avLst/>
          </a:prstGeom>
          <a:ln>
            <a:noFill/>
          </a:ln>
          <a:effectLst>
            <a:softEdge rad="112500"/>
          </a:effectLst>
        </p:spPr>
      </p:pic>
      <p:sp>
        <p:nvSpPr>
          <p:cNvPr id="12" name="Rectangle 11"/>
          <p:cNvSpPr/>
          <p:nvPr/>
        </p:nvSpPr>
        <p:spPr>
          <a:xfrm>
            <a:off x="7758858" y="1340768"/>
            <a:ext cx="1372492" cy="276999"/>
          </a:xfrm>
          <a:prstGeom prst="rect">
            <a:avLst/>
          </a:prstGeom>
          <a:solidFill>
            <a:schemeClr val="accent4">
              <a:lumMod val="20000"/>
              <a:lumOff val="80000"/>
            </a:schemeClr>
          </a:solidFill>
          <a:effectLst>
            <a:softEdge rad="63500"/>
          </a:effectLst>
        </p:spPr>
        <p:txBody>
          <a:bodyPr wrap="none">
            <a:spAutoFit/>
          </a:bodyPr>
          <a:lstStyle/>
          <a:p>
            <a:pPr indent="88900" fontAlgn="ctr"/>
            <a:r>
              <a:rPr lang="en-US" altLang="zh-TW" sz="1200" dirty="0" smtClean="0">
                <a:solidFill>
                  <a:srgbClr val="000000"/>
                </a:solidFill>
                <a:latin typeface="新細明體"/>
              </a:rPr>
              <a:t>Rabbi </a:t>
            </a:r>
            <a:r>
              <a:rPr lang="en-US" altLang="zh-TW" sz="1200" dirty="0" err="1" smtClean="0">
                <a:solidFill>
                  <a:srgbClr val="000000"/>
                </a:solidFill>
                <a:latin typeface="新細明體"/>
              </a:rPr>
              <a:t>Zadoc</a:t>
            </a:r>
            <a:r>
              <a:rPr lang="en-US" altLang="zh-TW" sz="1200" dirty="0" smtClean="0">
                <a:solidFill>
                  <a:srgbClr val="000000"/>
                </a:solidFill>
                <a:latin typeface="新細明體"/>
              </a:rPr>
              <a:t> Kahn</a:t>
            </a:r>
          </a:p>
        </p:txBody>
      </p:sp>
      <p:pic>
        <p:nvPicPr>
          <p:cNvPr id="36872" name="Picture 8" descr="http://upload.wikimedia.org/wikipedia/commons/4/49/MoritzG%C3%BCdemannPortrait.jpg"/>
          <p:cNvPicPr>
            <a:picLocks noChangeAspect="1" noChangeArrowheads="1"/>
          </p:cNvPicPr>
          <p:nvPr/>
        </p:nvPicPr>
        <p:blipFill>
          <a:blip r:embed="rId6" cstate="print"/>
          <a:srcRect/>
          <a:stretch>
            <a:fillRect/>
          </a:stretch>
        </p:blipFill>
        <p:spPr bwMode="auto">
          <a:xfrm>
            <a:off x="7956376" y="2142397"/>
            <a:ext cx="877154" cy="1574701"/>
          </a:xfrm>
          <a:prstGeom prst="rect">
            <a:avLst/>
          </a:prstGeom>
          <a:ln>
            <a:noFill/>
          </a:ln>
          <a:effectLst>
            <a:softEdge rad="112500"/>
          </a:effectLst>
        </p:spPr>
      </p:pic>
      <p:sp>
        <p:nvSpPr>
          <p:cNvPr id="15" name="Rectangle 14"/>
          <p:cNvSpPr/>
          <p:nvPr/>
        </p:nvSpPr>
        <p:spPr>
          <a:xfrm>
            <a:off x="7461861" y="3411934"/>
            <a:ext cx="1725152" cy="276999"/>
          </a:xfrm>
          <a:prstGeom prst="rect">
            <a:avLst/>
          </a:prstGeom>
          <a:solidFill>
            <a:schemeClr val="accent4">
              <a:lumMod val="20000"/>
              <a:lumOff val="80000"/>
            </a:schemeClr>
          </a:solidFill>
          <a:effectLst>
            <a:softEdge rad="63500"/>
          </a:effectLst>
        </p:spPr>
        <p:txBody>
          <a:bodyPr wrap="none">
            <a:spAutoFit/>
          </a:bodyPr>
          <a:lstStyle/>
          <a:p>
            <a:pPr indent="88900" fontAlgn="ctr"/>
            <a:r>
              <a:rPr lang="en-US" altLang="zh-TW" sz="1200" dirty="0" smtClean="0">
                <a:solidFill>
                  <a:srgbClr val="000000"/>
                </a:solidFill>
                <a:latin typeface="新細明體"/>
              </a:rPr>
              <a:t>Rabbi Moritz </a:t>
            </a:r>
            <a:r>
              <a:rPr lang="en-US" altLang="zh-TW" sz="1200" dirty="0" err="1" smtClean="0">
                <a:solidFill>
                  <a:srgbClr val="000000"/>
                </a:solidFill>
                <a:latin typeface="新細明體"/>
              </a:rPr>
              <a:t>Gudemann</a:t>
            </a:r>
            <a:endParaRPr lang="en-US" altLang="zh-TW" sz="1200" dirty="0" smtClean="0">
              <a:solidFill>
                <a:srgbClr val="000000"/>
              </a:solidFill>
              <a:latin typeface="新細明體"/>
            </a:endParaRPr>
          </a:p>
        </p:txBody>
      </p:sp>
      <p:pic>
        <p:nvPicPr>
          <p:cNvPr id="36874" name="Picture 10" descr="Rabbi Samson Raphael Hirsch.png"/>
          <p:cNvPicPr>
            <a:picLocks noChangeAspect="1" noChangeArrowheads="1"/>
          </p:cNvPicPr>
          <p:nvPr/>
        </p:nvPicPr>
        <p:blipFill>
          <a:blip r:embed="rId7" cstate="print"/>
          <a:srcRect/>
          <a:stretch>
            <a:fillRect/>
          </a:stretch>
        </p:blipFill>
        <p:spPr bwMode="auto">
          <a:xfrm>
            <a:off x="7956376" y="3717032"/>
            <a:ext cx="1025179" cy="1389906"/>
          </a:xfrm>
          <a:prstGeom prst="rect">
            <a:avLst/>
          </a:prstGeom>
          <a:ln>
            <a:noFill/>
          </a:ln>
          <a:effectLst>
            <a:softEdge rad="112500"/>
          </a:effectLst>
        </p:spPr>
      </p:pic>
      <p:sp>
        <p:nvSpPr>
          <p:cNvPr id="17" name="Rectangle 16"/>
          <p:cNvSpPr/>
          <p:nvPr/>
        </p:nvSpPr>
        <p:spPr>
          <a:xfrm>
            <a:off x="7884368" y="4869160"/>
            <a:ext cx="1172116" cy="461665"/>
          </a:xfrm>
          <a:prstGeom prst="rect">
            <a:avLst/>
          </a:prstGeom>
          <a:solidFill>
            <a:schemeClr val="accent4">
              <a:lumMod val="20000"/>
              <a:lumOff val="80000"/>
            </a:schemeClr>
          </a:solidFill>
          <a:effectLst>
            <a:softEdge rad="63500"/>
          </a:effectLst>
        </p:spPr>
        <p:txBody>
          <a:bodyPr wrap="none">
            <a:spAutoFit/>
          </a:bodyPr>
          <a:lstStyle/>
          <a:p>
            <a:pPr indent="88900" fontAlgn="ctr"/>
            <a:r>
              <a:rPr lang="en-US" altLang="zh-TW" sz="1200" dirty="0" smtClean="0">
                <a:solidFill>
                  <a:srgbClr val="000000"/>
                </a:solidFill>
                <a:latin typeface="新細明體"/>
              </a:rPr>
              <a:t>Rabbi Samson </a:t>
            </a:r>
          </a:p>
          <a:p>
            <a:pPr indent="88900" fontAlgn="ctr"/>
            <a:r>
              <a:rPr lang="en-US" altLang="zh-TW" sz="1200" dirty="0" smtClean="0">
                <a:solidFill>
                  <a:srgbClr val="000000"/>
                </a:solidFill>
                <a:latin typeface="新細明體"/>
              </a:rPr>
              <a:t>Raphael Hirsch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猶太復國主義</a:t>
            </a:r>
            <a:endParaRPr lang="zh-TW" altLang="en-US" dirty="0">
              <a:solidFill>
                <a:srgbClr val="FFFF00"/>
              </a:solidFill>
              <a:latin typeface="標楷體" pitchFamily="65" charset="-120"/>
              <a:ea typeface="標楷體" pitchFamily="65" charset="-120"/>
            </a:endParaRPr>
          </a:p>
        </p:txBody>
      </p:sp>
      <p:sp>
        <p:nvSpPr>
          <p:cNvPr id="6" name="Content Placeholder 5"/>
          <p:cNvSpPr>
            <a:spLocks noGrp="1"/>
          </p:cNvSpPr>
          <p:nvPr>
            <p:ph idx="1"/>
          </p:nvPr>
        </p:nvSpPr>
        <p:spPr>
          <a:xfrm>
            <a:off x="457200" y="1600200"/>
            <a:ext cx="5194920" cy="4525963"/>
          </a:xfrm>
        </p:spPr>
        <p:txBody>
          <a:bodyPr/>
          <a:lstStyle/>
          <a:p>
            <a:r>
              <a:rPr lang="zh-TW" altLang="en-US" dirty="0" smtClean="0">
                <a:solidFill>
                  <a:srgbClr val="002060"/>
                </a:solidFill>
                <a:latin typeface="標楷體" pitchFamily="65" charset="-120"/>
                <a:ea typeface="標楷體" pitchFamily="65" charset="-120"/>
              </a:rPr>
              <a:t>艾薩克</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梅耶</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懷斯 </a:t>
            </a:r>
            <a:r>
              <a:rPr lang="en-US" altLang="zh-TW" dirty="0" smtClean="0">
                <a:solidFill>
                  <a:srgbClr val="002060"/>
                </a:solidFill>
                <a:latin typeface="Times New Roman" pitchFamily="18" charset="0"/>
                <a:ea typeface="標楷體" pitchFamily="65" charset="-120"/>
                <a:cs typeface="Times New Roman" pitchFamily="18" charset="0"/>
              </a:rPr>
              <a:t>(Rabbi Isaac Mayer Wise)</a:t>
            </a:r>
            <a:r>
              <a:rPr lang="zh-TW" altLang="en-US" dirty="0" smtClean="0">
                <a:solidFill>
                  <a:srgbClr val="002060"/>
                </a:solidFill>
                <a:latin typeface="標楷體" pitchFamily="65" charset="-120"/>
                <a:ea typeface="標楷體" pitchFamily="65" charset="-120"/>
              </a:rPr>
              <a:t>認為</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猶太復國主義</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是偽救世主義，並公開表示美國才是猶太人的真正避難所。</a:t>
            </a:r>
            <a:endParaRPr lang="en-US" altLang="zh-TW" dirty="0" smtClean="0">
              <a:solidFill>
                <a:srgbClr val="002060"/>
              </a:solidFill>
              <a:latin typeface="標楷體" pitchFamily="65" charset="-120"/>
              <a:ea typeface="標楷體" pitchFamily="65" charset="-120"/>
            </a:endParaRPr>
          </a:p>
          <a:p>
            <a:endParaRPr lang="en-US" altLang="zh-TW" dirty="0" smtClean="0">
              <a:solidFill>
                <a:srgbClr val="002060"/>
              </a:solidFill>
              <a:latin typeface="標楷體" pitchFamily="65" charset="-120"/>
              <a:ea typeface="標楷體" pitchFamily="65" charset="-120"/>
              <a:cs typeface="Times New Roman" pitchFamily="18" charset="0"/>
            </a:endParaRPr>
          </a:p>
        </p:txBody>
      </p:sp>
      <p:sp>
        <p:nvSpPr>
          <p:cNvPr id="16386" name="AutoShape 2" descr="http://www.google.com.hk/url?sa=i&amp;source=images&amp;cd=&amp;ved=0CAUQjBw&amp;url=http%3A%2F%2Famericanjewisharchives.org%2Fcollections%2Fms%2Fms0436%2FIMwise.jpg&amp;ei=ppuSVKO-K83r8AX1iICYAg&amp;psig=AFQjCNH_O_fkK-csM84r2JgSAaCI-87Klg&amp;ust=1418980646778891"/>
          <p:cNvSpPr>
            <a:spLocks noChangeAspect="1" noChangeArrowheads="1"/>
          </p:cNvSpPr>
          <p:nvPr/>
        </p:nvSpPr>
        <p:spPr bwMode="auto">
          <a:xfrm>
            <a:off x="63500" y="-136525"/>
            <a:ext cx="2000250" cy="2486025"/>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6388" name="AutoShape 4" descr="http://www.google.com.hk/url?sa=i&amp;source=images&amp;cd=&amp;ved=0CAUQjBw&amp;url=http%3A%2F%2Famericanjewisharchives.org%2Fcollections%2Fms%2Fms0436%2FIMwise.jpg&amp;ei=ppuSVKO-K83r8AX1iICYAg&amp;psig=AFQjCNH_O_fkK-csM84r2JgSAaCI-87Klg&amp;ust=1418980646778891"/>
          <p:cNvSpPr>
            <a:spLocks noChangeAspect="1" noChangeArrowheads="1"/>
          </p:cNvSpPr>
          <p:nvPr/>
        </p:nvSpPr>
        <p:spPr bwMode="auto">
          <a:xfrm>
            <a:off x="63500" y="-136525"/>
            <a:ext cx="2000250" cy="2486025"/>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6390" name="AutoShape 6" descr="http://www.google.com.hk/url?sa=i&amp;source=images&amp;cd=&amp;ved=0CAUQjBw&amp;url=http%3A%2F%2Famericanjewisharchives.org%2Fcollections%2Fms%2Fms0436%2FIMwise.jpg&amp;ei=ppuSVKO-K83r8AX1iICYAg&amp;psig=AFQjCNH_O_fkK-csM84r2JgSAaCI-87Klg&amp;ust=1418980646778891"/>
          <p:cNvSpPr>
            <a:spLocks noChangeAspect="1" noChangeArrowheads="1"/>
          </p:cNvSpPr>
          <p:nvPr/>
        </p:nvSpPr>
        <p:spPr bwMode="auto">
          <a:xfrm>
            <a:off x="63500" y="-136525"/>
            <a:ext cx="2000250" cy="2486025"/>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16391" name="Picture 7"/>
          <p:cNvPicPr>
            <a:picLocks noChangeAspect="1" noChangeArrowheads="1"/>
          </p:cNvPicPr>
          <p:nvPr/>
        </p:nvPicPr>
        <p:blipFill>
          <a:blip r:embed="rId2" cstate="print"/>
          <a:srcRect l="37799" t="11900" r="50583" b="62200"/>
          <a:stretch>
            <a:fillRect/>
          </a:stretch>
        </p:blipFill>
        <p:spPr bwMode="auto">
          <a:xfrm>
            <a:off x="6300192" y="1412776"/>
            <a:ext cx="2124744"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猶太復國主義</a:t>
            </a:r>
            <a:endParaRPr lang="zh-TW" altLang="en-US" dirty="0">
              <a:solidFill>
                <a:srgbClr val="FFFF00"/>
              </a:solidFill>
              <a:latin typeface="標楷體" pitchFamily="65" charset="-120"/>
              <a:ea typeface="標楷體" pitchFamily="65" charset="-120"/>
            </a:endParaRPr>
          </a:p>
        </p:txBody>
      </p:sp>
      <p:sp>
        <p:nvSpPr>
          <p:cNvPr id="6" name="Content Placeholder 5"/>
          <p:cNvSpPr>
            <a:spLocks noGrp="1"/>
          </p:cNvSpPr>
          <p:nvPr>
            <p:ph idx="1"/>
          </p:nvPr>
        </p:nvSpPr>
        <p:spPr/>
        <p:txBody>
          <a:bodyPr/>
          <a:lstStyle/>
          <a:p>
            <a:pPr algn="just"/>
            <a:r>
              <a:rPr lang="en-US" altLang="zh-TW" dirty="0" smtClean="0">
                <a:solidFill>
                  <a:srgbClr val="002060"/>
                </a:solidFill>
                <a:latin typeface="Times New Roman" pitchFamily="18" charset="0"/>
                <a:cs typeface="Times New Roman" pitchFamily="18" charset="0"/>
              </a:rPr>
              <a:t>Moritz </a:t>
            </a:r>
            <a:r>
              <a:rPr lang="en-US" altLang="zh-TW" dirty="0" err="1" smtClean="0">
                <a:solidFill>
                  <a:srgbClr val="002060"/>
                </a:solidFill>
                <a:latin typeface="Times New Roman" pitchFamily="18" charset="0"/>
                <a:cs typeface="Times New Roman" pitchFamily="18" charset="0"/>
              </a:rPr>
              <a:t>Gudemann</a:t>
            </a:r>
            <a:r>
              <a:rPr lang="en-US" altLang="zh-TW" dirty="0" smtClean="0">
                <a:solidFill>
                  <a:srgbClr val="002060"/>
                </a:solidFill>
                <a:latin typeface="Times New Roman" pitchFamily="18" charset="0"/>
                <a:cs typeface="Times New Roman" pitchFamily="18" charset="0"/>
              </a:rPr>
              <a:t>(</a:t>
            </a:r>
            <a:r>
              <a:rPr lang="zh-TW" altLang="en-US" sz="2800" dirty="0" smtClean="0">
                <a:solidFill>
                  <a:srgbClr val="002060"/>
                </a:solidFill>
                <a:latin typeface="標楷體" pitchFamily="65" charset="-120"/>
                <a:ea typeface="標楷體" pitchFamily="65" charset="-120"/>
              </a:rPr>
              <a:t>奧地利拉比領袖</a:t>
            </a:r>
            <a:r>
              <a:rPr lang="en-US" altLang="zh-TW" sz="2800"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在其書 </a:t>
            </a:r>
            <a:r>
              <a:rPr lang="en-US" altLang="zh-TW" sz="2400" dirty="0" smtClean="0">
                <a:solidFill>
                  <a:srgbClr val="002060"/>
                </a:solidFill>
                <a:latin typeface="標楷體" pitchFamily="65" charset="-120"/>
                <a:ea typeface="標楷體" pitchFamily="65" charset="-120"/>
              </a:rPr>
              <a:t>(</a:t>
            </a:r>
            <a:r>
              <a:rPr lang="en-US" altLang="zh-TW" sz="2400" dirty="0" smtClean="0">
                <a:solidFill>
                  <a:srgbClr val="002060"/>
                </a:solidFill>
                <a:latin typeface="Times New Roman" pitchFamily="18" charset="0"/>
                <a:ea typeface="標楷體" pitchFamily="65" charset="-120"/>
                <a:cs typeface="Times New Roman" pitchFamily="18" charset="0"/>
              </a:rPr>
              <a:t>National Judaism, 1897)</a:t>
            </a:r>
            <a:r>
              <a:rPr lang="zh-TW" altLang="en-US" dirty="0" smtClean="0">
                <a:solidFill>
                  <a:srgbClr val="002060"/>
                </a:solidFill>
                <a:latin typeface="Times New Roman" pitchFamily="18" charset="0"/>
                <a:ea typeface="標楷體" pitchFamily="65" charset="-120"/>
                <a:cs typeface="Times New Roman" pitchFamily="18" charset="0"/>
              </a:rPr>
              <a:t>中提到 </a:t>
            </a:r>
            <a:r>
              <a:rPr lang="en-US" altLang="zh-TW" dirty="0" smtClean="0">
                <a:solidFill>
                  <a:srgbClr val="002060"/>
                </a:solidFill>
                <a:latin typeface="Times New Roman" pitchFamily="18" charset="0"/>
                <a:ea typeface="標楷體" pitchFamily="65" charset="-120"/>
                <a:cs typeface="Times New Roman" pitchFamily="18" charset="0"/>
              </a:rPr>
              <a:t>“</a:t>
            </a:r>
            <a:r>
              <a:rPr lang="zh-TW" altLang="en-US" dirty="0" smtClean="0">
                <a:solidFill>
                  <a:srgbClr val="FFC000"/>
                </a:solidFill>
                <a:latin typeface="Times New Roman" pitchFamily="18" charset="0"/>
                <a:ea typeface="標楷體" pitchFamily="65" charset="-120"/>
                <a:cs typeface="Times New Roman" pitchFamily="18" charset="0"/>
              </a:rPr>
              <a:t>國家自我中心主義違反了聖經及猶太律法的精神</a:t>
            </a:r>
            <a:r>
              <a:rPr lang="zh-TW" altLang="en-US" dirty="0" smtClean="0">
                <a:solidFill>
                  <a:srgbClr val="002060"/>
                </a:solidFill>
                <a:latin typeface="標楷體" pitchFamily="65" charset="-120"/>
                <a:ea typeface="標楷體" pitchFamily="65" charset="-120"/>
                <a:cs typeface="Times New Roman" pitchFamily="18" charset="0"/>
              </a:rPr>
              <a:t>。</a:t>
            </a:r>
            <a:r>
              <a:rPr lang="en-US" altLang="zh-TW" dirty="0" smtClean="0">
                <a:solidFill>
                  <a:srgbClr val="002060"/>
                </a:solidFill>
                <a:latin typeface="標楷體" pitchFamily="65" charset="-120"/>
                <a:ea typeface="標楷體" pitchFamily="65" charset="-120"/>
                <a:cs typeface="Times New Roman" pitchFamily="18" charset="0"/>
              </a:rPr>
              <a:t>(</a:t>
            </a:r>
            <a:r>
              <a:rPr lang="zh-TW" altLang="en-US" dirty="0" smtClean="0">
                <a:solidFill>
                  <a:srgbClr val="002060"/>
                </a:solidFill>
                <a:latin typeface="標楷體" pitchFamily="65" charset="-120"/>
                <a:ea typeface="標楷體" pitchFamily="65" charset="-120"/>
                <a:cs typeface="Times New Roman" pitchFamily="18" charset="0"/>
              </a:rPr>
              <a:t>我們</a:t>
            </a:r>
            <a:r>
              <a:rPr lang="en-US" altLang="zh-TW" dirty="0" smtClean="0">
                <a:solidFill>
                  <a:srgbClr val="002060"/>
                </a:solidFill>
                <a:latin typeface="標楷體" pitchFamily="65" charset="-120"/>
                <a:ea typeface="標楷體" pitchFamily="65" charset="-120"/>
                <a:cs typeface="Times New Roman" pitchFamily="18" charset="0"/>
              </a:rPr>
              <a:t>)</a:t>
            </a:r>
            <a:r>
              <a:rPr lang="zh-TW" altLang="en-US" dirty="0" smtClean="0">
                <a:solidFill>
                  <a:srgbClr val="002060"/>
                </a:solidFill>
                <a:latin typeface="標楷體" pitchFamily="65" charset="-120"/>
                <a:ea typeface="標楷體" pitchFamily="65" charset="-120"/>
                <a:cs typeface="Times New Roman" pitchFamily="18" charset="0"/>
              </a:rPr>
              <a:t>應避免受到危險及誘惑人心的</a:t>
            </a:r>
            <a:r>
              <a:rPr lang="zh-TW" altLang="en-US" dirty="0" smtClean="0">
                <a:solidFill>
                  <a:srgbClr val="002060"/>
                </a:solidFill>
                <a:latin typeface="標楷體" pitchFamily="65" charset="-120"/>
                <a:ea typeface="標楷體" pitchFamily="65" charset="-120"/>
              </a:rPr>
              <a:t>沙文主義</a:t>
            </a:r>
            <a:r>
              <a:rPr lang="en-US" altLang="zh-TW" dirty="0" smtClean="0">
                <a:solidFill>
                  <a:srgbClr val="002060"/>
                </a:solidFill>
                <a:latin typeface="標楷體" pitchFamily="65" charset="-120"/>
                <a:ea typeface="標楷體" pitchFamily="65" charset="-120"/>
              </a:rPr>
              <a:t>(</a:t>
            </a:r>
            <a:r>
              <a:rPr lang="en-US" altLang="zh-TW" dirty="0" smtClean="0">
                <a:solidFill>
                  <a:srgbClr val="002060"/>
                </a:solidFill>
                <a:latin typeface="Times New Roman" pitchFamily="18" charset="0"/>
                <a:ea typeface="標楷體" pitchFamily="65" charset="-120"/>
                <a:cs typeface="Times New Roman" pitchFamily="18" charset="0"/>
              </a:rPr>
              <a:t>Chauvinism</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的影響。跟現代世俗文化同化是可以的</a:t>
            </a:r>
            <a:r>
              <a:rPr lang="zh-TW" altLang="en-US" dirty="0" smtClean="0">
                <a:solidFill>
                  <a:srgbClr val="002060"/>
                </a:solidFill>
                <a:latin typeface="標楷體"/>
                <a:ea typeface="標楷體"/>
              </a:rPr>
              <a:t>，但若</a:t>
            </a:r>
            <a:r>
              <a:rPr lang="zh-TW" altLang="en-US" dirty="0" smtClean="0">
                <a:solidFill>
                  <a:srgbClr val="FFC000"/>
                </a:solidFill>
                <a:latin typeface="標楷體"/>
                <a:ea typeface="標楷體"/>
              </a:rPr>
              <a:t>跟現代政治同化，則是不可以的</a:t>
            </a:r>
            <a:r>
              <a:rPr lang="zh-TW" altLang="en-US" dirty="0" smtClean="0">
                <a:solidFill>
                  <a:srgbClr val="002060"/>
                </a:solidFill>
                <a:latin typeface="標楷體" pitchFamily="65" charset="-120"/>
                <a:ea typeface="標楷體" pitchFamily="65" charset="-120"/>
              </a:rPr>
              <a:t>。受過教育的猶太人應該明白希臘</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羅馬文化中關於政治的</a:t>
            </a:r>
            <a:r>
              <a:rPr lang="zh-TW" altLang="en-US" dirty="0" smtClean="0">
                <a:solidFill>
                  <a:srgbClr val="FF0000"/>
                </a:solidFill>
                <a:latin typeface="標楷體" pitchFamily="65" charset="-120"/>
                <a:ea typeface="標楷體" pitchFamily="65" charset="-120"/>
              </a:rPr>
              <a:t>概念並不存在於猶太文化</a:t>
            </a:r>
            <a:r>
              <a:rPr lang="zh-TW" altLang="en-US" dirty="0" smtClean="0">
                <a:solidFill>
                  <a:srgbClr val="002060"/>
                </a:solidFill>
                <a:latin typeface="標楷體" pitchFamily="65" charset="-120"/>
                <a:ea typeface="標楷體" pitchFamily="65" charset="-120"/>
              </a:rPr>
              <a:t>當中。</a:t>
            </a:r>
            <a:r>
              <a:rPr lang="en-US" altLang="zh-TW" dirty="0" smtClean="0">
                <a:solidFill>
                  <a:srgbClr val="002060"/>
                </a:solidFill>
                <a:latin typeface="標楷體" pitchFamily="65" charset="-120"/>
                <a:ea typeface="標楷體" pitchFamily="65" charset="-120"/>
              </a:rPr>
              <a:t>”</a:t>
            </a:r>
            <a:endParaRPr lang="en-US" altLang="zh-TW" dirty="0" smtClean="0">
              <a:solidFill>
                <a:srgbClr val="002060"/>
              </a:solidFill>
              <a:latin typeface="標楷體" pitchFamily="65" charset="-120"/>
              <a:ea typeface="標楷體" pitchFamily="65" charset="-120"/>
              <a:cs typeface="Times New Roman" pitchFamily="18" charset="0"/>
            </a:endParaRPr>
          </a:p>
          <a:p>
            <a:endParaRPr lang="en-US" altLang="zh-TW" dirty="0" smtClean="0">
              <a:solidFill>
                <a:srgbClr val="002060"/>
              </a:solidFill>
              <a:latin typeface="標楷體" pitchFamily="65" charset="-120"/>
              <a:ea typeface="標楷體" pitchFamily="65" charset="-120"/>
            </a:endParaRPr>
          </a:p>
          <a:p>
            <a:endParaRPr lang="en-US" altLang="zh-TW" dirty="0" smtClean="0">
              <a:solidFill>
                <a:srgbClr val="002060"/>
              </a:solidFill>
              <a:latin typeface="標楷體" pitchFamily="65" charset="-12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核心問題</a:t>
            </a:r>
            <a:endParaRPr lang="zh-TW" altLang="en-US" dirty="0">
              <a:solidFill>
                <a:srgbClr val="FFFF00"/>
              </a:solidFill>
              <a:latin typeface="標楷體" pitchFamily="65" charset="-120"/>
              <a:ea typeface="標楷體" pitchFamily="65" charset="-120"/>
            </a:endParaRPr>
          </a:p>
        </p:txBody>
      </p:sp>
      <p:sp>
        <p:nvSpPr>
          <p:cNvPr id="3" name="Content Placeholder 2"/>
          <p:cNvSpPr>
            <a:spLocks noGrp="1"/>
          </p:cNvSpPr>
          <p:nvPr>
            <p:ph idx="1"/>
          </p:nvPr>
        </p:nvSpPr>
        <p:spPr>
          <a:xfrm>
            <a:off x="467544" y="1340768"/>
            <a:ext cx="4258816" cy="4525963"/>
          </a:xfrm>
        </p:spPr>
        <p:txBody>
          <a:bodyPr/>
          <a:lstStyle/>
          <a:p>
            <a:r>
              <a:rPr lang="zh-TW" altLang="en-US" dirty="0" smtClean="0">
                <a:solidFill>
                  <a:srgbClr val="002060"/>
                </a:solidFill>
                <a:latin typeface="標楷體" pitchFamily="65" charset="-120"/>
                <a:ea typeface="標楷體" pitchFamily="65" charset="-120"/>
              </a:rPr>
              <a:t>誰真正擁有土地的主權</a:t>
            </a:r>
            <a:r>
              <a:rPr lang="en-US" altLang="zh-TW" dirty="0" smtClean="0">
                <a:solidFill>
                  <a:srgbClr val="002060"/>
                </a:solidFill>
                <a:latin typeface="標楷體" pitchFamily="65" charset="-120"/>
                <a:ea typeface="標楷體" pitchFamily="65" charset="-120"/>
              </a:rPr>
              <a:t>？</a:t>
            </a:r>
          </a:p>
          <a:p>
            <a:r>
              <a:rPr lang="zh-TW" altLang="en-US" dirty="0" smtClean="0">
                <a:solidFill>
                  <a:srgbClr val="002060"/>
                </a:solidFill>
                <a:latin typeface="標楷體" pitchFamily="65" charset="-120"/>
                <a:ea typeface="標楷體" pitchFamily="65" charset="-120"/>
              </a:rPr>
              <a:t>誰有統治權？</a:t>
            </a:r>
            <a:endParaRPr lang="en-US" altLang="zh-TW" dirty="0" smtClean="0">
              <a:solidFill>
                <a:srgbClr val="002060"/>
              </a:solidFill>
              <a:latin typeface="標楷體" pitchFamily="65" charset="-120"/>
              <a:ea typeface="標楷體" pitchFamily="65" charset="-120"/>
            </a:endParaRPr>
          </a:p>
          <a:p>
            <a:r>
              <a:rPr lang="zh-TW" altLang="en-US" dirty="0" smtClean="0">
                <a:solidFill>
                  <a:srgbClr val="002060"/>
                </a:solidFill>
                <a:latin typeface="標楷體" pitchFamily="65" charset="-120"/>
                <a:ea typeface="標楷體" pitchFamily="65" charset="-120"/>
              </a:rPr>
              <a:t>誰是公民？</a:t>
            </a:r>
            <a:endParaRPr lang="en-US" altLang="zh-TW" dirty="0" smtClean="0">
              <a:solidFill>
                <a:srgbClr val="002060"/>
              </a:solidFill>
              <a:latin typeface="標楷體" pitchFamily="65" charset="-120"/>
              <a:ea typeface="標楷體" pitchFamily="65" charset="-120"/>
            </a:endParaRPr>
          </a:p>
          <a:p>
            <a:r>
              <a:rPr lang="zh-TW" altLang="en-US" dirty="0" smtClean="0">
                <a:solidFill>
                  <a:srgbClr val="002060"/>
                </a:solidFill>
                <a:latin typeface="標楷體" pitchFamily="65" charset="-120"/>
                <a:ea typeface="標楷體" pitchFamily="65" charset="-120"/>
              </a:rPr>
              <a:t>誰能主宰與鄰國的關係？</a:t>
            </a:r>
            <a:endParaRPr lang="en-US" altLang="zh-TW" dirty="0" smtClean="0">
              <a:solidFill>
                <a:srgbClr val="002060"/>
              </a:solidFill>
              <a:latin typeface="標楷體" pitchFamily="65" charset="-120"/>
              <a:ea typeface="標楷體" pitchFamily="65" charset="-120"/>
            </a:endParaRPr>
          </a:p>
          <a:p>
            <a:pPr>
              <a:buNone/>
            </a:pPr>
            <a:r>
              <a:rPr lang="en-US" altLang="zh-TW" dirty="0" smtClean="0">
                <a:solidFill>
                  <a:srgbClr val="002060"/>
                </a:solidFill>
              </a:rPr>
              <a:t>	</a:t>
            </a:r>
            <a:endParaRPr lang="en-US" altLang="zh-TW" sz="2400" dirty="0" smtClean="0">
              <a:solidFill>
                <a:srgbClr val="002060"/>
              </a:solidFill>
            </a:endParaRPr>
          </a:p>
          <a:p>
            <a:endParaRPr lang="zh-TW" altLang="en-US" dirty="0">
              <a:solidFill>
                <a:srgbClr val="002060"/>
              </a:solidFill>
            </a:endParaRPr>
          </a:p>
        </p:txBody>
      </p:sp>
      <p:pic>
        <p:nvPicPr>
          <p:cNvPr id="17411" name="Picture 3" descr="C:\Users\zh.ITEDT47\Desktop\巴勒斯坦\ISRAEL-PALESTINe_new.jpg"/>
          <p:cNvPicPr>
            <a:picLocks noChangeAspect="1" noChangeArrowheads="1"/>
          </p:cNvPicPr>
          <p:nvPr/>
        </p:nvPicPr>
        <p:blipFill>
          <a:blip r:embed="rId2" cstate="print"/>
          <a:srcRect/>
          <a:stretch>
            <a:fillRect/>
          </a:stretch>
        </p:blipFill>
        <p:spPr bwMode="auto">
          <a:xfrm>
            <a:off x="4860032" y="1268760"/>
            <a:ext cx="4118426" cy="23166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猶太復國主義</a:t>
            </a:r>
            <a:endParaRPr lang="zh-TW" altLang="en-US" dirty="0">
              <a:solidFill>
                <a:srgbClr val="FFFF00"/>
              </a:solidFill>
              <a:latin typeface="標楷體" pitchFamily="65" charset="-120"/>
              <a:ea typeface="標楷體" pitchFamily="65" charset="-120"/>
            </a:endParaRPr>
          </a:p>
        </p:txBody>
      </p:sp>
      <p:sp>
        <p:nvSpPr>
          <p:cNvPr id="6" name="Content Placeholder 5"/>
          <p:cNvSpPr>
            <a:spLocks noGrp="1"/>
          </p:cNvSpPr>
          <p:nvPr>
            <p:ph idx="1"/>
          </p:nvPr>
        </p:nvSpPr>
        <p:spPr/>
        <p:txBody>
          <a:bodyPr/>
          <a:lstStyle/>
          <a:p>
            <a:r>
              <a:rPr lang="zh-TW" altLang="en-US" dirty="0" smtClean="0">
                <a:solidFill>
                  <a:srgbClr val="002060"/>
                </a:solidFill>
                <a:latin typeface="標楷體" pitchFamily="65" charset="-120"/>
                <a:ea typeface="標楷體" pitchFamily="65" charset="-120"/>
              </a:rPr>
              <a:t>另外，東歐的一群拉比亦於</a:t>
            </a:r>
            <a:r>
              <a:rPr lang="en-US" altLang="zh-TW" dirty="0" smtClean="0">
                <a:solidFill>
                  <a:srgbClr val="002060"/>
                </a:solidFill>
                <a:latin typeface="標楷體" pitchFamily="65" charset="-120"/>
                <a:ea typeface="標楷體" pitchFamily="65" charset="-120"/>
              </a:rPr>
              <a:t>1900</a:t>
            </a:r>
            <a:r>
              <a:rPr lang="zh-TW" altLang="en-US" dirty="0" smtClean="0">
                <a:solidFill>
                  <a:srgbClr val="002060"/>
                </a:solidFill>
                <a:latin typeface="標楷體" pitchFamily="65" charset="-120"/>
                <a:ea typeface="標楷體" pitchFamily="65" charset="-120"/>
              </a:rPr>
              <a:t>年出版了一本名為 </a:t>
            </a:r>
            <a:r>
              <a:rPr lang="en-US" altLang="zh-TW" sz="2800" dirty="0" smtClean="0">
                <a:solidFill>
                  <a:srgbClr val="002060"/>
                </a:solidFill>
                <a:latin typeface="PMingLiU"/>
                <a:ea typeface="PMingLiU"/>
              </a:rPr>
              <a:t>“The Book of Light for the Righteous, Against the Zionist Method”</a:t>
            </a:r>
            <a:r>
              <a:rPr lang="zh-TW" altLang="en-US" dirty="0" smtClean="0">
                <a:solidFill>
                  <a:srgbClr val="002060"/>
                </a:solidFill>
                <a:latin typeface="標楷體" pitchFamily="65" charset="-120"/>
                <a:ea typeface="標楷體" pitchFamily="65" charset="-120"/>
              </a:rPr>
              <a:t>的書，當中提到</a:t>
            </a:r>
            <a:r>
              <a:rPr lang="zh-TW" altLang="en-US" dirty="0" smtClean="0">
                <a:solidFill>
                  <a:srgbClr val="002060"/>
                </a:solidFill>
                <a:latin typeface="標楷體"/>
                <a:ea typeface="標楷體"/>
              </a:rPr>
              <a:t>：</a:t>
            </a:r>
            <a:endParaRPr lang="en-US" altLang="zh-TW" dirty="0" smtClean="0">
              <a:solidFill>
                <a:srgbClr val="002060"/>
              </a:solidFill>
              <a:latin typeface="標楷體"/>
              <a:ea typeface="標楷體"/>
            </a:endParaRPr>
          </a:p>
          <a:p>
            <a:pPr>
              <a:buNone/>
            </a:pPr>
            <a:r>
              <a:rPr lang="en-US" altLang="zh-TW" dirty="0" smtClean="0">
                <a:solidFill>
                  <a:srgbClr val="002060"/>
                </a:solidFill>
                <a:latin typeface="標楷體"/>
                <a:ea typeface="標楷體"/>
              </a:rPr>
              <a:t>	“</a:t>
            </a:r>
            <a:r>
              <a:rPr lang="zh-TW" altLang="en-US" dirty="0" smtClean="0">
                <a:solidFill>
                  <a:srgbClr val="002060"/>
                </a:solidFill>
                <a:latin typeface="標楷體"/>
                <a:ea typeface="標楷體"/>
              </a:rPr>
              <a:t>我</a:t>
            </a:r>
            <a:r>
              <a:rPr lang="zh-TW" altLang="en-US" dirty="0" smtClean="0">
                <a:solidFill>
                  <a:srgbClr val="002060"/>
                </a:solidFill>
                <a:latin typeface="標楷體" pitchFamily="65" charset="-120"/>
                <a:ea typeface="標楷體" pitchFamily="65" charset="-120"/>
              </a:rPr>
              <a:t>們是有經的人，無論是聖經，抑或是</a:t>
            </a:r>
            <a:r>
              <a:rPr lang="zh-HK" altLang="zh-TW" dirty="0" smtClean="0">
                <a:solidFill>
                  <a:srgbClr val="002060"/>
                </a:solidFill>
                <a:latin typeface="標楷體" pitchFamily="65" charset="-120"/>
                <a:ea typeface="標楷體" pitchFamily="65" charset="-120"/>
              </a:rPr>
              <a:t>《塔納赫》</a:t>
            </a:r>
            <a:r>
              <a:rPr lang="zh-HK" altLang="en-US" dirty="0" smtClean="0">
                <a:solidFill>
                  <a:srgbClr val="002060"/>
                </a:solidFill>
                <a:latin typeface="標楷體" pitchFamily="65" charset="-120"/>
                <a:ea typeface="標楷體" pitchFamily="65" charset="-120"/>
              </a:rPr>
              <a:t>、</a:t>
            </a:r>
            <a:r>
              <a:rPr lang="zh-HK" altLang="zh-TW" dirty="0" smtClean="0">
                <a:solidFill>
                  <a:srgbClr val="002060"/>
                </a:solidFill>
                <a:latin typeface="標楷體" pitchFamily="65" charset="-120"/>
                <a:ea typeface="標楷體" pitchFamily="65" charset="-120"/>
              </a:rPr>
              <a:t>《塔木德》</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等，都</a:t>
            </a:r>
            <a:r>
              <a:rPr lang="zh-TW" altLang="en-US" dirty="0" smtClean="0">
                <a:solidFill>
                  <a:srgbClr val="FFC000"/>
                </a:solidFill>
                <a:latin typeface="標楷體" pitchFamily="65" charset="-120"/>
                <a:ea typeface="標楷體" pitchFamily="65" charset="-120"/>
              </a:rPr>
              <a:t>從來沒有 </a:t>
            </a:r>
            <a:r>
              <a:rPr lang="en-US" altLang="zh-TW" dirty="0" smtClean="0">
                <a:solidFill>
                  <a:srgbClr val="FFC000"/>
                </a:solidFill>
                <a:latin typeface="標楷體" pitchFamily="65" charset="-120"/>
                <a:ea typeface="標楷體" pitchFamily="65" charset="-120"/>
              </a:rPr>
              <a:t>“</a:t>
            </a:r>
            <a:r>
              <a:rPr lang="zh-TW" altLang="en-US" dirty="0" smtClean="0">
                <a:solidFill>
                  <a:srgbClr val="FFC000"/>
                </a:solidFill>
                <a:latin typeface="標楷體" pitchFamily="65" charset="-120"/>
                <a:ea typeface="標楷體" pitchFamily="65" charset="-120"/>
              </a:rPr>
              <a:t>民族主義</a:t>
            </a:r>
            <a:r>
              <a:rPr lang="en-US" altLang="zh-TW" dirty="0" smtClean="0">
                <a:solidFill>
                  <a:srgbClr val="FFC000"/>
                </a:solidFill>
                <a:latin typeface="標楷體" pitchFamily="65" charset="-120"/>
                <a:ea typeface="標楷體" pitchFamily="65" charset="-120"/>
              </a:rPr>
              <a:t>”</a:t>
            </a:r>
            <a:r>
              <a:rPr lang="zh-TW" altLang="en-US" dirty="0" smtClean="0">
                <a:solidFill>
                  <a:srgbClr val="FFC000"/>
                </a:solidFill>
                <a:latin typeface="標楷體" pitchFamily="65" charset="-120"/>
                <a:ea typeface="標楷體" pitchFamily="65" charset="-120"/>
              </a:rPr>
              <a:t>這概念</a:t>
            </a:r>
            <a:r>
              <a:rPr lang="zh-TW" altLang="en-US" dirty="0" smtClean="0">
                <a:solidFill>
                  <a:srgbClr val="002060"/>
                </a:solidFill>
                <a:latin typeface="PMingLiU"/>
                <a:ea typeface="PMingLiU"/>
              </a:rPr>
              <a:t>。</a:t>
            </a:r>
            <a:r>
              <a:rPr lang="en-US" altLang="zh-TW" dirty="0" smtClean="0">
                <a:solidFill>
                  <a:srgbClr val="002060"/>
                </a:solidFill>
                <a:latin typeface="PMingLiU"/>
                <a:ea typeface="PMingLiU"/>
              </a:rPr>
              <a:t>”</a:t>
            </a:r>
            <a:endParaRPr lang="en-US" altLang="zh-TW" dirty="0" smtClean="0">
              <a:solidFill>
                <a:srgbClr val="002060"/>
              </a:solidFill>
              <a:latin typeface="標楷體" pitchFamily="65" charset="-120"/>
              <a:ea typeface="標楷體" pitchFamily="65" charset="-120"/>
            </a:endParaRPr>
          </a:p>
          <a:p>
            <a:endParaRPr lang="en-US" altLang="zh-TW" dirty="0" smtClean="0">
              <a:solidFill>
                <a:srgbClr val="002060"/>
              </a:solidFill>
              <a:latin typeface="標楷體" pitchFamily="65" charset="-12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solidFill>
                <a:srgbClr val="FFFF00"/>
              </a:solidFill>
              <a:latin typeface="標楷體" pitchFamily="65" charset="-120"/>
              <a:ea typeface="標楷體" pitchFamily="65" charset="-120"/>
            </a:endParaRPr>
          </a:p>
        </p:txBody>
      </p:sp>
      <p:graphicFrame>
        <p:nvGraphicFramePr>
          <p:cNvPr id="5" name="Table 4"/>
          <p:cNvGraphicFramePr>
            <a:graphicFrameLocks noGrp="1"/>
          </p:cNvGraphicFramePr>
          <p:nvPr/>
        </p:nvGraphicFramePr>
        <p:xfrm>
          <a:off x="683568" y="1556792"/>
          <a:ext cx="7920880" cy="1010920"/>
        </p:xfrm>
        <a:graphic>
          <a:graphicData uri="http://schemas.openxmlformats.org/drawingml/2006/table">
            <a:tbl>
              <a:tblPr firstRow="1" bandRow="1">
                <a:tableStyleId>{00A15C55-8517-42AA-B614-E9B94910E393}</a:tableStyleId>
              </a:tblPr>
              <a:tblGrid>
                <a:gridCol w="1714902"/>
                <a:gridCol w="6205978"/>
              </a:tblGrid>
              <a:tr h="370840">
                <a:tc>
                  <a:txBody>
                    <a:bodyPr/>
                    <a:lstStyle/>
                    <a:p>
                      <a:r>
                        <a:rPr lang="zh-TW" altLang="en-US" dirty="0" smtClean="0"/>
                        <a:t>年份</a:t>
                      </a:r>
                      <a:endParaRPr lang="zh-TW" altLang="en-US" dirty="0"/>
                    </a:p>
                  </a:txBody>
                  <a:tcPr/>
                </a:tc>
                <a:tc>
                  <a:txBody>
                    <a:bodyPr/>
                    <a:lstStyle/>
                    <a:p>
                      <a:r>
                        <a:rPr lang="zh-TW" altLang="en-US" dirty="0" smtClean="0"/>
                        <a:t>事件</a:t>
                      </a:r>
                      <a:endParaRPr lang="zh-TW" altLang="en-US" dirty="0"/>
                    </a:p>
                  </a:txBody>
                  <a:tcPr/>
                </a:tc>
              </a:tr>
              <a:tr h="370840">
                <a:tc>
                  <a:txBody>
                    <a:bodyPr/>
                    <a:lstStyle/>
                    <a:p>
                      <a:pPr marL="88900" indent="0" algn="l" fontAlgn="ctr"/>
                      <a:r>
                        <a:rPr lang="en-US" altLang="zh-TW" sz="1800" b="0" i="0" u="none" strike="noStrike" dirty="0" smtClean="0">
                          <a:solidFill>
                            <a:srgbClr val="000000"/>
                          </a:solidFill>
                          <a:latin typeface="標楷體" pitchFamily="65" charset="-120"/>
                          <a:ea typeface="標楷體" pitchFamily="65" charset="-120"/>
                        </a:rPr>
                        <a:t>1905</a:t>
                      </a:r>
                      <a:r>
                        <a:rPr lang="zh-TW" altLang="en-US" sz="1800" b="0" i="0" u="none" strike="noStrike" dirty="0" smtClean="0">
                          <a:solidFill>
                            <a:srgbClr val="000000"/>
                          </a:solidFill>
                          <a:latin typeface="標楷體" pitchFamily="65" charset="-120"/>
                          <a:ea typeface="標楷體" pitchFamily="65" charset="-120"/>
                        </a:rPr>
                        <a:t>年</a:t>
                      </a:r>
                      <a:endParaRPr lang="en-US" sz="1800" b="0" i="0" u="none" strike="noStrike" dirty="0">
                        <a:solidFill>
                          <a:srgbClr val="000000"/>
                        </a:solidFill>
                        <a:latin typeface="標楷體" pitchFamily="65" charset="-120"/>
                        <a:ea typeface="標楷體" pitchFamily="65" charset="-120"/>
                      </a:endParaRPr>
                    </a:p>
                  </a:txBody>
                  <a:tcPr marL="0" marR="0" marT="0" marB="0" anchor="ctr"/>
                </a:tc>
                <a:tc>
                  <a:txBody>
                    <a:bodyPr/>
                    <a:lstStyle/>
                    <a:p>
                      <a:r>
                        <a:rPr lang="zh-TW" altLang="en-US" dirty="0" smtClean="0">
                          <a:latin typeface="標楷體" pitchFamily="65" charset="-120"/>
                          <a:ea typeface="標楷體" pitchFamily="65" charset="-120"/>
                        </a:rPr>
                        <a:t>英國政府通過新移民政策</a:t>
                      </a:r>
                      <a:r>
                        <a:rPr lang="en-US" altLang="zh-TW" dirty="0" smtClean="0">
                          <a:latin typeface="標楷體" pitchFamily="65" charset="-120"/>
                          <a:ea typeface="標楷體" pitchFamily="65" charset="-120"/>
                        </a:rPr>
                        <a:t>(Aliens Act)</a:t>
                      </a:r>
                      <a:r>
                        <a:rPr lang="zh-TW" altLang="en-US" sz="1800" dirty="0" smtClean="0">
                          <a:latin typeface="標楷體" pitchFamily="65" charset="-120"/>
                          <a:ea typeface="標楷體" pitchFamily="65" charset="-120"/>
                        </a:rPr>
                        <a:t> ，禁止猶太人再移居到英國</a:t>
                      </a:r>
                      <a:r>
                        <a:rPr lang="zh-TW" altLang="en-US" sz="1800" dirty="0" smtClean="0">
                          <a:latin typeface="PMingLiU"/>
                          <a:ea typeface="PMingLiU"/>
                        </a:rPr>
                        <a:t>。</a:t>
                      </a:r>
                      <a:r>
                        <a:rPr lang="zh-TW" altLang="en-US" sz="1800" dirty="0" smtClean="0">
                          <a:latin typeface="標楷體" pitchFamily="65" charset="-120"/>
                          <a:ea typeface="標楷體" pitchFamily="65" charset="-120"/>
                        </a:rPr>
                        <a:t>基於政治考量，政府開始謀求安置猶太難民之法</a:t>
                      </a:r>
                      <a:r>
                        <a:rPr lang="zh-TW" altLang="en-US" sz="1800" dirty="0" smtClean="0">
                          <a:latin typeface="PMingLiU"/>
                          <a:ea typeface="PMingLiU"/>
                        </a:rPr>
                        <a:t>。</a:t>
                      </a:r>
                      <a:endParaRPr lang="zh-TW" altLang="en-US" dirty="0">
                        <a:solidFill>
                          <a:srgbClr val="FF0000"/>
                        </a:solidFill>
                        <a:latin typeface="標楷體" pitchFamily="65" charset="-120"/>
                        <a:ea typeface="標楷體" pitchFamily="65" charset="-120"/>
                      </a:endParaRPr>
                    </a:p>
                  </a:txBody>
                  <a:tcPr/>
                </a:tc>
              </a:tr>
            </a:tbl>
          </a:graphicData>
        </a:graphic>
      </p:graphicFrame>
      <p:graphicFrame>
        <p:nvGraphicFramePr>
          <p:cNvPr id="4" name="Table 3"/>
          <p:cNvGraphicFramePr>
            <a:graphicFrameLocks noGrp="1"/>
          </p:cNvGraphicFramePr>
          <p:nvPr/>
        </p:nvGraphicFramePr>
        <p:xfrm>
          <a:off x="683568" y="2636912"/>
          <a:ext cx="7920880" cy="2296160"/>
        </p:xfrm>
        <a:graphic>
          <a:graphicData uri="http://schemas.openxmlformats.org/drawingml/2006/table">
            <a:tbl>
              <a:tblPr firstRow="1" bandRow="1">
                <a:tableStyleId>{00A15C55-8517-42AA-B614-E9B94910E393}</a:tableStyleId>
              </a:tblPr>
              <a:tblGrid>
                <a:gridCol w="1714902"/>
                <a:gridCol w="6205978"/>
              </a:tblGrid>
              <a:tr h="370840">
                <a:tc gridSpan="2">
                  <a:txBody>
                    <a:bodyPr/>
                    <a:lstStyle/>
                    <a:p>
                      <a:pPr marL="88900" indent="0" algn="ctr" fontAlgn="ctr"/>
                      <a:r>
                        <a:rPr lang="zh-TW" altLang="en-US" sz="1800" b="0" i="0" u="none" strike="noStrike" dirty="0" smtClean="0">
                          <a:solidFill>
                            <a:srgbClr val="000000"/>
                          </a:solidFill>
                          <a:latin typeface="標楷體" pitchFamily="65" charset="-120"/>
                          <a:ea typeface="標楷體" pitchFamily="65" charset="-120"/>
                        </a:rPr>
                        <a:t>英國猶太人領袖羅富齊男爵要求英國政府處理相關情況</a:t>
                      </a:r>
                      <a:endParaRPr lang="en-US" sz="1800" b="0" i="0" u="none" strike="noStrike" dirty="0">
                        <a:solidFill>
                          <a:srgbClr val="000000"/>
                        </a:solidFill>
                        <a:latin typeface="標楷體" pitchFamily="65" charset="-120"/>
                        <a:ea typeface="標楷體" pitchFamily="65" charset="-120"/>
                      </a:endParaRPr>
                    </a:p>
                  </a:txBody>
                  <a:tcPr marL="0" marR="0" marT="0" marB="0" anchor="ctr"/>
                </a:tc>
                <a:tc hMerge="1">
                  <a:txBody>
                    <a:bodyPr/>
                    <a:lstStyle/>
                    <a:p>
                      <a:endParaRPr lang="zh-TW" altLang="en-US" sz="1800" dirty="0">
                        <a:latin typeface="標楷體" pitchFamily="65" charset="-120"/>
                        <a:ea typeface="標楷體" pitchFamily="65" charset="-120"/>
                      </a:endParaRPr>
                    </a:p>
                  </a:txBody>
                  <a:tcPr/>
                </a:tc>
              </a:tr>
              <a:tr h="370840">
                <a:tc>
                  <a:txBody>
                    <a:bodyPr/>
                    <a:lstStyle/>
                    <a:p>
                      <a:pPr marL="88900" indent="0" algn="l" fontAlgn="ctr"/>
                      <a:r>
                        <a:rPr lang="en-US" altLang="zh-TW" sz="1800" b="0" i="0" u="none" strike="noStrike" dirty="0" smtClean="0">
                          <a:solidFill>
                            <a:srgbClr val="000000"/>
                          </a:solidFill>
                          <a:latin typeface="標楷體" pitchFamily="65" charset="-120"/>
                          <a:ea typeface="標楷體" pitchFamily="65" charset="-120"/>
                        </a:rPr>
                        <a:t>1902</a:t>
                      </a:r>
                      <a:r>
                        <a:rPr lang="zh-TW" altLang="en-US" sz="1800" b="0" i="0" u="none" strike="noStrike" dirty="0" smtClean="0">
                          <a:solidFill>
                            <a:srgbClr val="000000"/>
                          </a:solidFill>
                          <a:latin typeface="標楷體" pitchFamily="65" charset="-120"/>
                          <a:ea typeface="標楷體" pitchFamily="65" charset="-120"/>
                        </a:rPr>
                        <a:t>年</a:t>
                      </a:r>
                      <a:r>
                        <a:rPr lang="en-US" altLang="zh-TW" sz="1800" b="0" i="0" u="none" strike="noStrike" dirty="0" smtClean="0">
                          <a:solidFill>
                            <a:srgbClr val="000000"/>
                          </a:solidFill>
                          <a:latin typeface="標楷體" pitchFamily="65" charset="-120"/>
                          <a:ea typeface="標楷體" pitchFamily="65" charset="-120"/>
                        </a:rPr>
                        <a:t>10</a:t>
                      </a:r>
                      <a:r>
                        <a:rPr lang="zh-TW" altLang="en-US" sz="1800" b="0" i="0" u="none" strike="noStrike" dirty="0" smtClean="0">
                          <a:solidFill>
                            <a:srgbClr val="000000"/>
                          </a:solidFill>
                          <a:latin typeface="標楷體" pitchFamily="65" charset="-120"/>
                          <a:ea typeface="標楷體" pitchFamily="65" charset="-120"/>
                        </a:rPr>
                        <a:t>月</a:t>
                      </a:r>
                      <a:endParaRPr lang="en-US" sz="18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l"/>
                      <a:r>
                        <a:rPr lang="zh-TW" altLang="en-US" dirty="0" smtClean="0">
                          <a:solidFill>
                            <a:schemeClr val="tx1"/>
                          </a:solidFill>
                          <a:latin typeface="標楷體" pitchFamily="65" charset="-120"/>
                          <a:ea typeface="標楷體" pitchFamily="65" charset="-120"/>
                        </a:rPr>
                        <a:t>西奧多</a:t>
                      </a:r>
                      <a:r>
                        <a:rPr lang="en-US" altLang="zh-TW" dirty="0" smtClean="0">
                          <a:solidFill>
                            <a:schemeClr val="tx1"/>
                          </a:solidFill>
                          <a:latin typeface="標楷體" pitchFamily="65" charset="-120"/>
                          <a:ea typeface="標楷體" pitchFamily="65" charset="-120"/>
                        </a:rPr>
                        <a:t>·</a:t>
                      </a:r>
                      <a:r>
                        <a:rPr lang="zh-TW" altLang="en-US" dirty="0" smtClean="0">
                          <a:solidFill>
                            <a:schemeClr val="tx1"/>
                          </a:solidFill>
                          <a:latin typeface="標楷體" pitchFamily="65" charset="-120"/>
                          <a:ea typeface="標楷體" pitchFamily="65" charset="-120"/>
                        </a:rPr>
                        <a:t>赫茨爾被邀請出席聆訊，他建議以</a:t>
                      </a:r>
                      <a:r>
                        <a:rPr lang="zh-TW" altLang="en-US" dirty="0" smtClean="0">
                          <a:solidFill>
                            <a:srgbClr val="FF0000"/>
                          </a:solidFill>
                          <a:latin typeface="標楷體" pitchFamily="65" charset="-120"/>
                          <a:ea typeface="標楷體" pitchFamily="65" charset="-120"/>
                        </a:rPr>
                        <a:t>塞浦路斯</a:t>
                      </a:r>
                      <a:r>
                        <a:rPr lang="zh-TW" altLang="en-US" dirty="0" smtClean="0">
                          <a:solidFill>
                            <a:schemeClr val="tx1"/>
                          </a:solidFill>
                          <a:latin typeface="標楷體" pitchFamily="65" charset="-120"/>
                          <a:ea typeface="標楷體" pitchFamily="65" charset="-120"/>
                        </a:rPr>
                        <a:t>或埃及東部西奈半島地中海畔</a:t>
                      </a:r>
                      <a:r>
                        <a:rPr lang="zh-TW" altLang="en-US" dirty="0" smtClean="0">
                          <a:solidFill>
                            <a:srgbClr val="FF0000"/>
                          </a:solidFill>
                          <a:latin typeface="標楷體" pitchFamily="65" charset="-120"/>
                          <a:ea typeface="標楷體" pitchFamily="65" charset="-120"/>
                        </a:rPr>
                        <a:t>阿里什</a:t>
                      </a:r>
                      <a:r>
                        <a:rPr lang="zh-TW" altLang="en-US" dirty="0" smtClean="0">
                          <a:solidFill>
                            <a:schemeClr val="tx1"/>
                          </a:solidFill>
                          <a:latin typeface="標楷體" pitchFamily="65" charset="-120"/>
                          <a:ea typeface="標楷體" pitchFamily="65" charset="-120"/>
                        </a:rPr>
                        <a:t>作為猶太</a:t>
                      </a:r>
                      <a:r>
                        <a:rPr lang="zh-TW" altLang="en-US" sz="1800" dirty="0" smtClean="0">
                          <a:latin typeface="標楷體" pitchFamily="65" charset="-120"/>
                          <a:ea typeface="標楷體" pitchFamily="65" charset="-120"/>
                        </a:rPr>
                        <a:t>難民</a:t>
                      </a:r>
                      <a:r>
                        <a:rPr lang="zh-TW" altLang="en-US" dirty="0" smtClean="0">
                          <a:solidFill>
                            <a:schemeClr val="tx1"/>
                          </a:solidFill>
                          <a:latin typeface="標楷體" pitchFamily="65" charset="-120"/>
                          <a:ea typeface="標楷體" pitchFamily="65" charset="-120"/>
                        </a:rPr>
                        <a:t>定居之地，但不為英政府接納</a:t>
                      </a:r>
                      <a:endParaRPr lang="zh-TW" altLang="en-US" dirty="0">
                        <a:solidFill>
                          <a:schemeClr val="tx1"/>
                        </a:solidFill>
                        <a:latin typeface="標楷體" pitchFamily="65" charset="-120"/>
                        <a:ea typeface="標楷體" pitchFamily="65" charset="-120"/>
                      </a:endParaRPr>
                    </a:p>
                  </a:txBody>
                  <a:tcPr/>
                </a:tc>
              </a:tr>
              <a:tr h="370840">
                <a:tc>
                  <a:txBody>
                    <a:bodyPr/>
                    <a:lstStyle/>
                    <a:p>
                      <a:pPr marL="88900" indent="0" algn="l" fontAlgn="ctr"/>
                      <a:r>
                        <a:rPr lang="en-US" altLang="zh-TW" sz="1800" b="0" i="0" u="none" strike="noStrike" dirty="0" smtClean="0">
                          <a:solidFill>
                            <a:srgbClr val="000000"/>
                          </a:solidFill>
                          <a:latin typeface="標楷體" pitchFamily="65" charset="-120"/>
                          <a:ea typeface="標楷體" pitchFamily="65" charset="-120"/>
                        </a:rPr>
                        <a:t>1903</a:t>
                      </a:r>
                      <a:r>
                        <a:rPr lang="zh-TW" altLang="en-US" sz="1800" b="0" i="0" u="none" strike="noStrike" dirty="0" smtClean="0">
                          <a:solidFill>
                            <a:srgbClr val="000000"/>
                          </a:solidFill>
                          <a:latin typeface="標楷體" pitchFamily="65" charset="-120"/>
                          <a:ea typeface="標楷體" pitchFamily="65" charset="-120"/>
                        </a:rPr>
                        <a:t>年</a:t>
                      </a:r>
                      <a:r>
                        <a:rPr lang="en-US" altLang="zh-TW" sz="1800" b="0" i="0" u="none" strike="noStrike" dirty="0" smtClean="0">
                          <a:solidFill>
                            <a:srgbClr val="000000"/>
                          </a:solidFill>
                          <a:latin typeface="標楷體" pitchFamily="65" charset="-120"/>
                          <a:ea typeface="標楷體" pitchFamily="65" charset="-120"/>
                        </a:rPr>
                        <a:t>4</a:t>
                      </a:r>
                      <a:r>
                        <a:rPr lang="zh-TW" altLang="en-US" sz="1800" b="0" i="0" u="none" strike="noStrike" dirty="0" smtClean="0">
                          <a:solidFill>
                            <a:srgbClr val="000000"/>
                          </a:solidFill>
                          <a:latin typeface="標楷體" pitchFamily="65" charset="-120"/>
                          <a:ea typeface="標楷體" pitchFamily="65" charset="-120"/>
                        </a:rPr>
                        <a:t>月</a:t>
                      </a:r>
                      <a:endParaRPr lang="en-US" sz="1800" b="0" i="0" u="none" strike="noStrike" dirty="0">
                        <a:solidFill>
                          <a:srgbClr val="000000"/>
                        </a:solidFill>
                        <a:latin typeface="標楷體" pitchFamily="65" charset="-120"/>
                        <a:ea typeface="標楷體" pitchFamily="65" charset="-120"/>
                      </a:endParaRPr>
                    </a:p>
                  </a:txBody>
                  <a:tcPr marL="0" marR="0" marT="0" marB="0" anchor="ctr"/>
                </a:tc>
                <a:tc>
                  <a:txBody>
                    <a:bodyPr/>
                    <a:lstStyle/>
                    <a:p>
                      <a:r>
                        <a:rPr lang="zh-TW" altLang="en-US" dirty="0" smtClean="0">
                          <a:solidFill>
                            <a:schemeClr val="tx1"/>
                          </a:solidFill>
                          <a:latin typeface="標楷體" pitchFamily="65" charset="-120"/>
                          <a:ea typeface="標楷體" pitchFamily="65" charset="-120"/>
                        </a:rPr>
                        <a:t>英國政府反建議以</a:t>
                      </a:r>
                      <a:r>
                        <a:rPr lang="zh-TW" altLang="en-US" dirty="0" smtClean="0">
                          <a:solidFill>
                            <a:srgbClr val="FF0000"/>
                          </a:solidFill>
                          <a:latin typeface="標楷體" pitchFamily="65" charset="-120"/>
                          <a:ea typeface="標楷體" pitchFamily="65" charset="-120"/>
                        </a:rPr>
                        <a:t>英屬烏干達</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肯尼亞</a:t>
                      </a:r>
                      <a:r>
                        <a:rPr lang="en-US" altLang="zh-TW" dirty="0" smtClean="0">
                          <a:solidFill>
                            <a:srgbClr val="FF0000"/>
                          </a:solidFill>
                          <a:latin typeface="標楷體" pitchFamily="65" charset="-120"/>
                          <a:ea typeface="標楷體" pitchFamily="65" charset="-120"/>
                        </a:rPr>
                        <a:t>)</a:t>
                      </a:r>
                      <a:r>
                        <a:rPr lang="zh-TW" altLang="en-US" dirty="0" smtClean="0">
                          <a:solidFill>
                            <a:schemeClr val="tx1"/>
                          </a:solidFill>
                          <a:latin typeface="標楷體" pitchFamily="65" charset="-120"/>
                          <a:ea typeface="標楷體" pitchFamily="65" charset="-120"/>
                        </a:rPr>
                        <a:t>為猶太人定居之地</a:t>
                      </a:r>
                      <a:endParaRPr lang="zh-TW" altLang="en-US" dirty="0">
                        <a:solidFill>
                          <a:schemeClr val="tx1"/>
                        </a:solidFill>
                        <a:latin typeface="標楷體" pitchFamily="65" charset="-120"/>
                        <a:ea typeface="標楷體" pitchFamily="65" charset="-120"/>
                      </a:endParaRPr>
                    </a:p>
                  </a:txBody>
                  <a:tcPr/>
                </a:tc>
              </a:tr>
              <a:tr h="370840">
                <a:tc>
                  <a:txBody>
                    <a:bodyPr/>
                    <a:lstStyle/>
                    <a:p>
                      <a:pPr marL="88900" indent="0" algn="l" fontAlgn="ctr"/>
                      <a:r>
                        <a:rPr lang="en-US" altLang="zh-TW" sz="1800" b="0" i="0" u="none" strike="noStrike" dirty="0" smtClean="0">
                          <a:solidFill>
                            <a:srgbClr val="000000"/>
                          </a:solidFill>
                          <a:latin typeface="標楷體" pitchFamily="65" charset="-120"/>
                          <a:ea typeface="標楷體" pitchFamily="65" charset="-120"/>
                        </a:rPr>
                        <a:t>1903</a:t>
                      </a:r>
                      <a:r>
                        <a:rPr lang="zh-TW" altLang="en-US" sz="1800" b="0" i="0" u="none" strike="noStrike" dirty="0" smtClean="0">
                          <a:solidFill>
                            <a:srgbClr val="000000"/>
                          </a:solidFill>
                          <a:latin typeface="標楷體" pitchFamily="65" charset="-120"/>
                          <a:ea typeface="標楷體" pitchFamily="65" charset="-120"/>
                        </a:rPr>
                        <a:t>年</a:t>
                      </a:r>
                      <a:r>
                        <a:rPr lang="en-US" altLang="zh-TW" sz="1800" b="0" i="0" u="none" strike="noStrike" dirty="0" smtClean="0">
                          <a:solidFill>
                            <a:srgbClr val="000000"/>
                          </a:solidFill>
                          <a:latin typeface="標楷體" pitchFamily="65" charset="-120"/>
                          <a:ea typeface="標楷體" pitchFamily="65" charset="-120"/>
                        </a:rPr>
                        <a:t>8</a:t>
                      </a:r>
                      <a:r>
                        <a:rPr lang="zh-TW" altLang="en-US" sz="1800" b="0" i="0" u="none" strike="noStrike" dirty="0" smtClean="0">
                          <a:solidFill>
                            <a:srgbClr val="000000"/>
                          </a:solidFill>
                          <a:latin typeface="標楷體" pitchFamily="65" charset="-120"/>
                          <a:ea typeface="標楷體" pitchFamily="65" charset="-120"/>
                        </a:rPr>
                        <a:t>月</a:t>
                      </a:r>
                      <a:endParaRPr lang="en-US" sz="1800" b="0" i="0" u="none" strike="noStrike" dirty="0">
                        <a:solidFill>
                          <a:srgbClr val="000000"/>
                        </a:solidFill>
                        <a:latin typeface="標楷體" pitchFamily="65" charset="-120"/>
                        <a:ea typeface="標楷體" pitchFamily="65" charset="-120"/>
                      </a:endParaRPr>
                    </a:p>
                  </a:txBody>
                  <a:tcPr marL="0" marR="0" marT="0" marB="0" anchor="ctr"/>
                </a:tc>
                <a:tc>
                  <a:txBody>
                    <a:bodyPr/>
                    <a:lstStyle/>
                    <a:p>
                      <a:r>
                        <a:rPr lang="zh-TW" altLang="en-US" dirty="0" smtClean="0">
                          <a:solidFill>
                            <a:schemeClr val="tx1"/>
                          </a:solidFill>
                          <a:latin typeface="標楷體" pitchFamily="65" charset="-120"/>
                          <a:ea typeface="標楷體" pitchFamily="65" charset="-120"/>
                        </a:rPr>
                        <a:t>世界猶太復國主義組織接受英國政府的建議，但卻一直沒有實行</a:t>
                      </a:r>
                      <a:endParaRPr lang="zh-TW" altLang="en-US" b="0" dirty="0">
                        <a:solidFill>
                          <a:schemeClr val="tx1"/>
                        </a:solidFill>
                        <a:latin typeface="標楷體" pitchFamily="65" charset="-120"/>
                        <a:ea typeface="標楷體" pitchFamily="65" charset="-120"/>
                      </a:endParaRPr>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solidFill>
                <a:srgbClr val="FFFF00"/>
              </a:solidFill>
              <a:latin typeface="標楷體" pitchFamily="65" charset="-120"/>
              <a:ea typeface="標楷體" pitchFamily="65" charset="-120"/>
            </a:endParaRPr>
          </a:p>
        </p:txBody>
      </p:sp>
      <p:graphicFrame>
        <p:nvGraphicFramePr>
          <p:cNvPr id="7" name="Table 6"/>
          <p:cNvGraphicFramePr>
            <a:graphicFrameLocks noGrp="1"/>
          </p:cNvGraphicFramePr>
          <p:nvPr/>
        </p:nvGraphicFramePr>
        <p:xfrm>
          <a:off x="539552" y="1556792"/>
          <a:ext cx="8208912" cy="4587240"/>
        </p:xfrm>
        <a:graphic>
          <a:graphicData uri="http://schemas.openxmlformats.org/drawingml/2006/table">
            <a:tbl>
              <a:tblPr firstRow="1" bandRow="1">
                <a:tableStyleId>{00A15C55-8517-42AA-B614-E9B94910E393}</a:tableStyleId>
              </a:tblPr>
              <a:tblGrid>
                <a:gridCol w="1008112"/>
                <a:gridCol w="2880320"/>
                <a:gridCol w="4320480"/>
              </a:tblGrid>
              <a:tr h="370840">
                <a:tc>
                  <a:txBody>
                    <a:bodyPr/>
                    <a:lstStyle/>
                    <a:p>
                      <a:r>
                        <a:rPr lang="zh-TW" altLang="en-US" dirty="0" smtClean="0"/>
                        <a:t>年份</a:t>
                      </a:r>
                      <a:endParaRPr lang="zh-TW" altLang="en-US" dirty="0"/>
                    </a:p>
                  </a:txBody>
                  <a:tcPr/>
                </a:tc>
                <a:tc>
                  <a:txBody>
                    <a:bodyPr/>
                    <a:lstStyle/>
                    <a:p>
                      <a:r>
                        <a:rPr lang="zh-TW" altLang="en-US" dirty="0" smtClean="0"/>
                        <a:t>事件</a:t>
                      </a:r>
                      <a:endParaRPr lang="zh-TW" altLang="en-US" dirty="0"/>
                    </a:p>
                  </a:txBody>
                  <a:tcPr/>
                </a:tc>
                <a:tc>
                  <a:txBody>
                    <a:bodyPr/>
                    <a:lstStyle/>
                    <a:p>
                      <a:r>
                        <a:rPr lang="zh-TW" altLang="en-US" dirty="0" smtClean="0"/>
                        <a:t>簡況</a:t>
                      </a:r>
                      <a:endParaRPr lang="zh-TW" altLang="en-US" dirty="0"/>
                    </a:p>
                  </a:txBody>
                  <a:tcPr/>
                </a:tc>
              </a:tr>
              <a:tr h="370840">
                <a:tc>
                  <a:txBody>
                    <a:bodyPr/>
                    <a:lstStyle/>
                    <a:p>
                      <a:r>
                        <a:rPr lang="en-US" altLang="zh-TW" dirty="0" smtClean="0"/>
                        <a:t>1915</a:t>
                      </a:r>
                      <a:r>
                        <a:rPr lang="zh-TW" altLang="en-US" dirty="0" smtClean="0"/>
                        <a:t>年</a:t>
                      </a:r>
                      <a:endParaRPr lang="zh-TW" altLang="en-US" dirty="0"/>
                    </a:p>
                  </a:txBody>
                  <a:tcPr/>
                </a:tc>
                <a:tc>
                  <a:txBody>
                    <a:bodyPr/>
                    <a:lstStyle/>
                    <a:p>
                      <a:r>
                        <a:rPr lang="zh-TW" altLang="en-US" b="0" dirty="0" smtClean="0">
                          <a:solidFill>
                            <a:schemeClr val="tx1"/>
                          </a:solidFill>
                          <a:latin typeface="標楷體" pitchFamily="65" charset="-120"/>
                          <a:ea typeface="標楷體" pitchFamily="65" charset="-120"/>
                        </a:rPr>
                        <a:t>麥克馬洪 </a:t>
                      </a:r>
                      <a:r>
                        <a:rPr lang="en-US" altLang="zh-TW" b="0" dirty="0" smtClean="0">
                          <a:solidFill>
                            <a:schemeClr val="tx1"/>
                          </a:solidFill>
                          <a:latin typeface="標楷體" pitchFamily="65" charset="-120"/>
                          <a:ea typeface="標楷體" pitchFamily="65" charset="-120"/>
                        </a:rPr>
                        <a:t>-</a:t>
                      </a:r>
                      <a:r>
                        <a:rPr lang="zh-TW" altLang="en-US" b="0" dirty="0" smtClean="0">
                          <a:solidFill>
                            <a:schemeClr val="tx1"/>
                          </a:solidFill>
                          <a:latin typeface="標楷體" pitchFamily="65" charset="-120"/>
                          <a:ea typeface="標楷體" pitchFamily="65" charset="-120"/>
                        </a:rPr>
                        <a:t> 侯賽因書信 </a:t>
                      </a:r>
                      <a:endParaRPr lang="en-US" altLang="zh-TW" b="0" dirty="0" smtClean="0">
                        <a:solidFill>
                          <a:schemeClr val="tx1"/>
                        </a:solidFill>
                        <a:latin typeface="標楷體" pitchFamily="65" charset="-120"/>
                        <a:ea typeface="標楷體" pitchFamily="65" charset="-120"/>
                      </a:endParaRPr>
                    </a:p>
                    <a:p>
                      <a:r>
                        <a:rPr lang="en-US" altLang="zh-TW" sz="1800" b="0" i="1" kern="1200" dirty="0" smtClean="0">
                          <a:solidFill>
                            <a:schemeClr val="tx1"/>
                          </a:solidFill>
                          <a:latin typeface="+mn-lt"/>
                          <a:ea typeface="+mn-ea"/>
                          <a:cs typeface="+mn-cs"/>
                        </a:rPr>
                        <a:t>McMahon</a:t>
                      </a:r>
                      <a:r>
                        <a:rPr lang="en-US" altLang="zh-TW" dirty="0" smtClean="0">
                          <a:solidFill>
                            <a:schemeClr val="tx1"/>
                          </a:solidFill>
                        </a:rPr>
                        <a:t>–</a:t>
                      </a:r>
                      <a:r>
                        <a:rPr lang="en-US" altLang="zh-TW" sz="1800" b="0" i="1" kern="1200" dirty="0" smtClean="0">
                          <a:solidFill>
                            <a:schemeClr val="tx1"/>
                          </a:solidFill>
                          <a:latin typeface="+mn-lt"/>
                          <a:ea typeface="+mn-ea"/>
                          <a:cs typeface="+mn-cs"/>
                        </a:rPr>
                        <a:t>Hussein Correspondence</a:t>
                      </a:r>
                      <a:endParaRPr lang="zh-TW" altLang="en-US" b="0" dirty="0">
                        <a:solidFill>
                          <a:schemeClr val="tx1"/>
                        </a:solidFill>
                        <a:latin typeface="標楷體" pitchFamily="65" charset="-120"/>
                        <a:ea typeface="標楷體" pitchFamily="65" charset="-120"/>
                      </a:endParaRPr>
                    </a:p>
                  </a:txBody>
                  <a:tcPr/>
                </a:tc>
                <a:tc>
                  <a:txBody>
                    <a:bodyPr/>
                    <a:lstStyle/>
                    <a:p>
                      <a:pPr algn="just"/>
                      <a:r>
                        <a:rPr lang="zh-TW" altLang="en-US" dirty="0" smtClean="0">
                          <a:solidFill>
                            <a:schemeClr val="tx1"/>
                          </a:solidFill>
                          <a:latin typeface="標楷體" pitchFamily="65" charset="-120"/>
                          <a:ea typeface="標楷體" pitchFamily="65" charset="-120"/>
                        </a:rPr>
                        <a:t>英國政府鼓勵阿拉伯人起義，脫離土耳其</a:t>
                      </a:r>
                      <a:r>
                        <a:rPr lang="en-US" altLang="zh-TW" dirty="0" smtClean="0">
                          <a:solidFill>
                            <a:schemeClr val="tx1"/>
                          </a:solidFill>
                          <a:latin typeface="標楷體" pitchFamily="65" charset="-120"/>
                          <a:ea typeface="標楷體" pitchFamily="65" charset="-120"/>
                        </a:rPr>
                        <a:t>(</a:t>
                      </a:r>
                      <a:r>
                        <a:rPr lang="zh-TW" altLang="en-US" dirty="0" smtClean="0">
                          <a:solidFill>
                            <a:schemeClr val="tx1"/>
                          </a:solidFill>
                          <a:latin typeface="標楷體" pitchFamily="65" charset="-120"/>
                          <a:ea typeface="標楷體" pitchFamily="65" charset="-120"/>
                        </a:rPr>
                        <a:t>奧斯曼帝國</a:t>
                      </a:r>
                      <a:r>
                        <a:rPr lang="en-US" altLang="zh-TW" dirty="0" smtClean="0">
                          <a:solidFill>
                            <a:schemeClr val="tx1"/>
                          </a:solidFill>
                          <a:latin typeface="標楷體" pitchFamily="65" charset="-120"/>
                          <a:ea typeface="標楷體" pitchFamily="65" charset="-120"/>
                        </a:rPr>
                        <a:t>)</a:t>
                      </a:r>
                      <a:r>
                        <a:rPr lang="zh-TW" altLang="en-US" dirty="0" smtClean="0">
                          <a:solidFill>
                            <a:schemeClr val="tx1"/>
                          </a:solidFill>
                          <a:latin typeface="標楷體" pitchFamily="65" charset="-120"/>
                          <a:ea typeface="標楷體" pitchFamily="65" charset="-120"/>
                        </a:rPr>
                        <a:t> ，並同意讓阿拉伯人建立他們自己的國家</a:t>
                      </a:r>
                      <a:r>
                        <a:rPr lang="zh-HK" altLang="zh-TW" dirty="0" smtClean="0">
                          <a:solidFill>
                            <a:schemeClr val="tx1"/>
                          </a:solidFill>
                          <a:latin typeface="標楷體" pitchFamily="65" charset="-120"/>
                          <a:ea typeface="標楷體" pitchFamily="65" charset="-120"/>
                        </a:rPr>
                        <a:t>。</a:t>
                      </a:r>
                      <a:endParaRPr lang="en-US" altLang="zh-HK" dirty="0" smtClean="0">
                        <a:solidFill>
                          <a:schemeClr val="tx1"/>
                        </a:solidFill>
                        <a:latin typeface="標楷體" pitchFamily="65" charset="-120"/>
                        <a:ea typeface="標楷體" pitchFamily="65" charset="-120"/>
                      </a:endParaRPr>
                    </a:p>
                    <a:p>
                      <a:pPr algn="just"/>
                      <a:r>
                        <a:rPr lang="zh-TW" altLang="en-US" dirty="0" smtClean="0">
                          <a:solidFill>
                            <a:schemeClr val="tx1"/>
                          </a:solidFill>
                          <a:latin typeface="標楷體" pitchFamily="65" charset="-120"/>
                          <a:ea typeface="標楷體" pitchFamily="65" charset="-120"/>
                        </a:rPr>
                        <a:t>阿拉伯人基於此協議，開始助聯軍反土</a:t>
                      </a:r>
                      <a:r>
                        <a:rPr lang="zh-HK" altLang="zh-TW" dirty="0" smtClean="0">
                          <a:solidFill>
                            <a:schemeClr val="tx1"/>
                          </a:solidFill>
                          <a:latin typeface="標楷體" pitchFamily="65" charset="-120"/>
                          <a:ea typeface="標楷體" pitchFamily="65" charset="-120"/>
                        </a:rPr>
                        <a:t>。</a:t>
                      </a:r>
                      <a:endParaRPr lang="zh-TW" altLang="en-US" dirty="0">
                        <a:solidFill>
                          <a:schemeClr val="tx1"/>
                        </a:solidFill>
                        <a:latin typeface="標楷體" pitchFamily="65" charset="-120"/>
                        <a:ea typeface="標楷體" pitchFamily="65" charset="-120"/>
                      </a:endParaRPr>
                    </a:p>
                  </a:txBody>
                  <a:tcPr/>
                </a:tc>
              </a:tr>
              <a:tr h="370840">
                <a:tc>
                  <a:txBody>
                    <a:bodyPr/>
                    <a:lstStyle/>
                    <a:p>
                      <a:r>
                        <a:rPr lang="en-US" altLang="zh-TW" dirty="0" smtClean="0"/>
                        <a:t>1916</a:t>
                      </a:r>
                      <a:r>
                        <a:rPr lang="zh-TW" altLang="en-US" dirty="0" smtClean="0"/>
                        <a:t>年</a:t>
                      </a:r>
                      <a:endParaRPr lang="zh-TW" altLang="en-US" dirty="0"/>
                    </a:p>
                  </a:txBody>
                  <a:tcPr/>
                </a:tc>
                <a:tc>
                  <a:txBody>
                    <a:bodyPr/>
                    <a:lstStyle/>
                    <a:p>
                      <a:r>
                        <a:rPr lang="zh-HK" altLang="zh-TW" b="0" dirty="0" smtClean="0">
                          <a:solidFill>
                            <a:schemeClr val="tx1"/>
                          </a:solidFill>
                          <a:latin typeface="標楷體" pitchFamily="65" charset="-120"/>
                          <a:ea typeface="標楷體" pitchFamily="65" charset="-120"/>
                        </a:rPr>
                        <a:t>賽克斯-皮科協定</a:t>
                      </a:r>
                      <a:endParaRPr lang="en-US" altLang="zh-HK" b="0" dirty="0" smtClean="0">
                        <a:solidFill>
                          <a:schemeClr val="tx1"/>
                        </a:solidFill>
                        <a:latin typeface="標楷體" pitchFamily="65" charset="-120"/>
                        <a:ea typeface="標楷體" pitchFamily="65" charset="-120"/>
                      </a:endParaRPr>
                    </a:p>
                    <a:p>
                      <a:r>
                        <a:rPr lang="zh-HK" altLang="zh-TW" b="0" dirty="0" smtClean="0">
                          <a:solidFill>
                            <a:schemeClr val="tx1"/>
                          </a:solidFill>
                          <a:latin typeface="+mn-lt"/>
                        </a:rPr>
                        <a:t>Sykes-Picot Agreement</a:t>
                      </a:r>
                      <a:endParaRPr lang="zh-TW" altLang="en-US" b="0" dirty="0">
                        <a:solidFill>
                          <a:schemeClr val="tx1"/>
                        </a:solidFill>
                        <a:latin typeface="+mn-lt"/>
                        <a:ea typeface="標楷體" pitchFamily="65" charset="-120"/>
                      </a:endParaRPr>
                    </a:p>
                  </a:txBody>
                  <a:tcPr/>
                </a:tc>
                <a:tc>
                  <a:txBody>
                    <a:bodyPr/>
                    <a:lstStyle/>
                    <a:p>
                      <a:pPr>
                        <a:buFont typeface="Arial" pitchFamily="34" charset="0"/>
                        <a:buChar char="•"/>
                      </a:pPr>
                      <a:r>
                        <a:rPr lang="zh-HK" altLang="zh-TW" dirty="0" smtClean="0">
                          <a:solidFill>
                            <a:schemeClr val="tx1"/>
                          </a:solidFill>
                          <a:latin typeface="標楷體" pitchFamily="65" charset="-120"/>
                          <a:ea typeface="標楷體" pitchFamily="65" charset="-120"/>
                        </a:rPr>
                        <a:t>協約國在一戰期間曾就戰後瓜分奧斯曼帝國進行過秘密協議</a:t>
                      </a:r>
                      <a:endParaRPr lang="en-US" altLang="zh-HK" dirty="0" smtClean="0">
                        <a:solidFill>
                          <a:schemeClr val="tx1"/>
                        </a:solidFill>
                        <a:latin typeface="標楷體" pitchFamily="65" charset="-120"/>
                        <a:ea typeface="標楷體" pitchFamily="65" charset="-120"/>
                      </a:endParaRPr>
                    </a:p>
                    <a:p>
                      <a:pPr rtl="0">
                        <a:buFont typeface="Arial" pitchFamily="34" charset="0"/>
                        <a:buChar char="•"/>
                      </a:pPr>
                      <a:r>
                        <a:rPr lang="zh-HK" altLang="zh-TW" dirty="0" smtClean="0">
                          <a:solidFill>
                            <a:schemeClr val="tx1"/>
                          </a:solidFill>
                          <a:latin typeface="標楷體" pitchFamily="65" charset="-120"/>
                          <a:ea typeface="標楷體" pitchFamily="65" charset="-120"/>
                        </a:rPr>
                        <a:t>敘利亞、安那托利亞南部、伊拉克的摩蘇爾地區劃為</a:t>
                      </a:r>
                      <a:r>
                        <a:rPr lang="zh-HK" altLang="zh-TW" dirty="0" smtClean="0">
                          <a:solidFill>
                            <a:srgbClr val="FF0000"/>
                          </a:solidFill>
                          <a:latin typeface="標楷體" pitchFamily="65" charset="-120"/>
                          <a:ea typeface="標楷體" pitchFamily="65" charset="-120"/>
                        </a:rPr>
                        <a:t>法國</a:t>
                      </a:r>
                      <a:r>
                        <a:rPr lang="zh-HK" altLang="zh-TW" dirty="0" smtClean="0">
                          <a:solidFill>
                            <a:schemeClr val="tx1"/>
                          </a:solidFill>
                          <a:latin typeface="標楷體" pitchFamily="65" charset="-120"/>
                          <a:ea typeface="標楷體" pitchFamily="65" charset="-120"/>
                        </a:rPr>
                        <a:t>的勢力範圍。</a:t>
                      </a:r>
                    </a:p>
                    <a:p>
                      <a:pPr rtl="0">
                        <a:buFont typeface="Arial" pitchFamily="34" charset="0"/>
                        <a:buChar char="•"/>
                      </a:pPr>
                      <a:r>
                        <a:rPr lang="zh-HK" altLang="zh-TW" dirty="0" smtClean="0">
                          <a:solidFill>
                            <a:schemeClr val="tx1"/>
                          </a:solidFill>
                          <a:latin typeface="標楷體" pitchFamily="65" charset="-120"/>
                          <a:ea typeface="標楷體" pitchFamily="65" charset="-120"/>
                        </a:rPr>
                        <a:t>敘利亞南部和美索不達米亞南部（現伊拉克大部份地區）為</a:t>
                      </a:r>
                      <a:r>
                        <a:rPr lang="zh-HK" altLang="zh-TW" dirty="0" smtClean="0">
                          <a:solidFill>
                            <a:srgbClr val="FF0000"/>
                          </a:solidFill>
                          <a:latin typeface="標楷體" pitchFamily="65" charset="-120"/>
                          <a:ea typeface="標楷體" pitchFamily="65" charset="-120"/>
                        </a:rPr>
                        <a:t>英國</a:t>
                      </a:r>
                      <a:r>
                        <a:rPr lang="zh-HK" altLang="zh-TW" dirty="0" smtClean="0">
                          <a:solidFill>
                            <a:schemeClr val="tx1"/>
                          </a:solidFill>
                          <a:latin typeface="標楷體" pitchFamily="65" charset="-120"/>
                          <a:ea typeface="標楷體" pitchFamily="65" charset="-120"/>
                        </a:rPr>
                        <a:t>勢力範圍。</a:t>
                      </a:r>
                    </a:p>
                    <a:p>
                      <a:pPr rtl="0">
                        <a:buFont typeface="Arial" pitchFamily="34" charset="0"/>
                        <a:buChar char="•"/>
                      </a:pPr>
                      <a:r>
                        <a:rPr lang="zh-HK" altLang="zh-TW" dirty="0" smtClean="0">
                          <a:solidFill>
                            <a:schemeClr val="tx1"/>
                          </a:solidFill>
                          <a:latin typeface="標楷體" pitchFamily="65" charset="-120"/>
                          <a:ea typeface="標楷體" pitchFamily="65" charset="-120"/>
                        </a:rPr>
                        <a:t>黑海東南沿岸、博斯普魯斯海峽、達達尼爾海峽兩岸地區為</a:t>
                      </a:r>
                      <a:r>
                        <a:rPr lang="zh-HK" altLang="zh-TW" dirty="0" smtClean="0">
                          <a:solidFill>
                            <a:srgbClr val="FF0000"/>
                          </a:solidFill>
                          <a:latin typeface="標楷體" pitchFamily="65" charset="-120"/>
                          <a:ea typeface="標楷體" pitchFamily="65" charset="-120"/>
                        </a:rPr>
                        <a:t>俄羅斯</a:t>
                      </a:r>
                      <a:r>
                        <a:rPr lang="zh-HK" altLang="zh-TW" dirty="0" smtClean="0">
                          <a:solidFill>
                            <a:schemeClr val="tx1"/>
                          </a:solidFill>
                          <a:latin typeface="標楷體" pitchFamily="65" charset="-120"/>
                          <a:ea typeface="標楷體" pitchFamily="65" charset="-120"/>
                        </a:rPr>
                        <a:t>勢力範圍。</a:t>
                      </a:r>
                      <a:endParaRPr lang="zh-TW" altLang="en-US" dirty="0">
                        <a:solidFill>
                          <a:schemeClr val="tx1"/>
                        </a:solidFill>
                        <a:latin typeface="標楷體" pitchFamily="65" charset="-120"/>
                        <a:ea typeface="標楷體" pitchFamily="65" charset="-120"/>
                      </a:endParaRPr>
                    </a:p>
                  </a:txBody>
                  <a:tcPr/>
                </a:tc>
              </a:tr>
              <a:tr h="741680">
                <a:tc gridSpan="3">
                  <a:txBody>
                    <a:bodyPr/>
                    <a:lstStyle/>
                    <a:p>
                      <a:r>
                        <a:rPr lang="zh-TW" altLang="en-US" dirty="0" smtClean="0">
                          <a:solidFill>
                            <a:schemeClr val="tx1"/>
                          </a:solidFill>
                          <a:latin typeface="標楷體" pitchFamily="65" charset="-120"/>
                          <a:ea typeface="標楷體" pitchFamily="65" charset="-120"/>
                        </a:rPr>
                        <a:t>及後，由於現實帝國主義，英國政府沒有遵從上述兩份協議，雖已獲阿拉伯人幫助</a:t>
                      </a:r>
                      <a:r>
                        <a:rPr lang="zh-HK" altLang="zh-TW" dirty="0" smtClean="0">
                          <a:solidFill>
                            <a:schemeClr val="tx1"/>
                          </a:solidFill>
                          <a:latin typeface="標楷體" pitchFamily="65" charset="-120"/>
                          <a:ea typeface="標楷體" pitchFamily="65" charset="-120"/>
                        </a:rPr>
                        <a:t>。</a:t>
                      </a:r>
                      <a:endParaRPr lang="zh-TW" altLang="en-US" dirty="0">
                        <a:solidFill>
                          <a:schemeClr val="tx1"/>
                        </a:solidFill>
                        <a:latin typeface="標楷體" pitchFamily="65" charset="-120"/>
                        <a:ea typeface="標楷體" pitchFamily="65" charset="-120"/>
                      </a:endParaRPr>
                    </a:p>
                  </a:txBody>
                  <a:tcPr/>
                </a:tc>
                <a:tc hMerge="1">
                  <a:txBody>
                    <a:bodyPr/>
                    <a:lstStyle/>
                    <a:p>
                      <a:endParaRPr lang="zh-TW" altLang="en-US" dirty="0">
                        <a:latin typeface="標楷體" pitchFamily="65" charset="-120"/>
                        <a:ea typeface="標楷體" pitchFamily="65" charset="-120"/>
                      </a:endParaRPr>
                    </a:p>
                  </a:txBody>
                  <a:tcPr/>
                </a:tc>
                <a:tc hMerge="1">
                  <a:txBody>
                    <a:bodyPr/>
                    <a:lstStyle/>
                    <a:p>
                      <a:endParaRPr lang="zh-TW" altLang="en-US" dirty="0">
                        <a:latin typeface="標楷體" pitchFamily="65" charset="-120"/>
                        <a:ea typeface="標楷體" pitchFamily="65" charset="-120"/>
                      </a:endParaRP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solidFill>
                <a:srgbClr val="FFFF00"/>
              </a:solidFill>
              <a:latin typeface="標楷體" pitchFamily="65" charset="-120"/>
              <a:ea typeface="標楷體" pitchFamily="65" charset="-120"/>
            </a:endParaRPr>
          </a:p>
        </p:txBody>
      </p:sp>
      <p:graphicFrame>
        <p:nvGraphicFramePr>
          <p:cNvPr id="7" name="Table 6"/>
          <p:cNvGraphicFramePr>
            <a:graphicFrameLocks noGrp="1"/>
          </p:cNvGraphicFramePr>
          <p:nvPr/>
        </p:nvGraphicFramePr>
        <p:xfrm>
          <a:off x="251520" y="1196752"/>
          <a:ext cx="8892479" cy="5491480"/>
        </p:xfrm>
        <a:graphic>
          <a:graphicData uri="http://schemas.openxmlformats.org/drawingml/2006/table">
            <a:tbl>
              <a:tblPr firstRow="1" bandRow="1">
                <a:tableStyleId>{00A15C55-8517-42AA-B614-E9B94910E393}</a:tableStyleId>
              </a:tblPr>
              <a:tblGrid>
                <a:gridCol w="864096"/>
                <a:gridCol w="1080120"/>
                <a:gridCol w="6948263"/>
              </a:tblGrid>
              <a:tr h="370840">
                <a:tc>
                  <a:txBody>
                    <a:bodyPr/>
                    <a:lstStyle/>
                    <a:p>
                      <a:r>
                        <a:rPr lang="zh-TW" altLang="en-US" dirty="0" smtClean="0"/>
                        <a:t>年份</a:t>
                      </a:r>
                      <a:endParaRPr lang="zh-TW" altLang="en-US" dirty="0"/>
                    </a:p>
                  </a:txBody>
                  <a:tcPr/>
                </a:tc>
                <a:tc>
                  <a:txBody>
                    <a:bodyPr/>
                    <a:lstStyle/>
                    <a:p>
                      <a:r>
                        <a:rPr lang="zh-TW" altLang="en-US" dirty="0" smtClean="0"/>
                        <a:t>事件</a:t>
                      </a:r>
                      <a:endParaRPr lang="zh-TW" altLang="en-US" dirty="0"/>
                    </a:p>
                  </a:txBody>
                  <a:tcPr/>
                </a:tc>
                <a:tc>
                  <a:txBody>
                    <a:bodyPr/>
                    <a:lstStyle/>
                    <a:p>
                      <a:r>
                        <a:rPr lang="zh-TW" altLang="en-US" dirty="0" smtClean="0"/>
                        <a:t>簡況</a:t>
                      </a:r>
                      <a:endParaRPr lang="zh-TW" altLang="en-US" dirty="0"/>
                    </a:p>
                  </a:txBody>
                  <a:tcPr/>
                </a:tc>
              </a:tr>
              <a:tr h="370840">
                <a:tc>
                  <a:txBody>
                    <a:bodyPr/>
                    <a:lstStyle/>
                    <a:p>
                      <a:r>
                        <a:rPr lang="en-US" altLang="zh-TW" dirty="0" smtClean="0"/>
                        <a:t>1917</a:t>
                      </a:r>
                      <a:endParaRPr lang="zh-TW" altLang="en-US" dirty="0"/>
                    </a:p>
                  </a:txBody>
                  <a:tcPr/>
                </a:tc>
                <a:tc>
                  <a:txBody>
                    <a:bodyPr/>
                    <a:lstStyle/>
                    <a:p>
                      <a:r>
                        <a:rPr lang="zh-HK" altLang="zh-TW" b="0" dirty="0" smtClean="0">
                          <a:solidFill>
                            <a:schemeClr val="tx1"/>
                          </a:solidFill>
                          <a:latin typeface="標楷體" pitchFamily="65" charset="-120"/>
                          <a:ea typeface="標楷體" pitchFamily="65" charset="-120"/>
                        </a:rPr>
                        <a:t>貝爾福宣言</a:t>
                      </a:r>
                      <a:endParaRPr lang="zh-TW" altLang="en-US" b="0" dirty="0">
                        <a:solidFill>
                          <a:schemeClr val="tx1"/>
                        </a:solidFill>
                        <a:latin typeface="標楷體" pitchFamily="65" charset="-120"/>
                        <a:ea typeface="標楷體" pitchFamily="65" charset="-120"/>
                      </a:endParaRPr>
                    </a:p>
                  </a:txBody>
                  <a:tcPr/>
                </a:tc>
                <a:tc>
                  <a:txBody>
                    <a:bodyPr/>
                    <a:lstStyle/>
                    <a:p>
                      <a:r>
                        <a:rPr lang="zh-TW" altLang="en-US" dirty="0" smtClean="0">
                          <a:solidFill>
                            <a:schemeClr val="tx1"/>
                          </a:solidFill>
                          <a:latin typeface="標楷體" pitchFamily="65" charset="-120"/>
                          <a:ea typeface="標楷體" pitchFamily="65" charset="-120"/>
                        </a:rPr>
                        <a:t>英國政府單方面宣佈</a:t>
                      </a:r>
                      <a:r>
                        <a:rPr lang="zh-HK" altLang="zh-TW" dirty="0" smtClean="0">
                          <a:solidFill>
                            <a:schemeClr val="tx1"/>
                          </a:solidFill>
                          <a:latin typeface="標楷體" pitchFamily="65" charset="-120"/>
                          <a:ea typeface="標楷體" pitchFamily="65" charset="-120"/>
                        </a:rPr>
                        <a:t>，</a:t>
                      </a:r>
                      <a:r>
                        <a:rPr lang="zh-TW" altLang="en-US" dirty="0" smtClean="0">
                          <a:solidFill>
                            <a:schemeClr val="tx1"/>
                          </a:solidFill>
                          <a:latin typeface="標楷體" pitchFamily="65" charset="-120"/>
                          <a:ea typeface="標楷體" pitchFamily="65" charset="-120"/>
                        </a:rPr>
                        <a:t>支持</a:t>
                      </a:r>
                      <a:r>
                        <a:rPr lang="zh-HK" altLang="zh-TW" dirty="0" smtClean="0">
                          <a:solidFill>
                            <a:schemeClr val="tx1"/>
                          </a:solidFill>
                          <a:latin typeface="標楷體" pitchFamily="65" charset="-120"/>
                          <a:ea typeface="標楷體" pitchFamily="65" charset="-120"/>
                        </a:rPr>
                        <a:t>錫安主義者在</a:t>
                      </a:r>
                      <a:r>
                        <a:rPr lang="zh-TW" altLang="en-US" dirty="0" smtClean="0">
                          <a:solidFill>
                            <a:schemeClr val="tx1"/>
                          </a:solidFill>
                          <a:latin typeface="標楷體" pitchFamily="65" charset="-120"/>
                          <a:ea typeface="標楷體" pitchFamily="65" charset="-120"/>
                        </a:rPr>
                        <a:t>巴勒斯坦</a:t>
                      </a:r>
                      <a:r>
                        <a:rPr lang="zh-HK" altLang="zh-TW" dirty="0" smtClean="0">
                          <a:solidFill>
                            <a:schemeClr val="tx1"/>
                          </a:solidFill>
                          <a:latin typeface="標楷體" pitchFamily="65" charset="-120"/>
                          <a:ea typeface="標楷體" pitchFamily="65" charset="-120"/>
                        </a:rPr>
                        <a:t>建立猶太人「民族之家」，條件是不傷害當地已有民族的權利。</a:t>
                      </a:r>
                      <a:endParaRPr lang="en-US" altLang="zh-HK" dirty="0" smtClean="0">
                        <a:solidFill>
                          <a:schemeClr val="tx1"/>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法律上</a:t>
                      </a:r>
                      <a:r>
                        <a:rPr lang="zh-HK"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此宣言是將一處不屬於他們的土地交予第三者</a:t>
                      </a:r>
                      <a:r>
                        <a:rPr lang="zh-HK"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反而沒理會土地的擁有人</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其時該地為阿拉伯人</a:t>
                      </a:r>
                      <a:r>
                        <a:rPr lang="en-US" altLang="zh-TW" dirty="0" smtClean="0">
                          <a:solidFill>
                            <a:srgbClr val="FF0000"/>
                          </a:solidFill>
                          <a:latin typeface="標楷體" pitchFamily="65" charset="-120"/>
                          <a:ea typeface="標楷體" pitchFamily="65" charset="-120"/>
                        </a:rPr>
                        <a:t>)</a:t>
                      </a:r>
                      <a:r>
                        <a:rPr lang="zh-HK"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違反國際公理</a:t>
                      </a:r>
                      <a:r>
                        <a:rPr lang="zh-HK" altLang="zh-TW" dirty="0" smtClean="0">
                          <a:solidFill>
                            <a:srgbClr val="FF0000"/>
                          </a:solidFill>
                          <a:latin typeface="標楷體" pitchFamily="65" charset="-120"/>
                          <a:ea typeface="標楷體" pitchFamily="65" charset="-120"/>
                        </a:rPr>
                        <a:t>。</a:t>
                      </a:r>
                      <a:endParaRPr lang="zh-TW" altLang="en-US" dirty="0">
                        <a:solidFill>
                          <a:srgbClr val="FF0000"/>
                        </a:solidFill>
                        <a:latin typeface="標楷體" pitchFamily="65" charset="-120"/>
                        <a:ea typeface="標楷體" pitchFamily="65" charset="-120"/>
                      </a:endParaRPr>
                    </a:p>
                  </a:txBody>
                  <a:tcPr/>
                </a:tc>
              </a:tr>
              <a:tr h="370840">
                <a:tc>
                  <a:txBody>
                    <a:bodyPr/>
                    <a:lstStyle/>
                    <a:p>
                      <a:endParaRPr lang="zh-TW" altLang="en-US" dirty="0"/>
                    </a:p>
                  </a:txBody>
                  <a:tcPr/>
                </a:tc>
                <a:tc>
                  <a:txBody>
                    <a:bodyPr/>
                    <a:lstStyle/>
                    <a:p>
                      <a:endParaRPr lang="zh-TW" altLang="en-US" b="0" dirty="0">
                        <a:solidFill>
                          <a:srgbClr val="002060"/>
                        </a:solidFill>
                        <a:latin typeface="+mn-lt"/>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zh-TW" altLang="en-US" dirty="0" smtClean="0">
                          <a:solidFill>
                            <a:schemeClr val="tx1"/>
                          </a:solidFill>
                          <a:latin typeface="標楷體" pitchFamily="65" charset="-120"/>
                          <a:ea typeface="標楷體" pitchFamily="65" charset="-120"/>
                        </a:rPr>
                        <a:t>麥加首領侯賽因對英國政府的決定感到十分震驚，去信詢問先前訂立條約</a:t>
                      </a:r>
                      <a:r>
                        <a:rPr lang="en-US" altLang="zh-TW" dirty="0" smtClean="0">
                          <a:solidFill>
                            <a:schemeClr val="tx1"/>
                          </a:solidFill>
                          <a:latin typeface="標楷體" pitchFamily="65" charset="-120"/>
                          <a:ea typeface="標楷體" pitchFamily="65" charset="-120"/>
                        </a:rPr>
                        <a:t>(</a:t>
                      </a:r>
                      <a:r>
                        <a:rPr lang="zh-TW" altLang="en-US" b="0" dirty="0" smtClean="0">
                          <a:solidFill>
                            <a:schemeClr val="tx1"/>
                          </a:solidFill>
                          <a:latin typeface="標楷體" pitchFamily="65" charset="-120"/>
                          <a:ea typeface="標楷體" pitchFamily="65" charset="-120"/>
                        </a:rPr>
                        <a:t>麥克馬洪 </a:t>
                      </a:r>
                      <a:r>
                        <a:rPr lang="en-US" altLang="zh-TW" b="0" dirty="0" smtClean="0">
                          <a:solidFill>
                            <a:schemeClr val="tx1"/>
                          </a:solidFill>
                          <a:latin typeface="標楷體" pitchFamily="65" charset="-120"/>
                          <a:ea typeface="標楷體" pitchFamily="65" charset="-120"/>
                        </a:rPr>
                        <a:t>-</a:t>
                      </a:r>
                      <a:r>
                        <a:rPr lang="zh-TW" altLang="en-US" b="0" dirty="0" smtClean="0">
                          <a:solidFill>
                            <a:schemeClr val="tx1"/>
                          </a:solidFill>
                          <a:latin typeface="標楷體" pitchFamily="65" charset="-120"/>
                          <a:ea typeface="標楷體" pitchFamily="65" charset="-120"/>
                        </a:rPr>
                        <a:t> 侯賽因書信</a:t>
                      </a:r>
                      <a:r>
                        <a:rPr lang="en-US" altLang="zh-TW" b="0" dirty="0" smtClean="0">
                          <a:solidFill>
                            <a:schemeClr val="tx1"/>
                          </a:solidFill>
                          <a:latin typeface="標楷體" pitchFamily="65" charset="-120"/>
                          <a:ea typeface="標楷體" pitchFamily="65" charset="-120"/>
                        </a:rPr>
                        <a:t>)</a:t>
                      </a:r>
                      <a:r>
                        <a:rPr lang="zh-TW" altLang="en-US" dirty="0" smtClean="0">
                          <a:solidFill>
                            <a:schemeClr val="tx1"/>
                          </a:solidFill>
                          <a:latin typeface="標楷體" pitchFamily="65" charset="-120"/>
                          <a:ea typeface="標楷體" pitchFamily="65" charset="-120"/>
                        </a:rPr>
                        <a:t>的有效性。</a:t>
                      </a:r>
                      <a:endParaRPr lang="zh-TW" altLang="en-US" dirty="0">
                        <a:solidFill>
                          <a:srgbClr val="002060"/>
                        </a:solidFill>
                        <a:latin typeface="標楷體" pitchFamily="65" charset="-120"/>
                        <a:ea typeface="標楷體" pitchFamily="65"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1918</a:t>
                      </a:r>
                      <a:endParaRPr lang="zh-TW" altLang="en-US" dirty="0" smtClean="0"/>
                    </a:p>
                    <a:p>
                      <a:endParaRPr lang="zh-TW" altLang="en-US" dirty="0"/>
                    </a:p>
                  </a:txBody>
                  <a:tcPr/>
                </a:tc>
                <a:tc>
                  <a:txBody>
                    <a:bodyPr/>
                    <a:lstStyle/>
                    <a:p>
                      <a:r>
                        <a:rPr lang="zh-TW" altLang="en-US" sz="1800" b="0" dirty="0" smtClean="0">
                          <a:latin typeface="標楷體" pitchFamily="65" charset="-120"/>
                          <a:ea typeface="標楷體" pitchFamily="65" charset="-120"/>
                        </a:rPr>
                        <a:t>何格斯通訊</a:t>
                      </a:r>
                      <a:endParaRPr lang="zh-TW" altLang="en-US" sz="1800" b="0" dirty="0">
                        <a:latin typeface="標楷體" pitchFamily="65" charset="-120"/>
                        <a:ea typeface="標楷體" pitchFamily="65" charset="-120"/>
                      </a:endParaRPr>
                    </a:p>
                  </a:txBody>
                  <a:tcPr/>
                </a:tc>
                <a:tc>
                  <a:txBody>
                    <a:bodyPr/>
                    <a:lstStyle/>
                    <a:p>
                      <a:r>
                        <a:rPr lang="zh-TW" altLang="en-US" sz="1800" b="0" dirty="0" smtClean="0">
                          <a:latin typeface="標楷體" pitchFamily="65" charset="-120"/>
                          <a:ea typeface="標楷體" pitchFamily="65" charset="-120"/>
                        </a:rPr>
                        <a:t>英國政府中東事務最高階官員</a:t>
                      </a:r>
                      <a:r>
                        <a:rPr lang="en-US" altLang="zh-TW" sz="1800" b="0" dirty="0" smtClean="0">
                          <a:latin typeface="標楷體" pitchFamily="65" charset="-120"/>
                          <a:ea typeface="標楷體" pitchFamily="65" charset="-120"/>
                        </a:rPr>
                        <a:t>,</a:t>
                      </a:r>
                      <a:r>
                        <a:rPr lang="zh-TW" altLang="en-US" sz="1800" b="0" dirty="0" smtClean="0">
                          <a:latin typeface="標楷體" pitchFamily="65" charset="-120"/>
                          <a:ea typeface="標楷體" pitchFamily="65" charset="-120"/>
                        </a:rPr>
                        <a:t>註埃及之何格斯負責向侯賽因解釋英立場</a:t>
                      </a:r>
                      <a:r>
                        <a:rPr lang="zh-TW" altLang="en-US" dirty="0" smtClean="0">
                          <a:solidFill>
                            <a:schemeClr val="tx1"/>
                          </a:solidFill>
                          <a:latin typeface="標楷體" pitchFamily="65" charset="-120"/>
                          <a:ea typeface="標楷體" pitchFamily="65" charset="-120"/>
                        </a:rPr>
                        <a:t>。經一系列通訊後，表達其</a:t>
                      </a:r>
                      <a:r>
                        <a:rPr lang="zh-TW" altLang="en-US" dirty="0" smtClean="0">
                          <a:solidFill>
                            <a:srgbClr val="FF0000"/>
                          </a:solidFill>
                          <a:latin typeface="標楷體" pitchFamily="65" charset="-120"/>
                          <a:ea typeface="標楷體" pitchFamily="65" charset="-120"/>
                        </a:rPr>
                        <a:t>只</a:t>
                      </a:r>
                      <a:r>
                        <a:rPr lang="zh-TW" altLang="en-US" sz="1800" b="0" dirty="0" smtClean="0">
                          <a:solidFill>
                            <a:srgbClr val="FF0000"/>
                          </a:solidFill>
                          <a:latin typeface="標楷體" pitchFamily="65" charset="-120"/>
                          <a:ea typeface="標楷體" pitchFamily="65" charset="-120"/>
                        </a:rPr>
                        <a:t>支持猶太人在巴勒斯坦居住，而非立國及須與當地居民</a:t>
                      </a:r>
                      <a:r>
                        <a:rPr lang="en-US" altLang="zh-TW" sz="1800" b="0" dirty="0" smtClean="0">
                          <a:solidFill>
                            <a:srgbClr val="FF0000"/>
                          </a:solidFill>
                          <a:latin typeface="標楷體" pitchFamily="65" charset="-120"/>
                          <a:ea typeface="標楷體" pitchFamily="65" charset="-120"/>
                        </a:rPr>
                        <a:t>(</a:t>
                      </a:r>
                      <a:r>
                        <a:rPr lang="zh-TW" altLang="en-US" sz="1800" b="0" dirty="0" smtClean="0">
                          <a:solidFill>
                            <a:srgbClr val="FF0000"/>
                          </a:solidFill>
                          <a:latin typeface="標楷體" pitchFamily="65" charset="-120"/>
                          <a:ea typeface="標楷體" pitchFamily="65" charset="-120"/>
                        </a:rPr>
                        <a:t>阿拉伯人</a:t>
                      </a:r>
                      <a:r>
                        <a:rPr lang="en-US" altLang="zh-TW" sz="1800" b="0" dirty="0" smtClean="0">
                          <a:solidFill>
                            <a:srgbClr val="FF0000"/>
                          </a:solidFill>
                          <a:latin typeface="標楷體" pitchFamily="65" charset="-120"/>
                          <a:ea typeface="標楷體" pitchFamily="65" charset="-120"/>
                        </a:rPr>
                        <a:t>)</a:t>
                      </a:r>
                      <a:r>
                        <a:rPr lang="zh-TW" altLang="en-US" sz="1800" b="0" dirty="0" smtClean="0">
                          <a:solidFill>
                            <a:srgbClr val="FF0000"/>
                          </a:solidFill>
                          <a:latin typeface="標楷體" pitchFamily="65" charset="-120"/>
                          <a:ea typeface="標楷體" pitchFamily="65" charset="-120"/>
                        </a:rPr>
                        <a:t>和平共處之政策</a:t>
                      </a:r>
                      <a:r>
                        <a:rPr lang="zh-TW" altLang="en-US" dirty="0" smtClean="0">
                          <a:solidFill>
                            <a:schemeClr val="tx1"/>
                          </a:solidFill>
                          <a:latin typeface="標楷體" pitchFamily="65" charset="-120"/>
                          <a:ea typeface="標楷體" pitchFamily="65" charset="-120"/>
                        </a:rPr>
                        <a:t>。阿拉伯人從來沒反對讓猶太人居住，只是不願割讓土地，故平息了事件。</a:t>
                      </a:r>
                      <a:endParaRPr lang="zh-TW" altLang="en-US" sz="1800" b="0" dirty="0">
                        <a:latin typeface="標楷體" pitchFamily="65" charset="-120"/>
                        <a:ea typeface="標楷體" pitchFamily="65" charset="-120"/>
                      </a:endParaRPr>
                    </a:p>
                  </a:txBody>
                  <a:tcPr/>
                </a:tc>
              </a:tr>
              <a:tr h="370840">
                <a:tc>
                  <a:txBody>
                    <a:bodyPr/>
                    <a:lstStyle/>
                    <a:p>
                      <a:r>
                        <a:rPr lang="en-US" altLang="zh-TW" dirty="0" smtClean="0"/>
                        <a:t>1920</a:t>
                      </a:r>
                      <a:endParaRPr lang="zh-TW" altLang="en-US" dirty="0"/>
                    </a:p>
                  </a:txBody>
                  <a:tcPr/>
                </a:tc>
                <a:tc>
                  <a:txBody>
                    <a:bodyPr/>
                    <a:lstStyle/>
                    <a:p>
                      <a:endParaRPr lang="zh-TW" altLang="en-US" sz="1800" b="0" dirty="0">
                        <a:latin typeface="標楷體" pitchFamily="65" charset="-120"/>
                        <a:ea typeface="標楷體" pitchFamily="65" charset="-120"/>
                      </a:endParaRPr>
                    </a:p>
                  </a:txBody>
                  <a:tcPr/>
                </a:tc>
                <a:tc>
                  <a:txBody>
                    <a:bodyPr/>
                    <a:lstStyle/>
                    <a:p>
                      <a:r>
                        <a:rPr lang="zh-TW" altLang="en-US" sz="1800" b="0" dirty="0" smtClean="0">
                          <a:latin typeface="標楷體" pitchFamily="65" charset="-120"/>
                          <a:ea typeface="標楷體" pitchFamily="65" charset="-120"/>
                        </a:rPr>
                        <a:t>戰後國聯</a:t>
                      </a:r>
                      <a:r>
                        <a:rPr lang="zh-TW" altLang="en-US" sz="1800" b="0" dirty="0" smtClean="0">
                          <a:solidFill>
                            <a:srgbClr val="FF0000"/>
                          </a:solidFill>
                          <a:latin typeface="標楷體" pitchFamily="65" charset="-120"/>
                          <a:ea typeface="標楷體" pitchFamily="65" charset="-120"/>
                        </a:rPr>
                        <a:t>設立英托管地</a:t>
                      </a:r>
                      <a:r>
                        <a:rPr lang="zh-TW" altLang="en-US" sz="1800" b="0" dirty="0" smtClean="0">
                          <a:latin typeface="標楷體" pitchFamily="65" charset="-120"/>
                          <a:ea typeface="標楷體" pitchFamily="65" charset="-120"/>
                        </a:rPr>
                        <a:t>，將巴勒斯坦及約旦交由英國治理，有別於其他地方如沙烏地阿拉伯等所獲得的自主，亦</a:t>
                      </a:r>
                      <a:r>
                        <a:rPr lang="zh-TW" altLang="en-US" sz="1800" b="0" dirty="0" smtClean="0">
                          <a:solidFill>
                            <a:srgbClr val="FF0000"/>
                          </a:solidFill>
                          <a:latin typeface="標楷體" pitchFamily="65" charset="-120"/>
                          <a:ea typeface="標楷體" pitchFamily="65" charset="-120"/>
                        </a:rPr>
                        <a:t>有違國聯創始人美威以遜總統的民族自決原則</a:t>
                      </a:r>
                      <a:r>
                        <a:rPr lang="zh-TW" altLang="en-US" dirty="0" smtClean="0">
                          <a:solidFill>
                            <a:schemeClr val="tx1"/>
                          </a:solidFill>
                          <a:latin typeface="標楷體" pitchFamily="65" charset="-120"/>
                          <a:ea typeface="標楷體" pitchFamily="65" charset="-120"/>
                        </a:rPr>
                        <a:t>。</a:t>
                      </a:r>
                      <a:endParaRPr lang="zh-TW" altLang="en-US" sz="1800" b="0" dirty="0">
                        <a:latin typeface="標楷體" pitchFamily="65" charset="-120"/>
                        <a:ea typeface="標楷體" pitchFamily="65" charset="-120"/>
                      </a:endParaRPr>
                    </a:p>
                  </a:txBody>
                  <a:tcPr/>
                </a:tc>
              </a:tr>
              <a:tr h="370840">
                <a:tc>
                  <a:txBody>
                    <a:bodyPr/>
                    <a:lstStyle/>
                    <a:p>
                      <a:r>
                        <a:rPr lang="en-US" altLang="zh-TW" dirty="0" smtClean="0"/>
                        <a:t>1920</a:t>
                      </a:r>
                      <a:endParaRPr lang="zh-TW" altLang="en-US" dirty="0"/>
                    </a:p>
                  </a:txBody>
                  <a:tcPr/>
                </a:tc>
                <a:tc>
                  <a:txBody>
                    <a:bodyPr/>
                    <a:lstStyle/>
                    <a:p>
                      <a:endParaRPr lang="zh-TW" altLang="en-US" sz="1800" b="0" dirty="0">
                        <a:latin typeface="標楷體" pitchFamily="65" charset="-120"/>
                        <a:ea typeface="標楷體" pitchFamily="65" charset="-120"/>
                      </a:endParaRPr>
                    </a:p>
                  </a:txBody>
                  <a:tcPr/>
                </a:tc>
                <a:tc>
                  <a:txBody>
                    <a:bodyPr/>
                    <a:lstStyle/>
                    <a:p>
                      <a:r>
                        <a:rPr lang="zh-TW" altLang="en-US" sz="1800" b="0" dirty="0" smtClean="0">
                          <a:solidFill>
                            <a:srgbClr val="FF0000"/>
                          </a:solidFill>
                          <a:latin typeface="標楷體" pitchFamily="65" charset="-120"/>
                          <a:ea typeface="標楷體" pitchFamily="65" charset="-120"/>
                        </a:rPr>
                        <a:t>委任英籍猶太錫安主義者沙姆以</a:t>
                      </a:r>
                      <a:r>
                        <a:rPr lang="en-US" altLang="zh-TW" sz="1800" b="0" dirty="0" smtClean="0">
                          <a:solidFill>
                            <a:srgbClr val="FF0000"/>
                          </a:solidFill>
                          <a:latin typeface="標楷體" pitchFamily="65" charset="-120"/>
                          <a:ea typeface="標楷體" pitchFamily="65" charset="-120"/>
                        </a:rPr>
                        <a:t>Herbert Samuel</a:t>
                      </a:r>
                      <a:r>
                        <a:rPr lang="zh-TW" altLang="en-US" sz="1800" b="0" dirty="0" smtClean="0">
                          <a:solidFill>
                            <a:srgbClr val="FF0000"/>
                          </a:solidFill>
                          <a:latin typeface="標楷體" pitchFamily="65" charset="-120"/>
                          <a:ea typeface="標楷體" pitchFamily="65" charset="-120"/>
                        </a:rPr>
                        <a:t>為首任托管地長官</a:t>
                      </a:r>
                      <a:r>
                        <a:rPr lang="zh-TW" altLang="en-US" sz="1800" b="0" dirty="0" smtClean="0">
                          <a:latin typeface="標楷體" pitchFamily="65" charset="-120"/>
                          <a:ea typeface="標楷體" pitchFamily="65" charset="-120"/>
                        </a:rPr>
                        <a:t>，其背景及立場引發極大爭議，反對者包括部份內閣官員，但基於國家利益考量，英揆佐治</a:t>
                      </a:r>
                      <a:r>
                        <a:rPr lang="en-US" altLang="zh-TW" sz="1800" b="0" dirty="0" smtClean="0">
                          <a:latin typeface="標楷體" pitchFamily="65" charset="-120"/>
                          <a:ea typeface="標楷體" pitchFamily="65" charset="-120"/>
                        </a:rPr>
                        <a:t>David Lloyd</a:t>
                      </a:r>
                      <a:r>
                        <a:rPr lang="en-US" altLang="zh-TW" sz="1800" b="0" baseline="0" dirty="0" smtClean="0">
                          <a:latin typeface="標楷體" pitchFamily="65" charset="-120"/>
                          <a:ea typeface="標楷體" pitchFamily="65" charset="-120"/>
                        </a:rPr>
                        <a:t> George</a:t>
                      </a:r>
                      <a:r>
                        <a:rPr lang="zh-TW" altLang="en-US" sz="1800" b="0" dirty="0" smtClean="0">
                          <a:latin typeface="標楷體" pitchFamily="65" charset="-120"/>
                          <a:ea typeface="標楷體" pitchFamily="65" charset="-120"/>
                        </a:rPr>
                        <a:t>堅持委任，阿拉伯人如夢初醒</a:t>
                      </a:r>
                      <a:r>
                        <a:rPr lang="en-US" altLang="zh-TW" sz="1800" b="0" dirty="0" smtClean="0">
                          <a:latin typeface="標楷體" pitchFamily="65" charset="-120"/>
                          <a:ea typeface="標楷體" pitchFamily="65" charset="-120"/>
                        </a:rPr>
                        <a:t>……</a:t>
                      </a:r>
                      <a:endParaRPr lang="zh-TW" altLang="en-US" sz="1800" b="0" dirty="0">
                        <a:latin typeface="標楷體" pitchFamily="65" charset="-120"/>
                        <a:ea typeface="標楷體" pitchFamily="65" charset="-120"/>
                      </a:endParaRPr>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4" name="Table 3"/>
          <p:cNvGraphicFramePr>
            <a:graphicFrameLocks noGrp="1"/>
          </p:cNvGraphicFramePr>
          <p:nvPr/>
        </p:nvGraphicFramePr>
        <p:xfrm>
          <a:off x="179512" y="1700808"/>
          <a:ext cx="6048672" cy="4480560"/>
        </p:xfrm>
        <a:graphic>
          <a:graphicData uri="http://schemas.openxmlformats.org/drawingml/2006/table">
            <a:tbl>
              <a:tblPr firstRow="1" bandRow="1">
                <a:tableStyleId>{00A15C55-8517-42AA-B614-E9B94910E393}</a:tableStyleId>
              </a:tblPr>
              <a:tblGrid>
                <a:gridCol w="936104"/>
                <a:gridCol w="1864207"/>
                <a:gridCol w="3248361"/>
              </a:tblGrid>
              <a:tr h="356782">
                <a:tc>
                  <a:txBody>
                    <a:bodyPr/>
                    <a:lstStyle/>
                    <a:p>
                      <a:r>
                        <a:rPr lang="zh-TW" altLang="en-US" dirty="0" smtClean="0"/>
                        <a:t>年份</a:t>
                      </a:r>
                      <a:endParaRPr lang="zh-TW" altLang="en-US" dirty="0"/>
                    </a:p>
                  </a:txBody>
                  <a:tcPr/>
                </a:tc>
                <a:tc>
                  <a:txBody>
                    <a:bodyPr/>
                    <a:lstStyle/>
                    <a:p>
                      <a:r>
                        <a:rPr lang="zh-TW" altLang="en-US" dirty="0" smtClean="0"/>
                        <a:t>事件</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簡況</a:t>
                      </a:r>
                    </a:p>
                  </a:txBody>
                  <a:tcPr/>
                </a:tc>
              </a:tr>
              <a:tr h="615815">
                <a:tc>
                  <a:txBody>
                    <a:bodyPr/>
                    <a:lstStyle/>
                    <a:p>
                      <a:r>
                        <a:rPr lang="en-US" altLang="zh-TW" dirty="0" smtClean="0"/>
                        <a:t>1920</a:t>
                      </a:r>
                      <a:endParaRPr lang="zh-TW" altLang="en-US" dirty="0"/>
                    </a:p>
                  </a:txBody>
                  <a:tcPr/>
                </a:tc>
                <a:tc>
                  <a:txBody>
                    <a:bodyPr/>
                    <a:lstStyle/>
                    <a:p>
                      <a:r>
                        <a:rPr lang="en-US" altLang="zh-TW" dirty="0" err="1" smtClean="0">
                          <a:solidFill>
                            <a:schemeClr val="tx1"/>
                          </a:solidFill>
                        </a:rPr>
                        <a:t>Haganah</a:t>
                      </a:r>
                      <a:r>
                        <a:rPr lang="zh-TW" altLang="en-US" dirty="0" smtClean="0">
                          <a:solidFill>
                            <a:schemeClr val="tx1"/>
                          </a:solidFill>
                        </a:rPr>
                        <a:t> 成立</a:t>
                      </a:r>
                      <a:endParaRPr lang="zh-TW" altLang="en-US" dirty="0">
                        <a:solidFill>
                          <a:schemeClr val="tx1"/>
                        </a:solidFill>
                      </a:endParaRPr>
                    </a:p>
                  </a:txBody>
                  <a:tcPr/>
                </a:tc>
                <a:tc>
                  <a:txBody>
                    <a:bodyPr/>
                    <a:lstStyle/>
                    <a:p>
                      <a:r>
                        <a:rPr lang="zh-TW" altLang="en-US" dirty="0" smtClean="0">
                          <a:solidFill>
                            <a:schemeClr val="tx1"/>
                          </a:solidFill>
                        </a:rPr>
                        <a:t>澤普丁斯基成立首個</a:t>
                      </a:r>
                      <a:r>
                        <a:rPr lang="en-US" altLang="zh-TW" baseline="0" dirty="0" smtClean="0">
                          <a:solidFill>
                            <a:schemeClr val="tx1"/>
                          </a:solidFill>
                        </a:rPr>
                        <a:t> </a:t>
                      </a:r>
                      <a:r>
                        <a:rPr lang="zh-TW" altLang="en-US" dirty="0" smtClean="0">
                          <a:solidFill>
                            <a:schemeClr val="tx1"/>
                          </a:solidFill>
                        </a:rPr>
                        <a:t>猶太人軍事組織</a:t>
                      </a:r>
                      <a:endParaRPr lang="zh-TW" altLang="en-US" dirty="0">
                        <a:solidFill>
                          <a:schemeClr val="tx1"/>
                        </a:solidFill>
                      </a:endParaRPr>
                    </a:p>
                  </a:txBody>
                  <a:tcPr/>
                </a:tc>
              </a:tr>
              <a:tr h="615815">
                <a:tc>
                  <a:txBody>
                    <a:bodyPr/>
                    <a:lstStyle/>
                    <a:p>
                      <a:r>
                        <a:rPr lang="en-US" altLang="zh-TW" dirty="0" smtClean="0"/>
                        <a:t>1931</a:t>
                      </a:r>
                      <a:endParaRPr lang="zh-TW" altLang="en-US" dirty="0"/>
                    </a:p>
                  </a:txBody>
                  <a:tcPr/>
                </a:tc>
                <a:tc>
                  <a:txBody>
                    <a:bodyPr/>
                    <a:lstStyle/>
                    <a:p>
                      <a:r>
                        <a:rPr lang="en-US" altLang="zh-TW" dirty="0" err="1" smtClean="0">
                          <a:solidFill>
                            <a:schemeClr val="tx1"/>
                          </a:solidFill>
                        </a:rPr>
                        <a:t>Irgun</a:t>
                      </a:r>
                      <a:r>
                        <a:rPr lang="en-US" altLang="zh-TW" dirty="0" smtClean="0">
                          <a:solidFill>
                            <a:schemeClr val="tx1"/>
                          </a:solidFill>
                        </a:rPr>
                        <a:t> </a:t>
                      </a:r>
                      <a:r>
                        <a:rPr lang="zh-TW" altLang="en-US" dirty="0" smtClean="0">
                          <a:solidFill>
                            <a:schemeClr val="tx1"/>
                          </a:solidFill>
                        </a:rPr>
                        <a:t>成立</a:t>
                      </a:r>
                      <a:r>
                        <a:rPr lang="zh-HK" altLang="zh-TW" dirty="0" smtClean="0">
                          <a:solidFill>
                            <a:schemeClr val="tx1"/>
                          </a:solidFill>
                        </a:rPr>
                        <a:t>伊爾貢</a:t>
                      </a:r>
                      <a:endParaRPr lang="zh-TW" altLang="en-US" b="0" dirty="0">
                        <a:solidFill>
                          <a:schemeClr val="tx1"/>
                        </a:solidFill>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schemeClr val="tx1"/>
                          </a:solidFill>
                        </a:rPr>
                        <a:t>由</a:t>
                      </a:r>
                      <a:r>
                        <a:rPr lang="en-US" altLang="zh-TW" dirty="0" err="1" smtClean="0">
                          <a:solidFill>
                            <a:schemeClr val="tx1"/>
                          </a:solidFill>
                        </a:rPr>
                        <a:t>Haganah</a:t>
                      </a:r>
                      <a:r>
                        <a:rPr lang="en-US" altLang="zh-TW" baseline="0" dirty="0" smtClean="0">
                          <a:solidFill>
                            <a:schemeClr val="tx1"/>
                          </a:solidFill>
                        </a:rPr>
                        <a:t> </a:t>
                      </a:r>
                      <a:r>
                        <a:rPr lang="zh-TW" altLang="en-US" baseline="0" dirty="0" smtClean="0">
                          <a:solidFill>
                            <a:schemeClr val="tx1"/>
                          </a:solidFill>
                        </a:rPr>
                        <a:t>分裂出來</a:t>
                      </a:r>
                      <a:endParaRPr lang="en-US" altLang="zh-TW" dirty="0" smtClean="0">
                        <a:solidFill>
                          <a:schemeClr val="tx1"/>
                        </a:solidFill>
                      </a:endParaRPr>
                    </a:p>
                    <a:p>
                      <a:r>
                        <a:rPr lang="zh-HK" altLang="zh-TW" dirty="0" smtClean="0">
                          <a:solidFill>
                            <a:schemeClr val="tx1"/>
                          </a:solidFill>
                        </a:rPr>
                        <a:t>是</a:t>
                      </a:r>
                      <a:r>
                        <a:rPr lang="zh-TW" altLang="en-US" dirty="0" smtClean="0">
                          <a:solidFill>
                            <a:schemeClr val="tx1"/>
                          </a:solidFill>
                        </a:rPr>
                        <a:t>更極端的</a:t>
                      </a:r>
                      <a:r>
                        <a:rPr lang="zh-HK" altLang="zh-TW" dirty="0" smtClean="0">
                          <a:solidFill>
                            <a:schemeClr val="tx1"/>
                          </a:solidFill>
                        </a:rPr>
                        <a:t>復國主義恐怖組織</a:t>
                      </a:r>
                      <a:endParaRPr lang="en-US" altLang="zh-HK" dirty="0" smtClean="0">
                        <a:solidFill>
                          <a:schemeClr val="tx1"/>
                        </a:solidFill>
                      </a:endParaRPr>
                    </a:p>
                  </a:txBody>
                  <a:tcPr/>
                </a:tc>
              </a:tr>
              <a:tr h="356782">
                <a:tc>
                  <a:txBody>
                    <a:bodyPr/>
                    <a:lstStyle/>
                    <a:p>
                      <a:r>
                        <a:rPr lang="en-US" altLang="zh-TW" dirty="0" smtClean="0"/>
                        <a:t>1937</a:t>
                      </a:r>
                      <a:endParaRPr lang="zh-TW" altLang="en-US" dirty="0"/>
                    </a:p>
                  </a:txBody>
                  <a:tcPr/>
                </a:tc>
                <a:tc gridSpan="2">
                  <a:txBody>
                    <a:bodyPr/>
                    <a:lstStyle/>
                    <a:p>
                      <a:pPr algn="ctr"/>
                      <a:r>
                        <a:rPr lang="zh-TW" altLang="en-US" dirty="0" smtClean="0">
                          <a:solidFill>
                            <a:srgbClr val="FF0000"/>
                          </a:solidFill>
                        </a:rPr>
                        <a:t>猶太人佔有巴勒斯坦</a:t>
                      </a:r>
                      <a:r>
                        <a:rPr lang="en-US" altLang="zh-TW" dirty="0" smtClean="0">
                          <a:solidFill>
                            <a:srgbClr val="FF0000"/>
                          </a:solidFill>
                        </a:rPr>
                        <a:t>5%</a:t>
                      </a:r>
                      <a:r>
                        <a:rPr lang="zh-TW" altLang="en-US" dirty="0" smtClean="0">
                          <a:solidFill>
                            <a:srgbClr val="FF0000"/>
                          </a:solidFill>
                        </a:rPr>
                        <a:t>土地</a:t>
                      </a:r>
                      <a:endParaRPr lang="zh-TW" altLang="en-US" dirty="0">
                        <a:solidFill>
                          <a:srgbClr val="FF0000"/>
                        </a:solidFill>
                      </a:endParaRPr>
                    </a:p>
                  </a:txBody>
                  <a:tcPr/>
                </a:tc>
                <a:tc hMerge="1">
                  <a:txBody>
                    <a:bodyPr/>
                    <a:lstStyle/>
                    <a:p>
                      <a:endParaRPr lang="zh-TW" altLang="en-US" dirty="0"/>
                    </a:p>
                  </a:txBody>
                  <a:tcPr/>
                </a:tc>
              </a:tr>
              <a:tr h="615815">
                <a:tc>
                  <a:txBody>
                    <a:bodyPr/>
                    <a:lstStyle/>
                    <a:p>
                      <a:r>
                        <a:rPr lang="en-US" altLang="zh-TW" dirty="0" smtClean="0"/>
                        <a:t>1938</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schemeClr val="tx1"/>
                          </a:solidFill>
                        </a:rPr>
                        <a:t>黑色星期日</a:t>
                      </a:r>
                    </a:p>
                    <a:p>
                      <a:endParaRPr lang="zh-TW" altLang="en-US" dirty="0">
                        <a:solidFill>
                          <a:schemeClr val="tx1"/>
                        </a:solidFill>
                      </a:endParaRPr>
                    </a:p>
                  </a:txBody>
                  <a:tcPr/>
                </a:tc>
                <a:tc>
                  <a:txBody>
                    <a:bodyPr/>
                    <a:lstStyle/>
                    <a:p>
                      <a:r>
                        <a:rPr lang="zh-HK" altLang="zh-TW" dirty="0" smtClean="0">
                          <a:solidFill>
                            <a:schemeClr val="tx1"/>
                          </a:solidFill>
                        </a:rPr>
                        <a:t>伊爾貢組織</a:t>
                      </a:r>
                      <a:r>
                        <a:rPr lang="zh-TW" altLang="en-US" dirty="0" smtClean="0">
                          <a:solidFill>
                            <a:schemeClr val="tx1"/>
                          </a:solidFill>
                        </a:rPr>
                        <a:t>殺了</a:t>
                      </a:r>
                      <a:r>
                        <a:rPr lang="en-US" altLang="zh-TW" dirty="0" smtClean="0">
                          <a:solidFill>
                            <a:schemeClr val="tx1"/>
                          </a:solidFill>
                        </a:rPr>
                        <a:t>10</a:t>
                      </a:r>
                      <a:r>
                        <a:rPr lang="zh-TW" altLang="en-US" dirty="0" smtClean="0">
                          <a:solidFill>
                            <a:schemeClr val="tx1"/>
                          </a:solidFill>
                        </a:rPr>
                        <a:t>名阿拉伯人</a:t>
                      </a:r>
                      <a:endParaRPr lang="zh-TW" altLang="en-US" dirty="0">
                        <a:solidFill>
                          <a:schemeClr val="tx1"/>
                        </a:solidFill>
                      </a:endParaRPr>
                    </a:p>
                  </a:txBody>
                  <a:tcPr/>
                </a:tc>
              </a:tr>
              <a:tr h="615815">
                <a:tc>
                  <a:txBody>
                    <a:bodyPr/>
                    <a:lstStyle/>
                    <a:p>
                      <a:r>
                        <a:rPr lang="en-US" altLang="zh-TW" dirty="0" smtClean="0"/>
                        <a:t>1938-1939</a:t>
                      </a:r>
                      <a:endParaRPr lang="zh-TW" altLang="en-US" dirty="0"/>
                    </a:p>
                  </a:txBody>
                  <a:tcPr/>
                </a:tc>
                <a:tc gridSpan="2">
                  <a:txBody>
                    <a:bodyPr/>
                    <a:lstStyle/>
                    <a:p>
                      <a:r>
                        <a:rPr lang="zh-HK" altLang="zh-TW" dirty="0" smtClean="0">
                          <a:solidFill>
                            <a:schemeClr val="tx1"/>
                          </a:solidFill>
                        </a:rPr>
                        <a:t>伊爾貢組織</a:t>
                      </a:r>
                      <a:r>
                        <a:rPr lang="zh-TW" altLang="en-US" dirty="0" smtClean="0">
                          <a:solidFill>
                            <a:schemeClr val="tx1"/>
                          </a:solidFill>
                        </a:rPr>
                        <a:t>策劃了一連串爆炸及槍擊事件，目標是殺害英國及阿拉伯人</a:t>
                      </a:r>
                      <a:endParaRPr lang="zh-TW" altLang="en-US" dirty="0">
                        <a:solidFill>
                          <a:schemeClr val="tx1"/>
                        </a:solidFill>
                      </a:endParaRPr>
                    </a:p>
                  </a:txBody>
                  <a:tcPr/>
                </a:tc>
                <a:tc hMerge="1">
                  <a:txBody>
                    <a:bodyPr/>
                    <a:lstStyle/>
                    <a:p>
                      <a:endParaRPr lang="zh-TW" altLang="en-US" dirty="0"/>
                    </a:p>
                  </a:txBody>
                  <a:tcPr/>
                </a:tc>
              </a:tr>
              <a:tr h="1143656">
                <a:tc>
                  <a:txBody>
                    <a:bodyPr/>
                    <a:lstStyle/>
                    <a:p>
                      <a:r>
                        <a:rPr lang="en-US" altLang="zh-TW" dirty="0" smtClean="0"/>
                        <a:t>1936-1939</a:t>
                      </a:r>
                      <a:endParaRPr lang="zh-TW" alt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dirty="0" smtClean="0">
                          <a:solidFill>
                            <a:schemeClr val="tx1"/>
                          </a:solidFill>
                        </a:rPr>
                        <a:t>阿拉伯人由抗議成為起議，英政府見嚴重，設</a:t>
                      </a:r>
                      <a:r>
                        <a:rPr lang="en-US" altLang="zh-TW" dirty="0" smtClean="0">
                          <a:solidFill>
                            <a:schemeClr val="tx1"/>
                          </a:solidFill>
                        </a:rPr>
                        <a:t>PEEL Commission</a:t>
                      </a:r>
                      <a:r>
                        <a:rPr lang="zh-TW" altLang="en-US" dirty="0" smtClean="0">
                          <a:solidFill>
                            <a:schemeClr val="tx1"/>
                          </a:solidFill>
                        </a:rPr>
                        <a:t>，認為兩族不能和平，提議分而為兩地，阿拉伯人堅拒</a:t>
                      </a:r>
                      <a:endParaRPr lang="en-US" altLang="zh-TW" dirty="0" smtClean="0">
                        <a:solidFill>
                          <a:schemeClr val="tx1"/>
                        </a:solidFill>
                      </a:endParaRPr>
                    </a:p>
                    <a:p>
                      <a:endParaRPr lang="zh-TW" altLang="en-US" dirty="0">
                        <a:solidFill>
                          <a:schemeClr val="tx1"/>
                        </a:solidFill>
                      </a:endParaRPr>
                    </a:p>
                  </a:txBody>
                  <a:tcPr/>
                </a:tc>
                <a:tc hMerge="1">
                  <a:txBody>
                    <a:bodyPr/>
                    <a:lstStyle/>
                    <a:p>
                      <a:endParaRPr lang="zh-TW" altLang="en-US"/>
                    </a:p>
                  </a:txBody>
                  <a:tcPr/>
                </a:tc>
              </a:tr>
            </a:tbl>
          </a:graphicData>
        </a:graphic>
      </p:graphicFrame>
      <p:sp>
        <p:nvSpPr>
          <p:cNvPr id="5" name="Content Placeholder 4"/>
          <p:cNvSpPr>
            <a:spLocks noGrp="1"/>
          </p:cNvSpPr>
          <p:nvPr>
            <p:ph idx="1"/>
          </p:nvPr>
        </p:nvSpPr>
        <p:spPr>
          <a:xfrm>
            <a:off x="467544" y="1196753"/>
            <a:ext cx="5616624" cy="1080120"/>
          </a:xfrm>
        </p:spPr>
        <p:txBody>
          <a:bodyPr>
            <a:normAutofit/>
          </a:bodyPr>
          <a:lstStyle/>
          <a:p>
            <a:r>
              <a:rPr lang="zh-TW" altLang="en-US" sz="2800" dirty="0" smtClean="0">
                <a:solidFill>
                  <a:srgbClr val="FF0000"/>
                </a:solidFill>
              </a:rPr>
              <a:t>猶太軍事組織及恐怖活動開始</a:t>
            </a:r>
            <a:r>
              <a:rPr lang="en-US" altLang="zh-TW" sz="2800" dirty="0" smtClean="0">
                <a:solidFill>
                  <a:srgbClr val="FF0000"/>
                </a:solidFill>
              </a:rPr>
              <a:t>…</a:t>
            </a:r>
            <a:endParaRPr lang="zh-TW" altLang="en-US" sz="2800" dirty="0">
              <a:solidFill>
                <a:srgbClr val="FF0000"/>
              </a:solidFill>
            </a:endParaRPr>
          </a:p>
        </p:txBody>
      </p:sp>
      <p:pic>
        <p:nvPicPr>
          <p:cNvPr id="6" name="Picture 5" descr="http://media-3.web.britannica.com/eb-media/67/141467-004-C01ADE7B.jpg"/>
          <p:cNvPicPr>
            <a:picLocks noChangeAspect="1" noChangeArrowheads="1"/>
          </p:cNvPicPr>
          <p:nvPr/>
        </p:nvPicPr>
        <p:blipFill>
          <a:blip r:embed="rId2" cstate="print"/>
          <a:srcRect/>
          <a:stretch>
            <a:fillRect/>
          </a:stretch>
        </p:blipFill>
        <p:spPr bwMode="auto">
          <a:xfrm>
            <a:off x="6444208" y="188640"/>
            <a:ext cx="2450646" cy="618988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4" name="Table 3"/>
          <p:cNvGraphicFramePr>
            <a:graphicFrameLocks noGrp="1"/>
          </p:cNvGraphicFramePr>
          <p:nvPr/>
        </p:nvGraphicFramePr>
        <p:xfrm>
          <a:off x="395536" y="1268760"/>
          <a:ext cx="6408712" cy="5153144"/>
        </p:xfrm>
        <a:graphic>
          <a:graphicData uri="http://schemas.openxmlformats.org/drawingml/2006/table">
            <a:tbl>
              <a:tblPr firstRow="1" bandRow="1">
                <a:tableStyleId>{00A15C55-8517-42AA-B614-E9B94910E393}</a:tableStyleId>
              </a:tblPr>
              <a:tblGrid>
                <a:gridCol w="1186798"/>
                <a:gridCol w="1780198"/>
                <a:gridCol w="3441716"/>
              </a:tblGrid>
              <a:tr h="946904">
                <a:tc>
                  <a:txBody>
                    <a:bodyPr/>
                    <a:lstStyle/>
                    <a:p>
                      <a:r>
                        <a:rPr lang="zh-TW" altLang="en-US" dirty="0" smtClean="0"/>
                        <a:t>年份</a:t>
                      </a:r>
                      <a:endParaRPr lang="zh-TW" altLang="en-US" dirty="0"/>
                    </a:p>
                  </a:txBody>
                  <a:tcPr/>
                </a:tc>
                <a:tc>
                  <a:txBody>
                    <a:bodyPr/>
                    <a:lstStyle/>
                    <a:p>
                      <a:r>
                        <a:rPr lang="zh-TW" altLang="en-US" dirty="0" smtClean="0"/>
                        <a:t>事件</a:t>
                      </a:r>
                      <a:endParaRPr lang="zh-TW" altLang="en-US" dirty="0"/>
                    </a:p>
                  </a:txBody>
                  <a:tcPr/>
                </a:tc>
                <a:tc>
                  <a:txBody>
                    <a:bodyPr/>
                    <a:lstStyle/>
                    <a:p>
                      <a:endParaRPr lang="zh-TW" altLang="en-US" dirty="0"/>
                    </a:p>
                  </a:txBody>
                  <a:tcPr/>
                </a:tc>
              </a:tr>
              <a:tr h="370840">
                <a:tc>
                  <a:txBody>
                    <a:bodyPr/>
                    <a:lstStyle/>
                    <a:p>
                      <a:r>
                        <a:rPr lang="en-US" altLang="zh-TW" dirty="0" smtClean="0"/>
                        <a:t>1940</a:t>
                      </a:r>
                      <a:endParaRPr lang="zh-TW" altLang="en-US" dirty="0"/>
                    </a:p>
                  </a:txBody>
                  <a:tcPr/>
                </a:tc>
                <a:tc>
                  <a:txBody>
                    <a:bodyPr/>
                    <a:lstStyle/>
                    <a:p>
                      <a:r>
                        <a:rPr lang="en-US" altLang="zh-TW" dirty="0" smtClean="0">
                          <a:solidFill>
                            <a:schemeClr val="tx1"/>
                          </a:solidFill>
                        </a:rPr>
                        <a:t>Fighters for the Freedom of Israel – LEHI</a:t>
                      </a:r>
                      <a:r>
                        <a:rPr lang="zh-TW" altLang="en-US" dirty="0" smtClean="0">
                          <a:solidFill>
                            <a:schemeClr val="tx1"/>
                          </a:solidFill>
                        </a:rPr>
                        <a:t> 成立</a:t>
                      </a:r>
                      <a:endParaRPr lang="zh-TW" altLang="en-US" dirty="0">
                        <a:solidFill>
                          <a:schemeClr val="tx1"/>
                        </a:solidFill>
                      </a:endParaRPr>
                    </a:p>
                  </a:txBody>
                  <a:tcPr/>
                </a:tc>
                <a:tc>
                  <a:txBody>
                    <a:bodyPr/>
                    <a:lstStyle/>
                    <a:p>
                      <a:r>
                        <a:rPr lang="zh-TW" altLang="en-US" dirty="0" smtClean="0">
                          <a:solidFill>
                            <a:schemeClr val="tx1"/>
                          </a:solidFill>
                        </a:rPr>
                        <a:t>創立人為使坦 </a:t>
                      </a:r>
                      <a:r>
                        <a:rPr lang="en-US" altLang="zh-TW" dirty="0" smtClean="0">
                          <a:solidFill>
                            <a:schemeClr val="tx1"/>
                          </a:solidFill>
                        </a:rPr>
                        <a:t>(</a:t>
                      </a:r>
                      <a:r>
                        <a:rPr lang="en-US" altLang="zh-TW" dirty="0" err="1" smtClean="0">
                          <a:solidFill>
                            <a:schemeClr val="tx1"/>
                          </a:solidFill>
                        </a:rPr>
                        <a:t>Avraham</a:t>
                      </a:r>
                      <a:r>
                        <a:rPr lang="en-US" altLang="zh-TW" dirty="0" smtClean="0">
                          <a:solidFill>
                            <a:schemeClr val="tx1"/>
                          </a:solidFill>
                        </a:rPr>
                        <a:t> Stern)</a:t>
                      </a:r>
                    </a:p>
                    <a:p>
                      <a:r>
                        <a:rPr lang="zh-TW" altLang="en-US" dirty="0" smtClean="0">
                          <a:solidFill>
                            <a:schemeClr val="tx1"/>
                          </a:solidFill>
                        </a:rPr>
                        <a:t>另一軍事組織</a:t>
                      </a:r>
                      <a:endParaRPr lang="zh-TW" altLang="en-US" dirty="0">
                        <a:solidFill>
                          <a:schemeClr val="tx1"/>
                        </a:solidFill>
                      </a:endParaRPr>
                    </a:p>
                  </a:txBody>
                  <a:tcPr/>
                </a:tc>
              </a:tr>
              <a:tr h="370840">
                <a:tc>
                  <a:txBody>
                    <a:bodyPr/>
                    <a:lstStyle/>
                    <a:p>
                      <a:r>
                        <a:rPr lang="en-US" altLang="zh-TW" dirty="0" smtClean="0"/>
                        <a:t>1944-1948</a:t>
                      </a:r>
                      <a:endParaRPr lang="zh-TW" altLang="en-US" dirty="0"/>
                    </a:p>
                  </a:txBody>
                  <a:tcPr/>
                </a:tc>
                <a:tc gridSpan="2">
                  <a:txBody>
                    <a:bodyPr/>
                    <a:lstStyle/>
                    <a:p>
                      <a:r>
                        <a:rPr lang="en-US" altLang="zh-TW" dirty="0" smtClean="0">
                          <a:solidFill>
                            <a:schemeClr val="tx1"/>
                          </a:solidFill>
                        </a:rPr>
                        <a:t>LEHI</a:t>
                      </a:r>
                      <a:r>
                        <a:rPr lang="zh-TW" altLang="en-US" dirty="0" smtClean="0">
                          <a:solidFill>
                            <a:schemeClr val="tx1"/>
                          </a:solidFill>
                        </a:rPr>
                        <a:t>及</a:t>
                      </a:r>
                      <a:r>
                        <a:rPr lang="en-US" altLang="zh-TW" dirty="0" err="1" smtClean="0">
                          <a:solidFill>
                            <a:schemeClr val="tx1"/>
                          </a:solidFill>
                        </a:rPr>
                        <a:t>Irgun</a:t>
                      </a:r>
                      <a:r>
                        <a:rPr lang="en-US" altLang="zh-TW" dirty="0" smtClean="0">
                          <a:solidFill>
                            <a:schemeClr val="tx1"/>
                          </a:solidFill>
                        </a:rPr>
                        <a:t> </a:t>
                      </a:r>
                      <a:r>
                        <a:rPr lang="zh-TW" altLang="en-US" dirty="0" smtClean="0">
                          <a:solidFill>
                            <a:schemeClr val="tx1"/>
                          </a:solidFill>
                        </a:rPr>
                        <a:t>兩組織四處襲擊警署、鐵路站、大使館、行刺警察、士兵以至當時英國最高政府人員摩尼爵士等</a:t>
                      </a:r>
                      <a:endParaRPr lang="zh-TW" altLang="en-US" b="0" dirty="0">
                        <a:solidFill>
                          <a:schemeClr val="tx1"/>
                        </a:solidFill>
                        <a:latin typeface="標楷體" pitchFamily="65" charset="-120"/>
                        <a:ea typeface="標楷體" pitchFamily="65" charset="-120"/>
                        <a:cs typeface="Times New Roman"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r>
              <a:tr h="370840">
                <a:tc>
                  <a:txBody>
                    <a:bodyPr/>
                    <a:lstStyle/>
                    <a:p>
                      <a:r>
                        <a:rPr lang="en-US" altLang="zh-TW" dirty="0" smtClean="0"/>
                        <a:t>1946</a:t>
                      </a:r>
                      <a:endParaRPr lang="zh-TW" altLang="en-US" dirty="0"/>
                    </a:p>
                  </a:txBody>
                  <a:tcPr/>
                </a:tc>
                <a:tc gridSpan="2">
                  <a:txBody>
                    <a:bodyPr/>
                    <a:lstStyle/>
                    <a:p>
                      <a:r>
                        <a:rPr lang="en-US" altLang="zh-TW" dirty="0" err="1" smtClean="0">
                          <a:solidFill>
                            <a:schemeClr val="tx1"/>
                          </a:solidFill>
                        </a:rPr>
                        <a:t>Irgun</a:t>
                      </a:r>
                      <a:r>
                        <a:rPr lang="en-US" altLang="zh-TW" dirty="0" smtClean="0">
                          <a:solidFill>
                            <a:schemeClr val="tx1"/>
                          </a:solidFill>
                        </a:rPr>
                        <a:t> </a:t>
                      </a:r>
                      <a:r>
                        <a:rPr lang="zh-TW" altLang="en-US" dirty="0" smtClean="0">
                          <a:solidFill>
                            <a:schemeClr val="tx1"/>
                          </a:solidFill>
                        </a:rPr>
                        <a:t>組織襲擊位於耶路撒冷的</a:t>
                      </a:r>
                      <a:r>
                        <a:rPr lang="en-US" altLang="zh-TW" dirty="0" smtClean="0">
                          <a:solidFill>
                            <a:schemeClr val="tx1"/>
                          </a:solidFill>
                        </a:rPr>
                        <a:t>King David Hotel</a:t>
                      </a:r>
                      <a:r>
                        <a:rPr lang="zh-TW" altLang="en-US" dirty="0" smtClean="0">
                          <a:solidFill>
                            <a:schemeClr val="tx1"/>
                          </a:solidFill>
                        </a:rPr>
                        <a:t>，導致</a:t>
                      </a:r>
                      <a:r>
                        <a:rPr lang="en-US" altLang="zh-TW" dirty="0" smtClean="0">
                          <a:solidFill>
                            <a:schemeClr val="tx1"/>
                          </a:solidFill>
                        </a:rPr>
                        <a:t>91</a:t>
                      </a:r>
                      <a:r>
                        <a:rPr lang="zh-TW" altLang="en-US" dirty="0" smtClean="0">
                          <a:solidFill>
                            <a:schemeClr val="tx1"/>
                          </a:solidFill>
                        </a:rPr>
                        <a:t>人死亡</a:t>
                      </a:r>
                      <a:endParaRPr lang="zh-TW" altLang="en-US" dirty="0">
                        <a:solidFill>
                          <a:schemeClr val="tx1"/>
                        </a:solidFill>
                      </a:endParaRPr>
                    </a:p>
                  </a:txBody>
                  <a:tcPr/>
                </a:tc>
                <a:tc hMerge="1">
                  <a:txBody>
                    <a:bodyPr/>
                    <a:lstStyle/>
                    <a:p>
                      <a:endParaRPr lang="zh-TW" altLang="en-US" dirty="0"/>
                    </a:p>
                  </a:txBody>
                  <a:tcPr/>
                </a:tc>
              </a:tr>
              <a:tr h="370840">
                <a:tc>
                  <a:txBody>
                    <a:bodyPr/>
                    <a:lstStyle/>
                    <a:p>
                      <a:r>
                        <a:rPr lang="en-US" altLang="zh-TW" dirty="0" smtClean="0"/>
                        <a:t>1947</a:t>
                      </a:r>
                      <a:endParaRPr lang="zh-TW" alt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dirty="0" smtClean="0">
                          <a:solidFill>
                            <a:schemeClr val="tx1"/>
                          </a:solidFill>
                        </a:rPr>
                        <a:t>猶太人</a:t>
                      </a:r>
                      <a:r>
                        <a:rPr lang="zh-TW" altLang="en-US" dirty="0" smtClean="0">
                          <a:solidFill>
                            <a:srgbClr val="FF0000"/>
                          </a:solidFill>
                        </a:rPr>
                        <a:t>佔有巴勒斯坦</a:t>
                      </a:r>
                      <a:r>
                        <a:rPr lang="en-US" altLang="zh-TW" dirty="0" smtClean="0">
                          <a:solidFill>
                            <a:srgbClr val="FF0000"/>
                          </a:solidFill>
                        </a:rPr>
                        <a:t>11%</a:t>
                      </a:r>
                      <a:r>
                        <a:rPr lang="zh-TW" altLang="en-US" dirty="0" smtClean="0">
                          <a:solidFill>
                            <a:srgbClr val="FF0000"/>
                          </a:solidFill>
                        </a:rPr>
                        <a:t>土地</a:t>
                      </a:r>
                      <a:r>
                        <a:rPr lang="zh-TW" altLang="en-US" dirty="0" smtClean="0">
                          <a:solidFill>
                            <a:schemeClr val="tx1"/>
                          </a:solidFill>
                        </a:rPr>
                        <a:t>，人數急升至</a:t>
                      </a:r>
                      <a:r>
                        <a:rPr lang="en-US" altLang="zh-TW" dirty="0" smtClean="0">
                          <a:solidFill>
                            <a:schemeClr val="tx1"/>
                          </a:solidFill>
                        </a:rPr>
                        <a:t>630,000</a:t>
                      </a:r>
                      <a:r>
                        <a:rPr lang="zh-TW" altLang="en-US" dirty="0" smtClean="0">
                          <a:solidFill>
                            <a:schemeClr val="tx1"/>
                          </a:solidFill>
                        </a:rPr>
                        <a:t> </a:t>
                      </a:r>
                      <a:r>
                        <a:rPr lang="en-US" altLang="zh-TW" dirty="0" smtClean="0">
                          <a:solidFill>
                            <a:schemeClr val="tx1"/>
                          </a:solidFill>
                        </a:rPr>
                        <a:t>(</a:t>
                      </a:r>
                      <a:r>
                        <a:rPr lang="zh-TW" altLang="en-US" dirty="0" smtClean="0">
                          <a:solidFill>
                            <a:schemeClr val="tx1"/>
                          </a:solidFill>
                        </a:rPr>
                        <a:t>佔巴勒斯坦</a:t>
                      </a:r>
                      <a:r>
                        <a:rPr lang="en-US" altLang="zh-TW" dirty="0" smtClean="0">
                          <a:solidFill>
                            <a:schemeClr val="tx1"/>
                          </a:solidFill>
                        </a:rPr>
                        <a:t>33%</a:t>
                      </a:r>
                      <a:r>
                        <a:rPr lang="zh-TW" altLang="en-US" dirty="0" smtClean="0">
                          <a:solidFill>
                            <a:schemeClr val="tx1"/>
                          </a:solidFill>
                        </a:rPr>
                        <a:t>人口</a:t>
                      </a:r>
                      <a:r>
                        <a:rPr lang="en-US" altLang="zh-TW"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solidFill>
                            <a:schemeClr val="tx1"/>
                          </a:solidFill>
                        </a:rPr>
                        <a:t>29/11/1947</a:t>
                      </a:r>
                      <a:r>
                        <a:rPr lang="zh-TW" altLang="en-US" dirty="0" smtClean="0">
                          <a:solidFill>
                            <a:schemeClr val="tx1"/>
                          </a:solidFill>
                        </a:rPr>
                        <a:t>  </a:t>
                      </a:r>
                      <a:r>
                        <a:rPr lang="zh-HK" altLang="zh-TW" dirty="0" smtClean="0">
                          <a:solidFill>
                            <a:schemeClr val="tx1"/>
                          </a:solidFill>
                        </a:rPr>
                        <a:t>聯合國大會181號決議</a:t>
                      </a:r>
                      <a:r>
                        <a:rPr lang="zh-HK" altLang="en-US" dirty="0" smtClean="0">
                          <a:solidFill>
                            <a:schemeClr val="tx1"/>
                          </a:solidFill>
                        </a:rPr>
                        <a:t>，</a:t>
                      </a:r>
                      <a:r>
                        <a:rPr lang="zh-TW" altLang="en-US" dirty="0" smtClean="0">
                          <a:solidFill>
                            <a:schemeClr val="tx1"/>
                          </a:solidFill>
                        </a:rPr>
                        <a:t>分割巴勒斯坦</a:t>
                      </a:r>
                      <a:r>
                        <a:rPr lang="en-US" altLang="zh-TW" dirty="0" smtClean="0">
                          <a:solidFill>
                            <a:schemeClr val="tx1"/>
                          </a:solidFill>
                        </a:rPr>
                        <a:t>55%</a:t>
                      </a:r>
                      <a:r>
                        <a:rPr lang="zh-TW" altLang="en-US" dirty="0" smtClean="0">
                          <a:solidFill>
                            <a:schemeClr val="tx1"/>
                          </a:solidFill>
                        </a:rPr>
                        <a:t>土地予猶太人；</a:t>
                      </a:r>
                      <a:r>
                        <a:rPr lang="en-US" altLang="zh-TW" dirty="0" smtClean="0">
                          <a:solidFill>
                            <a:schemeClr val="tx1"/>
                          </a:solidFill>
                        </a:rPr>
                        <a:t>45%</a:t>
                      </a:r>
                      <a:r>
                        <a:rPr lang="zh-TW" altLang="en-US" dirty="0" smtClean="0">
                          <a:solidFill>
                            <a:schemeClr val="tx1"/>
                          </a:solidFill>
                        </a:rPr>
                        <a:t>予阿拉伯人，阿拉伯高等委員會拒絕有關不平等安排</a:t>
                      </a:r>
                      <a:endParaRPr lang="zh-TW" altLang="en-US" dirty="0">
                        <a:solidFill>
                          <a:schemeClr val="tx1"/>
                        </a:solidFill>
                      </a:endParaRPr>
                    </a:p>
                  </a:txBody>
                  <a:tcPr/>
                </a:tc>
                <a:tc hMerge="1">
                  <a:txBody>
                    <a:bodyPr/>
                    <a:lstStyle/>
                    <a:p>
                      <a:endParaRPr lang="zh-TW" altLang="en-US" dirty="0"/>
                    </a:p>
                  </a:txBody>
                  <a:tcPr/>
                </a:tc>
              </a:tr>
            </a:tbl>
          </a:graphicData>
        </a:graphic>
      </p:graphicFrame>
      <p:pic>
        <p:nvPicPr>
          <p:cNvPr id="5" name="Picture 4" descr="http://upload.wikimedia.org/wikipedia/commons/thumb/c/c7/KD_1946.JPG/200px-KD_1946.JPG"/>
          <p:cNvPicPr>
            <a:picLocks noChangeAspect="1" noChangeArrowheads="1"/>
          </p:cNvPicPr>
          <p:nvPr/>
        </p:nvPicPr>
        <p:blipFill>
          <a:blip r:embed="rId2" cstate="print"/>
          <a:srcRect/>
          <a:stretch>
            <a:fillRect/>
          </a:stretch>
        </p:blipFill>
        <p:spPr bwMode="auto">
          <a:xfrm>
            <a:off x="6948264" y="260648"/>
            <a:ext cx="1944216" cy="1944216"/>
          </a:xfrm>
          <a:prstGeom prst="rect">
            <a:avLst/>
          </a:prstGeom>
          <a:noFill/>
        </p:spPr>
      </p:pic>
      <p:sp>
        <p:nvSpPr>
          <p:cNvPr id="6" name="TextBox 5"/>
          <p:cNvSpPr txBox="1"/>
          <p:nvPr/>
        </p:nvSpPr>
        <p:spPr>
          <a:xfrm>
            <a:off x="7020272" y="2204864"/>
            <a:ext cx="1768754" cy="369332"/>
          </a:xfrm>
          <a:prstGeom prst="rect">
            <a:avLst/>
          </a:prstGeom>
          <a:noFill/>
        </p:spPr>
        <p:txBody>
          <a:bodyPr wrap="none" rtlCol="0">
            <a:spAutoFit/>
          </a:bodyPr>
          <a:lstStyle/>
          <a:p>
            <a:r>
              <a:rPr lang="en-US" altLang="zh-TW" b="1" dirty="0" smtClean="0">
                <a:solidFill>
                  <a:schemeClr val="bg2">
                    <a:lumMod val="10000"/>
                  </a:schemeClr>
                </a:solidFill>
                <a:effectLst>
                  <a:glow rad="139700">
                    <a:schemeClr val="accent4">
                      <a:satMod val="175000"/>
                      <a:alpha val="40000"/>
                    </a:schemeClr>
                  </a:glow>
                </a:effectLst>
              </a:rPr>
              <a:t>King David Hotel</a:t>
            </a:r>
            <a:endParaRPr lang="zh-TW" altLang="en-US" b="1" dirty="0">
              <a:solidFill>
                <a:schemeClr val="bg2">
                  <a:lumMod val="10000"/>
                </a:schemeClr>
              </a:solidFill>
              <a:effectLst>
                <a:glow rad="139700">
                  <a:schemeClr val="accent4">
                    <a:satMod val="175000"/>
                    <a:alpha val="40000"/>
                  </a:schemeClr>
                </a:glow>
              </a:effectLst>
            </a:endParaRPr>
          </a:p>
        </p:txBody>
      </p:sp>
      <p:pic>
        <p:nvPicPr>
          <p:cNvPr id="7" name="Picture 6"/>
          <p:cNvPicPr>
            <a:picLocks noChangeAspect="1" noChangeArrowheads="1"/>
          </p:cNvPicPr>
          <p:nvPr/>
        </p:nvPicPr>
        <p:blipFill>
          <a:blip r:embed="rId3" cstate="print"/>
          <a:srcRect/>
          <a:stretch>
            <a:fillRect/>
          </a:stretch>
        </p:blipFill>
        <p:spPr bwMode="auto">
          <a:xfrm>
            <a:off x="6800675" y="2492896"/>
            <a:ext cx="2343325" cy="4149080"/>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4" name="Table 3"/>
          <p:cNvGraphicFramePr>
            <a:graphicFrameLocks noGrp="1"/>
          </p:cNvGraphicFramePr>
          <p:nvPr/>
        </p:nvGraphicFramePr>
        <p:xfrm>
          <a:off x="395536" y="1412776"/>
          <a:ext cx="4896543" cy="4389120"/>
        </p:xfrm>
        <a:graphic>
          <a:graphicData uri="http://schemas.openxmlformats.org/drawingml/2006/table">
            <a:tbl>
              <a:tblPr firstRow="1" bandRow="1">
                <a:tableStyleId>{00A15C55-8517-42AA-B614-E9B94910E393}</a:tableStyleId>
              </a:tblPr>
              <a:tblGrid>
                <a:gridCol w="906767"/>
                <a:gridCol w="1360151"/>
                <a:gridCol w="2629625"/>
              </a:tblGrid>
              <a:tr h="370840">
                <a:tc>
                  <a:txBody>
                    <a:bodyPr/>
                    <a:lstStyle/>
                    <a:p>
                      <a:r>
                        <a:rPr lang="zh-TW" altLang="en-US" dirty="0" smtClean="0"/>
                        <a:t>年份</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簡況</a:t>
                      </a:r>
                    </a:p>
                    <a:p>
                      <a:endParaRPr lang="zh-TW" altLang="en-US" dirty="0"/>
                    </a:p>
                  </a:txBody>
                  <a:tcPr/>
                </a:tc>
                <a:tc>
                  <a:txBody>
                    <a:bodyPr/>
                    <a:lstStyle/>
                    <a:p>
                      <a:endParaRPr lang="zh-TW" altLang="en-US"/>
                    </a:p>
                  </a:txBody>
                  <a:tcPr/>
                </a:tc>
              </a:tr>
              <a:tr h="370840">
                <a:tc>
                  <a:txBody>
                    <a:bodyPr/>
                    <a:lstStyle/>
                    <a:p>
                      <a:r>
                        <a:rPr lang="en-US" altLang="zh-TW" dirty="0" smtClean="0"/>
                        <a:t>1948</a:t>
                      </a:r>
                      <a:endParaRPr lang="zh-TW" altLang="en-US" dirty="0"/>
                    </a:p>
                  </a:txBody>
                  <a:tcPr/>
                </a:tc>
                <a:tc>
                  <a:txBody>
                    <a:bodyPr/>
                    <a:lstStyle/>
                    <a:p>
                      <a:r>
                        <a:rPr lang="zh-TW" altLang="en-US" dirty="0" smtClean="0">
                          <a:solidFill>
                            <a:schemeClr val="tx1"/>
                          </a:solidFill>
                        </a:rPr>
                        <a:t>攻擊並佔領雅法</a:t>
                      </a:r>
                      <a:endParaRPr lang="zh-TW" alt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tx1"/>
                          </a:solidFill>
                        </a:rPr>
                        <a:t>LEHI</a:t>
                      </a:r>
                      <a:r>
                        <a:rPr lang="zh-TW" altLang="en-US" dirty="0" smtClean="0">
                          <a:solidFill>
                            <a:schemeClr val="tx1"/>
                          </a:solidFill>
                        </a:rPr>
                        <a:t>及</a:t>
                      </a:r>
                      <a:r>
                        <a:rPr lang="en-US" altLang="zh-TW" dirty="0" err="1" smtClean="0">
                          <a:solidFill>
                            <a:schemeClr val="tx1"/>
                          </a:solidFill>
                        </a:rPr>
                        <a:t>Irgun</a:t>
                      </a:r>
                      <a:r>
                        <a:rPr lang="en-US" altLang="zh-TW" dirty="0" smtClean="0">
                          <a:solidFill>
                            <a:schemeClr val="tx1"/>
                          </a:solidFill>
                        </a:rPr>
                        <a:t> </a:t>
                      </a:r>
                      <a:r>
                        <a:rPr lang="zh-TW" altLang="en-US" dirty="0" smtClean="0">
                          <a:solidFill>
                            <a:schemeClr val="tx1"/>
                          </a:solidFill>
                        </a:rPr>
                        <a:t>兩組織攻擊並佔領雅法</a:t>
                      </a:r>
                      <a:r>
                        <a:rPr lang="en-US" altLang="zh-TW" dirty="0" smtClean="0">
                          <a:solidFill>
                            <a:schemeClr val="tx1"/>
                          </a:solidFill>
                        </a:rPr>
                        <a:t>Jaffa(Haifa)</a:t>
                      </a:r>
                      <a:r>
                        <a:rPr lang="zh-TW" altLang="en-US" dirty="0" smtClean="0">
                          <a:solidFill>
                            <a:schemeClr val="tx1"/>
                          </a:solidFill>
                        </a:rPr>
                        <a:t>，製造了第一批巴勒斯坦難民</a:t>
                      </a:r>
                      <a:r>
                        <a:rPr lang="en-US" altLang="zh-TW" dirty="0" smtClean="0">
                          <a:solidFill>
                            <a:schemeClr val="tx1"/>
                          </a:solidFill>
                        </a:rPr>
                        <a:t>(</a:t>
                      </a:r>
                      <a:r>
                        <a:rPr lang="zh-TW" altLang="en-US" dirty="0" smtClean="0">
                          <a:solidFill>
                            <a:schemeClr val="tx1"/>
                          </a:solidFill>
                        </a:rPr>
                        <a:t>三十萬</a:t>
                      </a:r>
                      <a:r>
                        <a:rPr lang="en-US" altLang="zh-TW" dirty="0" smtClean="0">
                          <a:solidFill>
                            <a:schemeClr val="tx1"/>
                          </a:solidFill>
                        </a:rPr>
                        <a:t>)</a:t>
                      </a:r>
                      <a:r>
                        <a:rPr lang="zh-TW" altLang="en-US" dirty="0" smtClean="0">
                          <a:solidFill>
                            <a:schemeClr val="tx1"/>
                          </a:solidFill>
                        </a:rPr>
                        <a:t>，英國軍隊視而不見</a:t>
                      </a:r>
                      <a:r>
                        <a:rPr lang="zh-HK" altLang="zh-TW" dirty="0" smtClean="0">
                          <a:solidFill>
                            <a:schemeClr val="tx1"/>
                          </a:solidFill>
                        </a:rPr>
                        <a:t>。</a:t>
                      </a:r>
                      <a:endParaRPr lang="zh-TW" altLang="en-US" dirty="0">
                        <a:solidFill>
                          <a:schemeClr val="tx1"/>
                        </a:solidFill>
                      </a:endParaRPr>
                    </a:p>
                  </a:txBody>
                  <a:tcPr/>
                </a:tc>
              </a:tr>
              <a:tr h="370840">
                <a:tc>
                  <a:txBody>
                    <a:bodyPr/>
                    <a:lstStyle/>
                    <a:p>
                      <a:r>
                        <a:rPr lang="en-US" altLang="zh-TW" dirty="0" smtClean="0"/>
                        <a:t>1948</a:t>
                      </a:r>
                      <a:r>
                        <a:rPr lang="zh-TW" altLang="en-US" dirty="0" smtClean="0"/>
                        <a:t> </a:t>
                      </a:r>
                      <a:endParaRPr lang="en-US" altLang="zh-TW" dirty="0" smtClean="0"/>
                    </a:p>
                    <a:p>
                      <a:r>
                        <a:rPr lang="en-US" altLang="zh-TW" dirty="0" smtClean="0"/>
                        <a:t>4</a:t>
                      </a:r>
                      <a:r>
                        <a:rPr lang="zh-TW" altLang="en-US" dirty="0" smtClean="0"/>
                        <a:t>月</a:t>
                      </a:r>
                      <a:r>
                        <a:rPr lang="en-US" altLang="zh-TW" dirty="0" smtClean="0"/>
                        <a:t>9</a:t>
                      </a:r>
                      <a:r>
                        <a:rPr lang="zh-TW" altLang="en-US" dirty="0" smtClean="0"/>
                        <a:t>日</a:t>
                      </a:r>
                      <a:r>
                        <a:rPr lang="en-US" altLang="zh-TW" dirty="0" smtClean="0"/>
                        <a:t>-11</a:t>
                      </a:r>
                      <a:r>
                        <a:rPr lang="zh-TW" altLang="en-US" dirty="0" smtClean="0"/>
                        <a:t>日</a:t>
                      </a:r>
                      <a:endParaRPr lang="zh-TW" altLang="en-US" dirty="0"/>
                    </a:p>
                  </a:txBody>
                  <a:tcPr/>
                </a:tc>
                <a:tc>
                  <a:txBody>
                    <a:bodyPr/>
                    <a:lstStyle/>
                    <a:p>
                      <a:r>
                        <a:rPr lang="zh-TW" altLang="en-US" dirty="0" smtClean="0">
                          <a:solidFill>
                            <a:schemeClr val="tx1"/>
                          </a:solidFill>
                        </a:rPr>
                        <a:t>發生</a:t>
                      </a:r>
                      <a:r>
                        <a:rPr lang="zh-HK" altLang="zh-TW" dirty="0" smtClean="0">
                          <a:solidFill>
                            <a:schemeClr val="tx1"/>
                          </a:solidFill>
                        </a:rPr>
                        <a:t>代爾亞辛村大屠殺</a:t>
                      </a:r>
                      <a:endParaRPr lang="zh-TW" altLang="en-US" b="0" dirty="0">
                        <a:solidFill>
                          <a:schemeClr val="tx1"/>
                        </a:solidFill>
                        <a:latin typeface="標楷體" pitchFamily="65" charset="-120"/>
                        <a:ea typeface="標楷體" pitchFamily="65" charset="-12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tx1"/>
                          </a:solidFill>
                        </a:rPr>
                        <a:t>LEHI</a:t>
                      </a:r>
                      <a:r>
                        <a:rPr lang="zh-TW" altLang="en-US" dirty="0" smtClean="0">
                          <a:solidFill>
                            <a:schemeClr val="tx1"/>
                          </a:solidFill>
                        </a:rPr>
                        <a:t>及</a:t>
                      </a:r>
                      <a:r>
                        <a:rPr lang="en-US" altLang="zh-TW" dirty="0" err="1" smtClean="0">
                          <a:solidFill>
                            <a:schemeClr val="tx1"/>
                          </a:solidFill>
                        </a:rPr>
                        <a:t>Irgun</a:t>
                      </a:r>
                      <a:r>
                        <a:rPr lang="en-US" altLang="zh-TW" dirty="0" smtClean="0">
                          <a:solidFill>
                            <a:schemeClr val="tx1"/>
                          </a:solidFill>
                        </a:rPr>
                        <a:t> </a:t>
                      </a:r>
                      <a:r>
                        <a:rPr lang="zh-TW" altLang="en-US" dirty="0" smtClean="0">
                          <a:solidFill>
                            <a:schemeClr val="tx1"/>
                          </a:solidFill>
                        </a:rPr>
                        <a:t>兩組織</a:t>
                      </a:r>
                      <a:r>
                        <a:rPr lang="zh-HK" altLang="zh-TW" dirty="0" smtClean="0">
                          <a:solidFill>
                            <a:schemeClr val="tx1"/>
                          </a:solidFill>
                        </a:rPr>
                        <a:t>的120個戰士，</a:t>
                      </a:r>
                      <a:r>
                        <a:rPr lang="zh-TW" altLang="en-US" dirty="0" smtClean="0">
                          <a:solidFill>
                            <a:schemeClr val="tx1"/>
                          </a:solidFill>
                        </a:rPr>
                        <a:t>淩辰</a:t>
                      </a:r>
                      <a:r>
                        <a:rPr lang="zh-HK" altLang="zh-TW" dirty="0" smtClean="0">
                          <a:solidFill>
                            <a:schemeClr val="tx1"/>
                          </a:solidFill>
                        </a:rPr>
                        <a:t>侵略耶路撒冷附近的代爾亞辛村</a:t>
                      </a:r>
                      <a:r>
                        <a:rPr lang="en-US" altLang="zh-TW" dirty="0" smtClean="0">
                          <a:solidFill>
                            <a:schemeClr val="tx1"/>
                          </a:solidFill>
                        </a:rPr>
                        <a:t>(</a:t>
                      </a:r>
                      <a:r>
                        <a:rPr lang="en-US" altLang="zh-TW" dirty="0" err="1" smtClean="0">
                          <a:solidFill>
                            <a:schemeClr val="tx1"/>
                          </a:solidFill>
                        </a:rPr>
                        <a:t>Deir</a:t>
                      </a:r>
                      <a:r>
                        <a:rPr lang="en-US" altLang="zh-TW" dirty="0" smtClean="0">
                          <a:solidFill>
                            <a:schemeClr val="tx1"/>
                          </a:solidFill>
                        </a:rPr>
                        <a:t> </a:t>
                      </a:r>
                      <a:r>
                        <a:rPr lang="en-US" altLang="zh-TW" dirty="0" err="1" smtClean="0">
                          <a:solidFill>
                            <a:schemeClr val="tx1"/>
                          </a:solidFill>
                        </a:rPr>
                        <a:t>Yassin</a:t>
                      </a:r>
                      <a:r>
                        <a:rPr lang="en-US" altLang="zh-TW" dirty="0" smtClean="0">
                          <a:solidFill>
                            <a:schemeClr val="tx1"/>
                          </a:solidFill>
                        </a:rPr>
                        <a:t>)</a:t>
                      </a:r>
                      <a:r>
                        <a:rPr lang="zh-HK" altLang="zh-TW" dirty="0" smtClean="0">
                          <a:solidFill>
                            <a:schemeClr val="tx1"/>
                          </a:solidFill>
                        </a:rPr>
                        <a:t> 。</a:t>
                      </a:r>
                      <a:endParaRPr lang="en-US" altLang="zh-HK"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schemeClr val="tx1"/>
                          </a:solidFill>
                        </a:rPr>
                        <a:t>此事之殘暴舉國震驚</a:t>
                      </a:r>
                      <a:r>
                        <a:rPr lang="zh-HK" altLang="zh-TW" dirty="0" smtClean="0">
                          <a:solidFill>
                            <a:schemeClr val="tx1"/>
                          </a:solidFill>
                        </a:rPr>
                        <a:t>，</a:t>
                      </a:r>
                      <a:r>
                        <a:rPr lang="zh-TW" altLang="en-US" dirty="0" smtClean="0">
                          <a:solidFill>
                            <a:schemeClr val="tx1"/>
                          </a:solidFill>
                        </a:rPr>
                        <a:t>之後</a:t>
                      </a:r>
                      <a:r>
                        <a:rPr lang="zh-HK" altLang="zh-TW" dirty="0" smtClean="0">
                          <a:solidFill>
                            <a:schemeClr val="tx1"/>
                          </a:solidFill>
                        </a:rPr>
                        <a:t>，</a:t>
                      </a:r>
                      <a:r>
                        <a:rPr lang="en-US" altLang="zh-TW" dirty="0" smtClean="0">
                          <a:solidFill>
                            <a:schemeClr val="tx1"/>
                          </a:solidFill>
                        </a:rPr>
                        <a:t>LEHI</a:t>
                      </a:r>
                      <a:r>
                        <a:rPr lang="zh-TW" altLang="en-US" baseline="0" dirty="0" smtClean="0">
                          <a:solidFill>
                            <a:schemeClr val="tx1"/>
                          </a:solidFill>
                        </a:rPr>
                        <a:t> </a:t>
                      </a:r>
                      <a:r>
                        <a:rPr lang="en-US" altLang="zh-TW" baseline="0" dirty="0" smtClean="0">
                          <a:solidFill>
                            <a:schemeClr val="tx1"/>
                          </a:solidFill>
                        </a:rPr>
                        <a:t>/</a:t>
                      </a:r>
                      <a:r>
                        <a:rPr lang="zh-TW" altLang="en-US" baseline="0" dirty="0" smtClean="0">
                          <a:solidFill>
                            <a:schemeClr val="tx1"/>
                          </a:solidFill>
                        </a:rPr>
                        <a:t> </a:t>
                      </a:r>
                      <a:r>
                        <a:rPr lang="en-US" altLang="zh-TW" baseline="0" dirty="0" err="1" smtClean="0">
                          <a:solidFill>
                            <a:schemeClr val="tx1"/>
                          </a:solidFill>
                        </a:rPr>
                        <a:t>Irgun</a:t>
                      </a:r>
                      <a:r>
                        <a:rPr lang="en-US" altLang="zh-TW" baseline="0" dirty="0" smtClean="0">
                          <a:solidFill>
                            <a:schemeClr val="tx1"/>
                          </a:solidFill>
                        </a:rPr>
                        <a:t> / </a:t>
                      </a:r>
                      <a:r>
                        <a:rPr lang="en-US" altLang="zh-TW" baseline="0" dirty="0" err="1" smtClean="0">
                          <a:solidFill>
                            <a:schemeClr val="tx1"/>
                          </a:solidFill>
                        </a:rPr>
                        <a:t>Haganah</a:t>
                      </a:r>
                      <a:r>
                        <a:rPr lang="en-US" altLang="zh-TW" baseline="0" dirty="0" smtClean="0">
                          <a:solidFill>
                            <a:schemeClr val="tx1"/>
                          </a:solidFill>
                        </a:rPr>
                        <a:t> </a:t>
                      </a:r>
                      <a:r>
                        <a:rPr lang="zh-TW" altLang="en-US" baseline="0" dirty="0" smtClean="0">
                          <a:solidFill>
                            <a:schemeClr val="tx1"/>
                          </a:solidFill>
                        </a:rPr>
                        <a:t>所到之處</a:t>
                      </a:r>
                      <a:r>
                        <a:rPr lang="en-US" altLang="zh-TW" baseline="0" dirty="0" smtClean="0">
                          <a:solidFill>
                            <a:schemeClr val="tx1"/>
                          </a:solidFill>
                        </a:rPr>
                        <a:t>…</a:t>
                      </a:r>
                      <a:endParaRPr lang="zh-TW" altLang="en-US" dirty="0">
                        <a:solidFill>
                          <a:schemeClr val="tx1"/>
                        </a:solidFill>
                      </a:endParaRPr>
                    </a:p>
                  </a:txBody>
                  <a:tcPr/>
                </a:tc>
              </a:tr>
            </a:tbl>
          </a:graphicData>
        </a:graphic>
      </p:graphicFrame>
      <p:pic>
        <p:nvPicPr>
          <p:cNvPr id="5" name="Picture 4" descr="https://encrypted-tbn1.gstatic.com/images?q=tbn:ANd9GcTvu_9Hw9PDqSx8cjNx3xPPte1ay8_s3ZlJwdoncuFAIM2QHPcW"/>
          <p:cNvPicPr>
            <a:picLocks noChangeAspect="1" noChangeArrowheads="1"/>
          </p:cNvPicPr>
          <p:nvPr/>
        </p:nvPicPr>
        <p:blipFill>
          <a:blip r:embed="rId2" cstate="print"/>
          <a:srcRect/>
          <a:stretch>
            <a:fillRect/>
          </a:stretch>
        </p:blipFill>
        <p:spPr bwMode="auto">
          <a:xfrm>
            <a:off x="5397885" y="476672"/>
            <a:ext cx="3564396" cy="2376264"/>
          </a:xfrm>
          <a:prstGeom prst="rect">
            <a:avLst/>
          </a:prstGeom>
          <a:noFill/>
        </p:spPr>
      </p:pic>
      <p:pic>
        <p:nvPicPr>
          <p:cNvPr id="7" name="Picture 6" descr="http://media-cache-ec0.pinimg.com/736x/fc/71/8a/fc718a39cc9cf2d8b60517132192fb01.jpg"/>
          <p:cNvPicPr>
            <a:picLocks noChangeAspect="1" noChangeArrowheads="1"/>
          </p:cNvPicPr>
          <p:nvPr/>
        </p:nvPicPr>
        <p:blipFill>
          <a:blip r:embed="rId3" cstate="print"/>
          <a:srcRect/>
          <a:stretch>
            <a:fillRect/>
          </a:stretch>
        </p:blipFill>
        <p:spPr bwMode="auto">
          <a:xfrm>
            <a:off x="5508104" y="2996952"/>
            <a:ext cx="3347864" cy="347678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4" name="Table 3"/>
          <p:cNvGraphicFramePr>
            <a:graphicFrameLocks noGrp="1"/>
          </p:cNvGraphicFramePr>
          <p:nvPr/>
        </p:nvGraphicFramePr>
        <p:xfrm>
          <a:off x="755576" y="1628800"/>
          <a:ext cx="7776864" cy="4048822"/>
        </p:xfrm>
        <a:graphic>
          <a:graphicData uri="http://schemas.openxmlformats.org/drawingml/2006/table">
            <a:tbl>
              <a:tblPr firstRow="1" bandRow="1">
                <a:tableStyleId>{00A15C55-8517-42AA-B614-E9B94910E393}</a:tableStyleId>
              </a:tblPr>
              <a:tblGrid>
                <a:gridCol w="1440160"/>
                <a:gridCol w="2160240"/>
                <a:gridCol w="4176464"/>
              </a:tblGrid>
              <a:tr h="362970">
                <a:tc>
                  <a:txBody>
                    <a:bodyPr/>
                    <a:lstStyle/>
                    <a:p>
                      <a:r>
                        <a:rPr lang="zh-TW" altLang="en-US" dirty="0" smtClean="0"/>
                        <a:t>年份</a:t>
                      </a:r>
                      <a:endParaRPr lang="zh-TW" altLang="en-US" dirty="0"/>
                    </a:p>
                  </a:txBody>
                  <a:tcPr/>
                </a:tc>
                <a:tc>
                  <a:txBody>
                    <a:bodyPr/>
                    <a:lstStyle/>
                    <a:p>
                      <a:endParaRPr lang="zh-TW" altLang="en-US" dirty="0"/>
                    </a:p>
                  </a:txBody>
                  <a:tcPr/>
                </a:tc>
                <a:tc>
                  <a:txBody>
                    <a:bodyPr/>
                    <a:lstStyle/>
                    <a:p>
                      <a:endParaRPr lang="zh-TW" altLang="en-US"/>
                    </a:p>
                  </a:txBody>
                  <a:tcPr/>
                </a:tc>
              </a:tr>
              <a:tr h="626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1948</a:t>
                      </a:r>
                      <a:endParaRPr lang="zh-TW" altLang="en-US" dirty="0" smtClean="0"/>
                    </a:p>
                    <a:p>
                      <a:r>
                        <a:rPr lang="en-US" altLang="zh-TW" dirty="0" smtClean="0"/>
                        <a:t>5</a:t>
                      </a:r>
                      <a:r>
                        <a:rPr lang="zh-TW" altLang="en-US" dirty="0" smtClean="0"/>
                        <a:t>月</a:t>
                      </a:r>
                      <a:r>
                        <a:rPr lang="en-US" altLang="zh-TW" dirty="0" smtClean="0"/>
                        <a:t>14</a:t>
                      </a:r>
                      <a:r>
                        <a:rPr lang="zh-TW" altLang="en-US" dirty="0" smtClean="0"/>
                        <a:t> 日</a:t>
                      </a:r>
                      <a:endParaRPr lang="zh-TW" alt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srgbClr val="002060"/>
                          </a:solidFill>
                        </a:rPr>
                        <a:t>宣佈以色列立國</a:t>
                      </a:r>
                    </a:p>
                    <a:p>
                      <a:endParaRPr lang="zh-TW" altLang="en-US" dirty="0">
                        <a:solidFill>
                          <a:srgbClr val="002060"/>
                        </a:solidFill>
                      </a:endParaRPr>
                    </a:p>
                  </a:txBody>
                  <a:tcPr/>
                </a:tc>
                <a:tc hMerge="1">
                  <a:txBody>
                    <a:bodyPr/>
                    <a:lstStyle/>
                    <a:p>
                      <a:endParaRPr lang="zh-TW" altLang="en-US" dirty="0"/>
                    </a:p>
                  </a:txBody>
                  <a:tcPr/>
                </a:tc>
              </a:tr>
              <a:tr h="30429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1948</a:t>
                      </a:r>
                      <a:endParaRPr lang="zh-TW" altLang="en-US" dirty="0" smtClean="0"/>
                    </a:p>
                    <a:p>
                      <a:r>
                        <a:rPr lang="en-US" altLang="zh-TW" dirty="0" smtClean="0"/>
                        <a:t>5</a:t>
                      </a:r>
                      <a:r>
                        <a:rPr lang="zh-TW" altLang="en-US" dirty="0" smtClean="0"/>
                        <a:t>月</a:t>
                      </a:r>
                      <a:r>
                        <a:rPr lang="en-US" altLang="zh-TW" dirty="0" smtClean="0"/>
                        <a:t>15</a:t>
                      </a:r>
                      <a:r>
                        <a:rPr lang="zh-TW" altLang="en-US" dirty="0" smtClean="0"/>
                        <a:t>日</a:t>
                      </a:r>
                    </a:p>
                    <a:p>
                      <a:endParaRPr lang="zh-TW" altLang="en-US" dirty="0"/>
                    </a:p>
                  </a:txBody>
                  <a:tcPr/>
                </a:tc>
                <a:tc>
                  <a:txBody>
                    <a:bodyPr/>
                    <a:lstStyle/>
                    <a:p>
                      <a:r>
                        <a:rPr lang="zh-TW" altLang="en-US" dirty="0" smtClean="0">
                          <a:solidFill>
                            <a:srgbClr val="002060"/>
                          </a:solidFill>
                        </a:rPr>
                        <a:t>第一次中東戰爭爆發</a:t>
                      </a:r>
                      <a:endParaRPr lang="zh-TW" altLang="en-US" b="0" dirty="0">
                        <a:solidFill>
                          <a:srgbClr val="002060"/>
                        </a:solidFill>
                      </a:endParaRPr>
                    </a:p>
                  </a:txBody>
                  <a:tcPr/>
                </a:tc>
                <a:tc>
                  <a:txBody>
                    <a:bodyPr/>
                    <a:lstStyle/>
                    <a:p>
                      <a:pPr>
                        <a:lnSpc>
                          <a:spcPct val="120000"/>
                        </a:lnSpc>
                        <a:spcBef>
                          <a:spcPct val="40000"/>
                        </a:spcBef>
                        <a:buFont typeface="Arial" pitchFamily="34" charset="0"/>
                        <a:buChar char="•"/>
                      </a:pPr>
                      <a:r>
                        <a:rPr lang="zh-TW" altLang="en-US" sz="1800" dirty="0" smtClean="0">
                          <a:solidFill>
                            <a:srgbClr val="002060"/>
                          </a:solidFill>
                        </a:rPr>
                        <a:t>成立以色列國的第二天</a:t>
                      </a:r>
                      <a:r>
                        <a:rPr lang="en-US" altLang="zh-TW" sz="1800" dirty="0" smtClean="0">
                          <a:solidFill>
                            <a:srgbClr val="002060"/>
                          </a:solidFill>
                        </a:rPr>
                        <a:t>,</a:t>
                      </a:r>
                      <a:r>
                        <a:rPr lang="zh-TW" altLang="en-US" sz="1800" dirty="0" smtClean="0">
                          <a:solidFill>
                            <a:srgbClr val="002060"/>
                          </a:solidFill>
                        </a:rPr>
                        <a:t>阿拉伯聯盟的埃及、約旦、伊拉克、敘利亞和黎巴嫩的軍隊</a:t>
                      </a:r>
                      <a:r>
                        <a:rPr lang="en-US" altLang="zh-TW" sz="1800" dirty="0" smtClean="0">
                          <a:solidFill>
                            <a:srgbClr val="002060"/>
                          </a:solidFill>
                        </a:rPr>
                        <a:t>,</a:t>
                      </a:r>
                      <a:r>
                        <a:rPr lang="zh-TW" altLang="en-US" sz="1800" dirty="0" smtClean="0">
                          <a:solidFill>
                            <a:srgbClr val="002060"/>
                          </a:solidFill>
                        </a:rPr>
                        <a:t>一齊向以色列發起進攻．</a:t>
                      </a:r>
                    </a:p>
                    <a:p>
                      <a:pPr>
                        <a:lnSpc>
                          <a:spcPct val="120000"/>
                        </a:lnSpc>
                        <a:spcBef>
                          <a:spcPct val="40000"/>
                        </a:spcBef>
                        <a:buFont typeface="Arial" pitchFamily="34" charset="0"/>
                        <a:buChar char="•"/>
                      </a:pPr>
                      <a:r>
                        <a:rPr lang="zh-TW" altLang="en-US" sz="1800" dirty="0" smtClean="0">
                          <a:solidFill>
                            <a:srgbClr val="002060"/>
                          </a:solidFill>
                        </a:rPr>
                        <a:t>戰爭使以色列人強佔了巴勒斯坦</a:t>
                      </a:r>
                      <a:r>
                        <a:rPr lang="en-US" altLang="zh-TW" sz="1800" dirty="0" smtClean="0">
                          <a:solidFill>
                            <a:srgbClr val="002060"/>
                          </a:solidFill>
                        </a:rPr>
                        <a:t>(78%) 20,700</a:t>
                      </a:r>
                      <a:r>
                        <a:rPr lang="zh-TW" altLang="en-US" sz="1800" dirty="0" smtClean="0">
                          <a:solidFill>
                            <a:srgbClr val="002060"/>
                          </a:solidFill>
                        </a:rPr>
                        <a:t>平方公里的土地，使七十多萬巴勒斯坦人流落異國他鄉，淪為難民。</a:t>
                      </a:r>
                      <a:endParaRPr lang="en-US" altLang="zh-TW" sz="1800" dirty="0" smtClean="0">
                        <a:solidFill>
                          <a:srgbClr val="002060"/>
                        </a:solidFill>
                      </a:endParaRPr>
                    </a:p>
                    <a:p>
                      <a:pPr marL="0" marR="0" indent="0" algn="l" defTabSz="914400" rtl="0" eaLnBrk="1" fontAlgn="auto" latinLnBrk="0" hangingPunct="1">
                        <a:lnSpc>
                          <a:spcPct val="120000"/>
                        </a:lnSpc>
                        <a:spcBef>
                          <a:spcPct val="40000"/>
                        </a:spcBef>
                        <a:spcAft>
                          <a:spcPts val="0"/>
                        </a:spcAft>
                        <a:buClrTx/>
                        <a:buSzTx/>
                        <a:buFont typeface="Arial" pitchFamily="34" charset="0"/>
                        <a:buChar char="•"/>
                        <a:tabLst/>
                        <a:defRPr/>
                      </a:pPr>
                      <a:r>
                        <a:rPr lang="zh-TW" altLang="en-US" b="0" dirty="0" smtClean="0">
                          <a:solidFill>
                            <a:srgbClr val="002060"/>
                          </a:solidFill>
                        </a:rPr>
                        <a:t>以色列漠視聯合國</a:t>
                      </a:r>
                      <a:r>
                        <a:rPr lang="en-US" altLang="zh-TW" b="0" dirty="0" smtClean="0">
                          <a:solidFill>
                            <a:srgbClr val="002060"/>
                          </a:solidFill>
                        </a:rPr>
                        <a:t>181</a:t>
                      </a:r>
                      <a:r>
                        <a:rPr lang="zh-TW" altLang="en-US" b="0" dirty="0" smtClean="0">
                          <a:solidFill>
                            <a:srgbClr val="002060"/>
                          </a:solidFill>
                        </a:rPr>
                        <a:t>號決議</a:t>
                      </a:r>
                      <a:endParaRPr lang="en-US" altLang="zh-TW" sz="1800" b="0" dirty="0" smtClean="0">
                        <a:solidFill>
                          <a:srgbClr val="002060"/>
                        </a:solidFill>
                      </a:endParaRPr>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4" name="Table 3"/>
          <p:cNvGraphicFramePr>
            <a:graphicFrameLocks noGrp="1"/>
          </p:cNvGraphicFramePr>
          <p:nvPr/>
        </p:nvGraphicFramePr>
        <p:xfrm>
          <a:off x="755576" y="1484784"/>
          <a:ext cx="7776864" cy="1381760"/>
        </p:xfrm>
        <a:graphic>
          <a:graphicData uri="http://schemas.openxmlformats.org/drawingml/2006/table">
            <a:tbl>
              <a:tblPr firstRow="1" bandRow="1">
                <a:tableStyleId>{00A15C55-8517-42AA-B614-E9B94910E393}</a:tableStyleId>
              </a:tblPr>
              <a:tblGrid>
                <a:gridCol w="1440160"/>
                <a:gridCol w="2160240"/>
                <a:gridCol w="4176464"/>
              </a:tblGrid>
              <a:tr h="370840">
                <a:tc>
                  <a:txBody>
                    <a:bodyPr/>
                    <a:lstStyle/>
                    <a:p>
                      <a:r>
                        <a:rPr lang="zh-TW" altLang="en-US" dirty="0" smtClean="0"/>
                        <a:t>年份</a:t>
                      </a:r>
                      <a:endParaRPr lang="zh-TW" altLang="en-US" dirty="0"/>
                    </a:p>
                  </a:txBody>
                  <a:tcPr/>
                </a:tc>
                <a:tc>
                  <a:txBody>
                    <a:bodyPr/>
                    <a:lstStyle/>
                    <a:p>
                      <a:endParaRPr lang="zh-TW" altLang="en-US" dirty="0"/>
                    </a:p>
                  </a:txBody>
                  <a:tcPr/>
                </a:tc>
                <a:tc>
                  <a:txBody>
                    <a:bodyPr/>
                    <a:lstStyle/>
                    <a:p>
                      <a:endParaRPr lang="zh-TW" alt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1948</a:t>
                      </a:r>
                      <a:endParaRPr lang="zh-TW" altLang="en-US" dirty="0" smtClean="0"/>
                    </a:p>
                    <a:p>
                      <a:r>
                        <a:rPr lang="en-US" altLang="zh-TW" dirty="0" smtClean="0"/>
                        <a:t>9</a:t>
                      </a:r>
                      <a:r>
                        <a:rPr lang="zh-TW" altLang="en-US" dirty="0" smtClean="0"/>
                        <a:t>月</a:t>
                      </a:r>
                      <a:r>
                        <a:rPr lang="en-US" altLang="zh-TW" dirty="0" smtClean="0"/>
                        <a:t>17</a:t>
                      </a:r>
                      <a:r>
                        <a:rPr lang="zh-TW" altLang="en-US" dirty="0" smtClean="0"/>
                        <a:t>日</a:t>
                      </a:r>
                      <a:endParaRPr lang="zh-TW" altLang="en-US" dirty="0"/>
                    </a:p>
                  </a:txBody>
                  <a:tcPr/>
                </a:tc>
                <a:tc gridSpan="2">
                  <a:txBody>
                    <a:bodyPr/>
                    <a:lstStyle/>
                    <a:p>
                      <a:r>
                        <a:rPr lang="en-US" altLang="zh-TW" dirty="0" err="1" smtClean="0">
                          <a:solidFill>
                            <a:srgbClr val="002060"/>
                          </a:solidFill>
                        </a:rPr>
                        <a:t>Irgun</a:t>
                      </a:r>
                      <a:r>
                        <a:rPr lang="en-US" altLang="zh-TW" dirty="0" smtClean="0">
                          <a:solidFill>
                            <a:srgbClr val="002060"/>
                          </a:solidFill>
                        </a:rPr>
                        <a:t> </a:t>
                      </a:r>
                      <a:r>
                        <a:rPr lang="zh-TW" altLang="en-US" dirty="0" smtClean="0">
                          <a:solidFill>
                            <a:srgbClr val="002060"/>
                          </a:solidFill>
                        </a:rPr>
                        <a:t>組織暗殺</a:t>
                      </a:r>
                      <a:r>
                        <a:rPr lang="zh-HK" altLang="zh-TW" dirty="0" smtClean="0">
                          <a:solidFill>
                            <a:srgbClr val="002060"/>
                          </a:solidFill>
                        </a:rPr>
                        <a:t>福克·伯納多特</a:t>
                      </a:r>
                      <a:r>
                        <a:rPr lang="en-US" altLang="zh-TW" dirty="0" smtClean="0">
                          <a:solidFill>
                            <a:srgbClr val="002060"/>
                          </a:solidFill>
                        </a:rPr>
                        <a:t>(</a:t>
                      </a:r>
                      <a:r>
                        <a:rPr lang="zh-HK" altLang="zh-TW" dirty="0" smtClean="0">
                          <a:solidFill>
                            <a:srgbClr val="002060"/>
                          </a:solidFill>
                        </a:rPr>
                        <a:t>是瑞典外交官</a:t>
                      </a:r>
                      <a:r>
                        <a:rPr lang="en-US" altLang="zh-TW" dirty="0" smtClean="0">
                          <a:solidFill>
                            <a:srgbClr val="002060"/>
                          </a:solidFill>
                        </a:rPr>
                        <a:t>)</a:t>
                      </a:r>
                      <a:r>
                        <a:rPr lang="zh-TW" altLang="en-US" dirty="0" smtClean="0">
                          <a:solidFill>
                            <a:srgbClr val="002060"/>
                          </a:solidFill>
                        </a:rPr>
                        <a:t>，當時，他被委</a:t>
                      </a:r>
                      <a:r>
                        <a:rPr lang="zh-HK" altLang="zh-TW" dirty="0" smtClean="0">
                          <a:solidFill>
                            <a:srgbClr val="002060"/>
                          </a:solidFill>
                        </a:rPr>
                        <a:t>任</a:t>
                      </a:r>
                      <a:r>
                        <a:rPr lang="zh-TW" altLang="en-US" dirty="0" smtClean="0">
                          <a:solidFill>
                            <a:srgbClr val="002060"/>
                          </a:solidFill>
                        </a:rPr>
                        <a:t>為</a:t>
                      </a:r>
                      <a:r>
                        <a:rPr lang="zh-HK" altLang="zh-TW" dirty="0" smtClean="0">
                          <a:solidFill>
                            <a:srgbClr val="002060"/>
                          </a:solidFill>
                        </a:rPr>
                        <a:t>聯合國巴勒斯坦調停官，負責調停第一次以阿戰爭</a:t>
                      </a:r>
                      <a:r>
                        <a:rPr lang="zh-HK" altLang="en-US" dirty="0" smtClean="0">
                          <a:solidFill>
                            <a:srgbClr val="002060"/>
                          </a:solidFill>
                        </a:rPr>
                        <a:t>。</a:t>
                      </a:r>
                      <a:endParaRPr lang="zh-TW" altLang="en-US" dirty="0">
                        <a:solidFill>
                          <a:srgbClr val="002060"/>
                        </a:solidFill>
                      </a:endParaRPr>
                    </a:p>
                  </a:txBody>
                  <a:tcPr/>
                </a:tc>
                <a:tc hMerge="1">
                  <a:txBody>
                    <a:bodyPr/>
                    <a:lstStyle/>
                    <a:p>
                      <a:endParaRPr lang="zh-TW" altLang="en-US" dirty="0"/>
                    </a:p>
                  </a:txBody>
                  <a:tcPr/>
                </a:tc>
              </a:tr>
              <a:tr h="370840">
                <a:tc>
                  <a:txBody>
                    <a:bodyPr/>
                    <a:lstStyle/>
                    <a:p>
                      <a:endParaRPr lang="zh-TW" altLang="en-US" dirty="0"/>
                    </a:p>
                  </a:txBody>
                  <a:tcPr/>
                </a:tc>
                <a:tc gridSpan="2">
                  <a:txBody>
                    <a:bodyPr/>
                    <a:lstStyle/>
                    <a:p>
                      <a:endParaRPr lang="zh-TW" altLang="en-US" dirty="0">
                        <a:solidFill>
                          <a:srgbClr val="002060"/>
                        </a:solidFill>
                      </a:endParaRPr>
                    </a:p>
                  </a:txBody>
                  <a:tcPr/>
                </a:tc>
                <a:tc hMerge="1">
                  <a:txBody>
                    <a:bodyPr/>
                    <a:lstStyle/>
                    <a:p>
                      <a:endParaRPr lang="zh-TW" altLang="en-US"/>
                    </a:p>
                  </a:txBody>
                  <a:tcPr/>
                </a:tc>
              </a:tr>
            </a:tbl>
          </a:graphicData>
        </a:graphic>
      </p:graphicFrame>
      <p:pic>
        <p:nvPicPr>
          <p:cNvPr id="2050" name="Picture 2" descr="http://upload.wikimedia.org/wikipedia/commons/d/d7/Folke-Bernadotte.jpg"/>
          <p:cNvPicPr>
            <a:picLocks noChangeAspect="1" noChangeArrowheads="1"/>
          </p:cNvPicPr>
          <p:nvPr/>
        </p:nvPicPr>
        <p:blipFill>
          <a:blip r:embed="rId2" cstate="print"/>
          <a:srcRect/>
          <a:stretch>
            <a:fillRect/>
          </a:stretch>
        </p:blipFill>
        <p:spPr bwMode="auto">
          <a:xfrm>
            <a:off x="755576" y="3645024"/>
            <a:ext cx="1656184" cy="2120374"/>
          </a:xfrm>
          <a:prstGeom prst="rect">
            <a:avLst/>
          </a:prstGeom>
          <a:ln>
            <a:noFill/>
          </a:ln>
          <a:effectLst>
            <a:softEdge rad="112500"/>
          </a:effectLst>
        </p:spPr>
      </p:pic>
      <p:sp>
        <p:nvSpPr>
          <p:cNvPr id="6" name="TextBox 5"/>
          <p:cNvSpPr txBox="1"/>
          <p:nvPr/>
        </p:nvSpPr>
        <p:spPr>
          <a:xfrm>
            <a:off x="755576" y="5733256"/>
            <a:ext cx="1632178" cy="369332"/>
          </a:xfrm>
          <a:prstGeom prst="rect">
            <a:avLst/>
          </a:prstGeom>
          <a:solidFill>
            <a:schemeClr val="bg1">
              <a:lumMod val="85000"/>
            </a:schemeClr>
          </a:solidFill>
          <a:effectLst>
            <a:softEdge rad="63500"/>
          </a:effectLst>
        </p:spPr>
        <p:txBody>
          <a:bodyPr wrap="none" rtlCol="0">
            <a:spAutoFit/>
          </a:bodyPr>
          <a:lstStyle/>
          <a:p>
            <a:r>
              <a:rPr lang="zh-HK" altLang="zh-TW" b="1" dirty="0" smtClean="0"/>
              <a:t>福克·伯納多特</a:t>
            </a:r>
            <a:endParaRPr lang="zh-TW" altLang="en-US" dirty="0"/>
          </a:p>
        </p:txBody>
      </p:sp>
      <p:pic>
        <p:nvPicPr>
          <p:cNvPr id="2052" name="Picture 4" descr="http://upload.wikimedia.org/wikipedia/commons/b/b5/Palestinian_refugees.jpg"/>
          <p:cNvPicPr>
            <a:picLocks noChangeAspect="1" noChangeArrowheads="1"/>
          </p:cNvPicPr>
          <p:nvPr/>
        </p:nvPicPr>
        <p:blipFill>
          <a:blip r:embed="rId3" cstate="print"/>
          <a:srcRect/>
          <a:stretch>
            <a:fillRect/>
          </a:stretch>
        </p:blipFill>
        <p:spPr bwMode="auto">
          <a:xfrm>
            <a:off x="2987824" y="3140968"/>
            <a:ext cx="5715000" cy="3333750"/>
          </a:xfrm>
          <a:prstGeom prst="rect">
            <a:avLst/>
          </a:prstGeom>
          <a:noFill/>
        </p:spPr>
      </p:pic>
      <p:sp>
        <p:nvSpPr>
          <p:cNvPr id="8" name="TextBox 7"/>
          <p:cNvSpPr txBox="1"/>
          <p:nvPr/>
        </p:nvSpPr>
        <p:spPr>
          <a:xfrm>
            <a:off x="4499992" y="6121729"/>
            <a:ext cx="4074449" cy="646331"/>
          </a:xfrm>
          <a:prstGeom prst="rect">
            <a:avLst/>
          </a:prstGeom>
          <a:solidFill>
            <a:schemeClr val="bg1">
              <a:lumMod val="85000"/>
            </a:schemeClr>
          </a:solidFill>
        </p:spPr>
        <p:txBody>
          <a:bodyPr wrap="none" rtlCol="0">
            <a:spAutoFit/>
          </a:bodyPr>
          <a:lstStyle/>
          <a:p>
            <a:r>
              <a:rPr lang="en-US" altLang="zh-TW" dirty="0" smtClean="0"/>
              <a:t>Palestinian refugees leaving the Galilee in</a:t>
            </a:r>
          </a:p>
          <a:p>
            <a:r>
              <a:rPr lang="en-US" altLang="zh-TW" dirty="0" smtClean="0"/>
              <a:t> October–November 1948</a:t>
            </a:r>
            <a:endParaRPr lang="zh-TW"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zh-TW" b="1" dirty="0" smtClean="0">
                <a:solidFill>
                  <a:srgbClr val="FFFF00"/>
                </a:solidFill>
                <a:latin typeface="標楷體" pitchFamily="65" charset="-120"/>
                <a:ea typeface="標楷體" pitchFamily="65" charset="-120"/>
              </a:rPr>
              <a:t>日內瓦四公約</a:t>
            </a:r>
            <a:endParaRPr lang="zh-TW" altLang="en-US" dirty="0">
              <a:solidFill>
                <a:srgbClr val="FFFF00"/>
              </a:solidFill>
              <a:latin typeface="標楷體" pitchFamily="65" charset="-120"/>
              <a:ea typeface="標楷體" pitchFamily="65" charset="-120"/>
            </a:endParaRPr>
          </a:p>
        </p:txBody>
      </p:sp>
      <p:sp>
        <p:nvSpPr>
          <p:cNvPr id="3" name="Content Placeholder 2"/>
          <p:cNvSpPr>
            <a:spLocks noGrp="1"/>
          </p:cNvSpPr>
          <p:nvPr>
            <p:ph idx="1"/>
          </p:nvPr>
        </p:nvSpPr>
        <p:spPr/>
        <p:txBody>
          <a:bodyPr/>
          <a:lstStyle/>
          <a:p>
            <a:r>
              <a:rPr lang="zh-TW" altLang="zh-TW" dirty="0" smtClean="0">
                <a:latin typeface="標楷體" pitchFamily="65" charset="-120"/>
                <a:ea typeface="標楷體" pitchFamily="65" charset="-120"/>
              </a:rPr>
              <a:t>佔領國不得將其本國平民之一部分驅逐或移送至其所佔領之領土。</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1949年8月12日日內瓦四公約</a:t>
            </a:r>
            <a:br>
              <a:rPr lang="zh-TW"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第三編　佔領地</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第四十九條</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巴勒斯坦的土地</a:t>
            </a:r>
            <a:endParaRPr lang="zh-TW" altLang="en-US" dirty="0">
              <a:solidFill>
                <a:srgbClr val="FFFF00"/>
              </a:solidFill>
              <a:latin typeface="標楷體" pitchFamily="65" charset="-120"/>
              <a:ea typeface="標楷體" pitchFamily="65" charset="-120"/>
            </a:endParaRPr>
          </a:p>
        </p:txBody>
      </p:sp>
      <p:sp>
        <p:nvSpPr>
          <p:cNvPr id="3" name="Content Placeholder 2"/>
          <p:cNvSpPr>
            <a:spLocks noGrp="1"/>
          </p:cNvSpPr>
          <p:nvPr>
            <p:ph idx="1"/>
          </p:nvPr>
        </p:nvSpPr>
        <p:spPr>
          <a:xfrm>
            <a:off x="467544" y="1412776"/>
            <a:ext cx="8229600" cy="4525963"/>
          </a:xfrm>
        </p:spPr>
        <p:txBody>
          <a:bodyPr>
            <a:normAutofit lnSpcReduction="10000"/>
          </a:bodyPr>
          <a:lstStyle/>
          <a:p>
            <a:r>
              <a:rPr lang="zh-TW" altLang="en-US" dirty="0" smtClean="0">
                <a:solidFill>
                  <a:srgbClr val="002060"/>
                </a:solidFill>
                <a:latin typeface="標楷體" pitchFamily="65" charset="-120"/>
                <a:ea typeface="標楷體" pitchFamily="65" charset="-120"/>
              </a:rPr>
              <a:t>在舊約中，有超過</a:t>
            </a:r>
            <a:r>
              <a:rPr lang="en-US" altLang="zh-TW" dirty="0" smtClean="0">
                <a:solidFill>
                  <a:srgbClr val="002060"/>
                </a:solidFill>
                <a:latin typeface="標楷體" pitchFamily="65" charset="-120"/>
                <a:ea typeface="標楷體" pitchFamily="65" charset="-120"/>
              </a:rPr>
              <a:t>250</a:t>
            </a:r>
            <a:r>
              <a:rPr lang="zh-TW" altLang="en-US" dirty="0" smtClean="0">
                <a:solidFill>
                  <a:srgbClr val="002060"/>
                </a:solidFill>
                <a:latin typeface="標楷體" pitchFamily="65" charset="-120"/>
                <a:ea typeface="標楷體" pitchFamily="65" charset="-120"/>
              </a:rPr>
              <a:t>次提到非利士人</a:t>
            </a:r>
            <a:r>
              <a:rPr lang="en-US" altLang="zh-TW" dirty="0" smtClean="0">
                <a:solidFill>
                  <a:srgbClr val="002060"/>
                </a:solidFill>
                <a:latin typeface="標楷體" pitchFamily="65" charset="-120"/>
                <a:ea typeface="標楷體" pitchFamily="65" charset="-120"/>
              </a:rPr>
              <a:t>(</a:t>
            </a:r>
            <a:r>
              <a:rPr lang="en-US" altLang="zh-TW" dirty="0" smtClean="0">
                <a:solidFill>
                  <a:srgbClr val="002060"/>
                </a:solidFill>
                <a:latin typeface="Times New Roman" pitchFamily="18" charset="0"/>
                <a:ea typeface="標楷體" pitchFamily="65" charset="-120"/>
                <a:cs typeface="Times New Roman" pitchFamily="18" charset="0"/>
              </a:rPr>
              <a:t>Philistines/Philistia</a:t>
            </a:r>
            <a:r>
              <a:rPr lang="en-US" altLang="zh-TW" dirty="0" smtClean="0">
                <a:solidFill>
                  <a:srgbClr val="002060"/>
                </a:solidFill>
                <a:latin typeface="標楷體" pitchFamily="65" charset="-120"/>
                <a:ea typeface="標楷體" pitchFamily="65" charset="-120"/>
              </a:rPr>
              <a:t>)</a:t>
            </a:r>
          </a:p>
          <a:p>
            <a:r>
              <a:rPr lang="zh-TW" altLang="en-US" dirty="0" smtClean="0">
                <a:solidFill>
                  <a:srgbClr val="002060"/>
                </a:solidFill>
                <a:latin typeface="標楷體" pitchFamily="65" charset="-120"/>
                <a:ea typeface="標楷體" pitchFamily="65" charset="-120"/>
              </a:rPr>
              <a:t>根據歷史記載，最早紀錄可追溯至公元前</a:t>
            </a:r>
            <a:r>
              <a:rPr lang="en-US" altLang="zh-TW" dirty="0" smtClean="0">
                <a:solidFill>
                  <a:srgbClr val="002060"/>
                </a:solidFill>
                <a:latin typeface="標楷體" pitchFamily="65" charset="-120"/>
                <a:ea typeface="標楷體" pitchFamily="65" charset="-120"/>
              </a:rPr>
              <a:t>1150</a:t>
            </a:r>
            <a:r>
              <a:rPr lang="zh-TW" altLang="en-US" dirty="0" smtClean="0">
                <a:solidFill>
                  <a:srgbClr val="002060"/>
                </a:solidFill>
                <a:latin typeface="標楷體" pitchFamily="65" charset="-120"/>
                <a:ea typeface="標楷體" pitchFamily="65" charset="-120"/>
              </a:rPr>
              <a:t>年，埃及二十皇朝拉姆西斯三世時的皇室法定紀錄，其中一個對抗他們的民族是非行士人</a:t>
            </a:r>
            <a:r>
              <a:rPr lang="en-US" altLang="zh-TW" dirty="0" smtClean="0">
                <a:solidFill>
                  <a:srgbClr val="002060"/>
                </a:solidFill>
                <a:latin typeface="標楷體" pitchFamily="65" charset="-120"/>
                <a:ea typeface="標楷體" pitchFamily="65" charset="-120"/>
              </a:rPr>
              <a:t>“</a:t>
            </a:r>
            <a:r>
              <a:rPr lang="en-US" altLang="zh-TW" dirty="0" err="1" smtClean="0">
                <a:solidFill>
                  <a:srgbClr val="002060"/>
                </a:solidFill>
                <a:latin typeface="Times New Roman" pitchFamily="18" charset="0"/>
                <a:ea typeface="標楷體" pitchFamily="65" charset="-120"/>
                <a:cs typeface="Times New Roman" pitchFamily="18" charset="0"/>
              </a:rPr>
              <a:t>Peleset</a:t>
            </a:r>
            <a:r>
              <a:rPr lang="en-US" altLang="zh-TW" dirty="0" smtClean="0">
                <a:solidFill>
                  <a:srgbClr val="002060"/>
                </a:solidFill>
                <a:latin typeface="標楷體" pitchFamily="65" charset="-120"/>
                <a:ea typeface="標楷體" pitchFamily="65" charset="-120"/>
              </a:rPr>
              <a:t>”</a:t>
            </a:r>
          </a:p>
          <a:p>
            <a:r>
              <a:rPr lang="zh-TW" altLang="en-US" dirty="0" smtClean="0">
                <a:solidFill>
                  <a:srgbClr val="002060"/>
                </a:solidFill>
                <a:latin typeface="標楷體" pitchFamily="65" charset="-120"/>
                <a:ea typeface="標楷體" pitchFamily="65" charset="-120"/>
              </a:rPr>
              <a:t>公元前</a:t>
            </a:r>
            <a:r>
              <a:rPr lang="en-US" altLang="zh-TW" dirty="0" smtClean="0">
                <a:solidFill>
                  <a:srgbClr val="002060"/>
                </a:solidFill>
                <a:latin typeface="標楷體" pitchFamily="65" charset="-120"/>
                <a:ea typeface="標楷體" pitchFamily="65" charset="-120"/>
              </a:rPr>
              <a:t>800</a:t>
            </a:r>
            <a:r>
              <a:rPr lang="zh-TW" altLang="en-US" dirty="0" smtClean="0">
                <a:solidFill>
                  <a:srgbClr val="002060"/>
                </a:solidFill>
                <a:latin typeface="標楷體" pitchFamily="65" charset="-120"/>
                <a:ea typeface="標楷體" pitchFamily="65" charset="-120"/>
              </a:rPr>
              <a:t>年，阿述人</a:t>
            </a:r>
            <a:r>
              <a:rPr lang="en-US" altLang="zh-TW" dirty="0" smtClean="0">
                <a:solidFill>
                  <a:srgbClr val="002060"/>
                </a:solidFill>
                <a:latin typeface="標楷體" pitchFamily="65" charset="-120"/>
                <a:ea typeface="標楷體" pitchFamily="65" charset="-120"/>
              </a:rPr>
              <a:t>(</a:t>
            </a:r>
            <a:r>
              <a:rPr lang="en-US" altLang="zh-TW" dirty="0" smtClean="0">
                <a:solidFill>
                  <a:srgbClr val="002060"/>
                </a:solidFill>
                <a:latin typeface="Times New Roman" pitchFamily="18" charset="0"/>
                <a:ea typeface="標楷體" pitchFamily="65" charset="-120"/>
                <a:cs typeface="Times New Roman" pitchFamily="18" charset="0"/>
              </a:rPr>
              <a:t>Assyrian</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的皇室法定紀錄亦有提到一個地方</a:t>
            </a:r>
            <a:r>
              <a:rPr lang="en-US" altLang="zh-TW" dirty="0" smtClean="0">
                <a:solidFill>
                  <a:srgbClr val="002060"/>
                </a:solidFill>
                <a:latin typeface="標楷體" pitchFamily="65" charset="-120"/>
                <a:ea typeface="標楷體" pitchFamily="65" charset="-120"/>
              </a:rPr>
              <a:t>“</a:t>
            </a:r>
            <a:r>
              <a:rPr lang="en-US" altLang="zh-TW" dirty="0" err="1" smtClean="0">
                <a:solidFill>
                  <a:srgbClr val="002060"/>
                </a:solidFill>
                <a:latin typeface="Times New Roman" pitchFamily="18" charset="0"/>
                <a:ea typeface="標楷體" pitchFamily="65" charset="-120"/>
                <a:cs typeface="Times New Roman" pitchFamily="18" charset="0"/>
              </a:rPr>
              <a:t>Palashtu</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或</a:t>
            </a:r>
            <a:r>
              <a:rPr lang="en-US" altLang="zh-TW" dirty="0" smtClean="0">
                <a:solidFill>
                  <a:srgbClr val="002060"/>
                </a:solidFill>
                <a:latin typeface="標楷體" pitchFamily="65" charset="-120"/>
                <a:ea typeface="標楷體" pitchFamily="65" charset="-120"/>
              </a:rPr>
              <a:t>“</a:t>
            </a:r>
            <a:r>
              <a:rPr lang="en-US" altLang="zh-TW" dirty="0" err="1" smtClean="0">
                <a:solidFill>
                  <a:srgbClr val="002060"/>
                </a:solidFill>
                <a:latin typeface="Times New Roman" pitchFamily="18" charset="0"/>
                <a:ea typeface="標楷體" pitchFamily="65" charset="-120"/>
                <a:cs typeface="Times New Roman" pitchFamily="18" charset="0"/>
              </a:rPr>
              <a:t>Pilistu</a:t>
            </a:r>
            <a:r>
              <a:rPr lang="en-US" altLang="zh-TW" dirty="0" smtClean="0">
                <a:solidFill>
                  <a:srgbClr val="002060"/>
                </a:solidFill>
                <a:latin typeface="標楷體" pitchFamily="65" charset="-120"/>
                <a:ea typeface="標楷體" pitchFamily="65" charset="-120"/>
              </a:rPr>
              <a:t>”</a:t>
            </a:r>
          </a:p>
          <a:p>
            <a:endParaRPr lang="zh-TW" altLang="en-US" dirty="0">
              <a:solidFill>
                <a:srgbClr val="00206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467544" y="1628800"/>
          <a:ext cx="8208912" cy="1752600"/>
        </p:xfrm>
        <a:graphic>
          <a:graphicData uri="http://schemas.openxmlformats.org/drawingml/2006/table">
            <a:tbl>
              <a:tblPr firstRow="1" bandRow="1">
                <a:tableStyleId>{00A15C55-8517-42AA-B614-E9B94910E393}</a:tableStyleId>
              </a:tblPr>
              <a:tblGrid>
                <a:gridCol w="1584176"/>
                <a:gridCol w="2664296"/>
                <a:gridCol w="3960440"/>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1949</a:t>
                      </a:r>
                    </a:p>
                  </a:txBody>
                  <a:tcPr/>
                </a:tc>
                <a:tc gridSpan="2">
                  <a:txBody>
                    <a:bodyPr/>
                    <a:lstStyle/>
                    <a:p>
                      <a:r>
                        <a:rPr lang="zh-TW" altLang="en-US" dirty="0" smtClean="0">
                          <a:solidFill>
                            <a:srgbClr val="002060"/>
                          </a:solidFill>
                        </a:rPr>
                        <a:t>以色列以不合法手段開始了在</a:t>
                      </a:r>
                      <a:r>
                        <a:rPr lang="en-US" altLang="zh-TW" dirty="0" smtClean="0">
                          <a:solidFill>
                            <a:srgbClr val="002060"/>
                          </a:solidFill>
                        </a:rPr>
                        <a:t>133</a:t>
                      </a:r>
                      <a:r>
                        <a:rPr lang="zh-TW" altLang="en-US" dirty="0" smtClean="0">
                          <a:solidFill>
                            <a:srgbClr val="002060"/>
                          </a:solidFill>
                        </a:rPr>
                        <a:t>個地方設立殖民區</a:t>
                      </a:r>
                      <a:endParaRPr lang="zh-TW" altLang="en-US" dirty="0">
                        <a:solidFill>
                          <a:srgbClr val="002060"/>
                        </a:solidFill>
                      </a:endParaRPr>
                    </a:p>
                  </a:txBody>
                  <a:tcPr/>
                </a:tc>
                <a:tc hMerge="1">
                  <a:txBody>
                    <a:bodyPr/>
                    <a:lstStyle/>
                    <a:p>
                      <a:endParaRPr lang="zh-TW" altLang="en-US" dirty="0"/>
                    </a:p>
                  </a:txBody>
                  <a:tcPr/>
                </a:tc>
              </a:tr>
              <a:tr h="370840">
                <a:tc>
                  <a:txBody>
                    <a:bodyPr/>
                    <a:lstStyle/>
                    <a:p>
                      <a:r>
                        <a:rPr lang="en-US" altLang="zh-TW" dirty="0" smtClean="0"/>
                        <a:t>1950</a:t>
                      </a:r>
                      <a:endParaRPr lang="zh-TW" altLang="en-US" dirty="0"/>
                    </a:p>
                  </a:txBody>
                  <a:tcPr/>
                </a:tc>
                <a:tc>
                  <a:txBody>
                    <a:bodyPr/>
                    <a:lstStyle/>
                    <a:p>
                      <a:r>
                        <a:rPr lang="zh-TW" altLang="en-US" dirty="0" smtClean="0">
                          <a:solidFill>
                            <a:srgbClr val="002060"/>
                          </a:solidFill>
                        </a:rPr>
                        <a:t>回歸法案</a:t>
                      </a:r>
                      <a:endParaRPr lang="zh-TW" altLang="en-US" dirty="0">
                        <a:solidFill>
                          <a:srgbClr val="002060"/>
                        </a:solidFill>
                      </a:endParaRPr>
                    </a:p>
                  </a:txBody>
                  <a:tcPr/>
                </a:tc>
                <a:tc>
                  <a:txBody>
                    <a:bodyPr/>
                    <a:lstStyle/>
                    <a:p>
                      <a:r>
                        <a:rPr lang="zh-TW" altLang="en-US" dirty="0" smtClean="0">
                          <a:solidFill>
                            <a:srgbClr val="002060"/>
                          </a:solidFill>
                        </a:rPr>
                        <a:t>讓世界各地的猶太人到巴勒斯坦居住</a:t>
                      </a:r>
                      <a:endParaRPr lang="en-US" altLang="zh-TW" dirty="0" smtClean="0">
                        <a:solidFill>
                          <a:srgbClr val="002060"/>
                        </a:solidFill>
                      </a:endParaRPr>
                    </a:p>
                  </a:txBody>
                  <a:tcPr/>
                </a:tc>
              </a:tr>
              <a:tr h="370840">
                <a:tc>
                  <a:txBody>
                    <a:bodyPr/>
                    <a:lstStyle/>
                    <a:p>
                      <a:endParaRPr lang="zh-TW" altLang="en-US" dirty="0"/>
                    </a:p>
                  </a:txBody>
                  <a:tcPr/>
                </a:tc>
                <a:tc>
                  <a:txBody>
                    <a:bodyPr/>
                    <a:lstStyle/>
                    <a:p>
                      <a:r>
                        <a:rPr lang="zh-TW" altLang="en-US" dirty="0" smtClean="0">
                          <a:solidFill>
                            <a:srgbClr val="002060"/>
                          </a:solidFill>
                        </a:rPr>
                        <a:t>缺席物權法</a:t>
                      </a:r>
                      <a:endParaRPr lang="en-US" altLang="zh-TW" dirty="0" smtClean="0">
                        <a:solidFill>
                          <a:srgbClr val="002060"/>
                        </a:solidFill>
                      </a:endParaRPr>
                    </a:p>
                    <a:p>
                      <a:r>
                        <a:rPr lang="en-US" altLang="zh-TW" dirty="0" smtClean="0">
                          <a:solidFill>
                            <a:srgbClr val="002060"/>
                          </a:solidFill>
                        </a:rPr>
                        <a:t>Absentee Property Law</a:t>
                      </a:r>
                      <a:endParaRPr lang="zh-TW" altLang="en-US" dirty="0">
                        <a:solidFill>
                          <a:srgbClr val="002060"/>
                        </a:solidFill>
                      </a:endParaRPr>
                    </a:p>
                  </a:txBody>
                  <a:tcPr/>
                </a:tc>
                <a:tc>
                  <a:txBody>
                    <a:bodyPr/>
                    <a:lstStyle/>
                    <a:p>
                      <a:r>
                        <a:rPr lang="zh-TW" altLang="en-US" dirty="0" smtClean="0">
                          <a:solidFill>
                            <a:srgbClr val="002060"/>
                          </a:solidFill>
                        </a:rPr>
                        <a:t>以色列把阿拉伯及前英國管治地據為己有</a:t>
                      </a:r>
                      <a:endParaRPr lang="en-US" altLang="zh-TW" dirty="0" smtClean="0">
                        <a:solidFill>
                          <a:srgbClr val="002060"/>
                        </a:solidFill>
                      </a:endParaRPr>
                    </a:p>
                  </a:txBody>
                  <a:tcPr/>
                </a:tc>
              </a:tr>
            </a:tbl>
          </a:graphicData>
        </a:graphic>
      </p:graphicFrame>
      <p:graphicFrame>
        <p:nvGraphicFramePr>
          <p:cNvPr id="4" name="Table 3"/>
          <p:cNvGraphicFramePr>
            <a:graphicFrameLocks noGrp="1"/>
          </p:cNvGraphicFramePr>
          <p:nvPr/>
        </p:nvGraphicFramePr>
        <p:xfrm>
          <a:off x="-1" y="3501007"/>
          <a:ext cx="9144000" cy="2736304"/>
        </p:xfrm>
        <a:graphic>
          <a:graphicData uri="http://schemas.openxmlformats.org/drawingml/2006/table">
            <a:tbl>
              <a:tblPr/>
              <a:tblGrid>
                <a:gridCol w="2228370"/>
                <a:gridCol w="472513"/>
                <a:gridCol w="783488"/>
                <a:gridCol w="885971"/>
                <a:gridCol w="885971"/>
                <a:gridCol w="885971"/>
                <a:gridCol w="806629"/>
                <a:gridCol w="780181"/>
                <a:gridCol w="780181"/>
                <a:gridCol w="634725"/>
              </a:tblGrid>
              <a:tr h="412549">
                <a:tc>
                  <a:txBody>
                    <a:bodyPr/>
                    <a:lstStyle/>
                    <a:p>
                      <a:pPr algn="ctr" fontAlgn="ctr"/>
                      <a:r>
                        <a:rPr lang="en-US" sz="1800" b="1" i="0" u="none" strike="noStrike" dirty="0">
                          <a:solidFill>
                            <a:srgbClr val="000000"/>
                          </a:solidFill>
                          <a:latin typeface="新細明體"/>
                        </a:rPr>
                        <a:t>Settler population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fontAlgn="ctr"/>
                      <a:r>
                        <a:rPr lang="en-US" altLang="zh-TW" sz="1400" b="1" i="0" u="none" strike="noStrike" dirty="0">
                          <a:solidFill>
                            <a:srgbClr val="000000"/>
                          </a:solidFill>
                          <a:latin typeface="新細明體"/>
                        </a:rPr>
                        <a:t>1948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fontAlgn="ctr"/>
                      <a:r>
                        <a:rPr lang="en-US" altLang="zh-TW" sz="1400" b="1" i="0" u="none" strike="noStrike" dirty="0">
                          <a:solidFill>
                            <a:srgbClr val="000000"/>
                          </a:solidFill>
                          <a:latin typeface="新細明體"/>
                        </a:rPr>
                        <a:t>1972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fontAlgn="ctr"/>
                      <a:r>
                        <a:rPr lang="en-US" altLang="zh-TW" sz="1400" b="1" i="0" u="none" strike="noStrike" dirty="0">
                          <a:solidFill>
                            <a:srgbClr val="000000"/>
                          </a:solidFill>
                          <a:latin typeface="新細明體"/>
                        </a:rPr>
                        <a:t>1983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fontAlgn="ctr"/>
                      <a:r>
                        <a:rPr lang="en-US" altLang="zh-TW" sz="1400" b="1" i="0" u="none" strike="noStrike" dirty="0">
                          <a:solidFill>
                            <a:srgbClr val="000000"/>
                          </a:solidFill>
                          <a:latin typeface="新細明體"/>
                        </a:rPr>
                        <a:t>1993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fontAlgn="ctr"/>
                      <a:r>
                        <a:rPr lang="en-US" altLang="zh-TW" sz="1400" b="1" i="0" u="none" strike="noStrike" dirty="0">
                          <a:solidFill>
                            <a:srgbClr val="000000"/>
                          </a:solidFill>
                          <a:latin typeface="新細明體"/>
                        </a:rPr>
                        <a:t>2004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fontAlgn="ctr"/>
                      <a:r>
                        <a:rPr lang="en-US" altLang="zh-TW" sz="1400" b="1" i="0" u="none" strike="noStrike" dirty="0">
                          <a:solidFill>
                            <a:srgbClr val="000000"/>
                          </a:solidFill>
                          <a:latin typeface="新細明體"/>
                        </a:rPr>
                        <a:t>2007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fontAlgn="ctr"/>
                      <a:r>
                        <a:rPr lang="en-US" altLang="zh-TW" sz="1400" b="1" i="0" u="none" strike="noStrike" dirty="0">
                          <a:solidFill>
                            <a:srgbClr val="000000"/>
                          </a:solidFill>
                          <a:latin typeface="新細明體"/>
                        </a:rPr>
                        <a:t>2010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gridSpan="2">
                  <a:txBody>
                    <a:bodyPr/>
                    <a:lstStyle/>
                    <a:p>
                      <a:pPr algn="ctr" fontAlgn="ctr"/>
                      <a:r>
                        <a:rPr lang="en-US" altLang="zh-TW" sz="1400" b="1" i="0" u="none" strike="noStrike" dirty="0">
                          <a:solidFill>
                            <a:srgbClr val="000000"/>
                          </a:solidFill>
                          <a:latin typeface="新細明體"/>
                        </a:rPr>
                        <a:t>2014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hMerge="1">
                  <a:txBody>
                    <a:bodyPr/>
                    <a:lstStyle/>
                    <a:p>
                      <a:endParaRPr lang="zh-TW" altLang="en-US"/>
                    </a:p>
                  </a:txBody>
                  <a:tcPr/>
                </a:tc>
              </a:tr>
              <a:tr h="673559">
                <a:tc>
                  <a:txBody>
                    <a:bodyPr/>
                    <a:lstStyle/>
                    <a:p>
                      <a:pPr algn="ctr" fontAlgn="ctr"/>
                      <a:r>
                        <a:rPr lang="en-US" sz="1800" b="0" i="0" u="none" strike="noStrike" dirty="0">
                          <a:solidFill>
                            <a:srgbClr val="000000"/>
                          </a:solidFill>
                          <a:latin typeface="新細明體"/>
                        </a:rPr>
                        <a:t>West Bank (excluding Jerusalem)</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dirty="0">
                          <a:solidFill>
                            <a:srgbClr val="000000"/>
                          </a:solidFill>
                          <a:latin typeface="新細明體"/>
                        </a:rPr>
                        <a:t>480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dirty="0">
                          <a:solidFill>
                            <a:srgbClr val="000000"/>
                          </a:solidFill>
                          <a:latin typeface="新細明體"/>
                        </a:rPr>
                        <a:t>1,182</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22,800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111,600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234,500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276,500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dirty="0">
                          <a:solidFill>
                            <a:srgbClr val="000000"/>
                          </a:solidFill>
                          <a:latin typeface="新細明體"/>
                        </a:rPr>
                        <a:t>314,100</a:t>
                      </a:r>
                    </a:p>
                  </a:txBody>
                  <a:tcPr marL="0" marR="0" marT="0" marB="0" anchor="ctr">
                    <a:lnL>
                      <a:noFill/>
                    </a:lnL>
                    <a:lnR>
                      <a:noFill/>
                    </a:lnR>
                    <a:lnT>
                      <a:noFill/>
                    </a:lnT>
                    <a:lnB>
                      <a:noFill/>
                    </a:lnB>
                    <a:solidFill>
                      <a:schemeClr val="accent2">
                        <a:lumMod val="40000"/>
                        <a:lumOff val="60000"/>
                      </a:schemeClr>
                    </a:solidFill>
                  </a:tcPr>
                </a:tc>
                <a:tc gridSpan="2">
                  <a:txBody>
                    <a:bodyPr/>
                    <a:lstStyle/>
                    <a:p>
                      <a:pPr algn="ctr" fontAlgn="ctr"/>
                      <a:r>
                        <a:rPr lang="en-US" altLang="zh-TW" sz="1400" b="0" i="0" u="none" strike="noStrike" dirty="0">
                          <a:solidFill>
                            <a:srgbClr val="000000"/>
                          </a:solidFill>
                          <a:latin typeface="新細明體"/>
                        </a:rPr>
                        <a:t>400,000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hMerge="1">
                  <a:txBody>
                    <a:bodyPr/>
                    <a:lstStyle/>
                    <a:p>
                      <a:endParaRPr lang="zh-TW" altLang="en-US"/>
                    </a:p>
                  </a:txBody>
                  <a:tcPr/>
                </a:tc>
              </a:tr>
              <a:tr h="412549">
                <a:tc>
                  <a:txBody>
                    <a:bodyPr/>
                    <a:lstStyle/>
                    <a:p>
                      <a:pPr algn="ctr" fontAlgn="ctr"/>
                      <a:r>
                        <a:rPr lang="en-US" sz="1800" b="0" i="0" u="none" strike="noStrike">
                          <a:solidFill>
                            <a:srgbClr val="000000"/>
                          </a:solidFill>
                          <a:latin typeface="新細明體"/>
                        </a:rPr>
                        <a:t>Gaza Strip</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30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dirty="0">
                          <a:solidFill>
                            <a:srgbClr val="000000"/>
                          </a:solidFill>
                          <a:latin typeface="新細明體"/>
                        </a:rPr>
                        <a:t>700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dirty="0">
                          <a:solidFill>
                            <a:srgbClr val="000000"/>
                          </a:solidFill>
                          <a:latin typeface="新細明體"/>
                        </a:rPr>
                        <a:t>900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dirty="0">
                          <a:solidFill>
                            <a:srgbClr val="000000"/>
                          </a:solidFill>
                          <a:latin typeface="新細明體"/>
                        </a:rPr>
                        <a:t>4,800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7,826</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endParaRPr lang="zh-TW" altLang="en-US" sz="1400" b="0" i="0" u="none" strike="noStrike">
                        <a:solidFill>
                          <a:srgbClr val="000000"/>
                        </a:solidFill>
                        <a:latin typeface="新細明體"/>
                      </a:endParaRP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endParaRPr lang="zh-TW" altLang="en-US" sz="1400" b="0" i="0" u="none" strike="noStrike" dirty="0">
                        <a:solidFill>
                          <a:srgbClr val="000000"/>
                        </a:solidFill>
                        <a:latin typeface="新細明體"/>
                      </a:endParaRP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endParaRPr lang="zh-TW" altLang="en-US" sz="1400" b="0" i="0" u="none" strike="noStrike" dirty="0">
                        <a:solidFill>
                          <a:srgbClr val="000000"/>
                        </a:solidFill>
                        <a:latin typeface="新細明體"/>
                      </a:endParaRPr>
                    </a:p>
                  </a:txBody>
                  <a:tcPr marL="0" marR="0" marT="0" marB="0" anchor="ctr">
                    <a:lnL>
                      <a:noFill/>
                    </a:lnL>
                    <a:lnR>
                      <a:noFill/>
                    </a:lnR>
                    <a:lnT>
                      <a:noFill/>
                    </a:lnT>
                    <a:lnB>
                      <a:noFill/>
                    </a:lnB>
                    <a:solidFill>
                      <a:schemeClr val="accent2">
                        <a:lumMod val="40000"/>
                        <a:lumOff val="60000"/>
                      </a:schemeClr>
                    </a:solidFill>
                  </a:tcPr>
                </a:tc>
                <a:tc>
                  <a:txBody>
                    <a:bodyPr/>
                    <a:lstStyle/>
                    <a:p>
                      <a:pPr algn="l" fontAlgn="ctr"/>
                      <a:r>
                        <a:rPr lang="zh-TW" altLang="en-US" sz="1400" b="0" i="0" u="none" strike="noStrike" dirty="0">
                          <a:solidFill>
                            <a:srgbClr val="000000"/>
                          </a:solidFill>
                          <a:latin typeface="新細明體"/>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r>
              <a:tr h="412549">
                <a:tc>
                  <a:txBody>
                    <a:bodyPr/>
                    <a:lstStyle/>
                    <a:p>
                      <a:pPr algn="ctr" fontAlgn="ctr"/>
                      <a:r>
                        <a:rPr lang="en-US" sz="1800" b="0" i="0" u="none" strike="noStrike">
                          <a:solidFill>
                            <a:srgbClr val="000000"/>
                          </a:solidFill>
                          <a:latin typeface="新細明體"/>
                        </a:rPr>
                        <a:t>Golan Heights</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77</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6,800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dirty="0">
                          <a:solidFill>
                            <a:srgbClr val="000000"/>
                          </a:solidFill>
                          <a:latin typeface="新細明體"/>
                        </a:rPr>
                        <a:t>12,600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dirty="0">
                          <a:solidFill>
                            <a:srgbClr val="000000"/>
                          </a:solidFill>
                          <a:latin typeface="新細明體"/>
                        </a:rPr>
                        <a:t>17,265</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dirty="0">
                          <a:solidFill>
                            <a:srgbClr val="000000"/>
                          </a:solidFill>
                          <a:latin typeface="新細明體"/>
                        </a:rPr>
                        <a:t>18,692</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dirty="0">
                          <a:solidFill>
                            <a:srgbClr val="000000"/>
                          </a:solidFill>
                          <a:latin typeface="新細明體"/>
                        </a:rPr>
                        <a:t>19,797</a:t>
                      </a:r>
                    </a:p>
                  </a:txBody>
                  <a:tcPr marL="0" marR="0" marT="0" marB="0" anchor="ctr">
                    <a:lnL>
                      <a:noFill/>
                    </a:lnL>
                    <a:lnR>
                      <a:noFill/>
                    </a:lnR>
                    <a:lnT>
                      <a:noFill/>
                    </a:lnT>
                    <a:lnB>
                      <a:noFill/>
                    </a:lnB>
                    <a:solidFill>
                      <a:schemeClr val="accent2">
                        <a:lumMod val="40000"/>
                        <a:lumOff val="60000"/>
                      </a:schemeClr>
                    </a:solidFill>
                  </a:tcPr>
                </a:tc>
                <a:tc gridSpan="2">
                  <a:txBody>
                    <a:bodyPr/>
                    <a:lstStyle/>
                    <a:p>
                      <a:pPr algn="ctr" fontAlgn="ctr"/>
                      <a:r>
                        <a:rPr lang="en-US" altLang="zh-TW" sz="1400" b="0" i="0" u="none" strike="noStrike" dirty="0">
                          <a:solidFill>
                            <a:srgbClr val="000000"/>
                          </a:solidFill>
                          <a:latin typeface="新細明體"/>
                        </a:rPr>
                        <a:t>21,000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hMerge="1">
                  <a:txBody>
                    <a:bodyPr/>
                    <a:lstStyle/>
                    <a:p>
                      <a:endParaRPr lang="zh-TW" altLang="en-US"/>
                    </a:p>
                  </a:txBody>
                  <a:tcPr/>
                </a:tc>
              </a:tr>
              <a:tr h="412549">
                <a:tc>
                  <a:txBody>
                    <a:bodyPr/>
                    <a:lstStyle/>
                    <a:p>
                      <a:pPr algn="ctr" fontAlgn="ctr"/>
                      <a:r>
                        <a:rPr lang="en-US" sz="1800" b="0" i="0" u="none" strike="noStrike">
                          <a:solidFill>
                            <a:srgbClr val="000000"/>
                          </a:solidFill>
                          <a:latin typeface="新細明體"/>
                        </a:rPr>
                        <a:t>East Jerusalem</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2,300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8,649</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76,095</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152,800</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181,587</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a:solidFill>
                            <a:srgbClr val="000000"/>
                          </a:solidFill>
                          <a:latin typeface="新細明體"/>
                        </a:rPr>
                        <a:t>189,708</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altLang="zh-TW" sz="1400" b="0" i="0" u="none" strike="noStrike" dirty="0">
                          <a:solidFill>
                            <a:srgbClr val="000000"/>
                          </a:solidFill>
                          <a:latin typeface="新細明體"/>
                        </a:rPr>
                        <a:t>198,629</a:t>
                      </a:r>
                    </a:p>
                  </a:txBody>
                  <a:tcPr marL="0" marR="0" marT="0" marB="0" anchor="ctr">
                    <a:lnL>
                      <a:noFill/>
                    </a:lnL>
                    <a:lnR>
                      <a:noFill/>
                    </a:lnR>
                    <a:lnT>
                      <a:noFill/>
                    </a:lnT>
                    <a:lnB>
                      <a:noFill/>
                    </a:lnB>
                    <a:solidFill>
                      <a:schemeClr val="accent2">
                        <a:lumMod val="40000"/>
                        <a:lumOff val="60000"/>
                      </a:schemeClr>
                    </a:solidFill>
                  </a:tcPr>
                </a:tc>
                <a:tc gridSpan="2">
                  <a:txBody>
                    <a:bodyPr/>
                    <a:lstStyle/>
                    <a:p>
                      <a:pPr algn="ctr" fontAlgn="ctr"/>
                      <a:r>
                        <a:rPr lang="en-US" altLang="zh-TW" sz="1400" b="0" i="0" u="none" strike="noStrike" dirty="0">
                          <a:solidFill>
                            <a:srgbClr val="000000"/>
                          </a:solidFill>
                          <a:latin typeface="新細明體"/>
                        </a:rPr>
                        <a:t>300,000-350,000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hMerge="1">
                  <a:txBody>
                    <a:bodyPr/>
                    <a:lstStyle/>
                    <a:p>
                      <a:endParaRPr lang="zh-TW" altLang="en-US"/>
                    </a:p>
                  </a:txBody>
                  <a:tcPr/>
                </a:tc>
              </a:tr>
              <a:tr h="412549">
                <a:tc>
                  <a:txBody>
                    <a:bodyPr/>
                    <a:lstStyle/>
                    <a:p>
                      <a:pPr algn="ctr" fontAlgn="ctr"/>
                      <a:r>
                        <a:rPr lang="en-US" sz="1800" b="1" i="0" u="none" strike="noStrike" dirty="0">
                          <a:solidFill>
                            <a:srgbClr val="000000"/>
                          </a:solidFill>
                          <a:latin typeface="新細明體"/>
                        </a:rPr>
                        <a:t>Total</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zh-TW" sz="1400" b="1" i="0" u="none" strike="noStrike">
                          <a:solidFill>
                            <a:srgbClr val="000000"/>
                          </a:solidFill>
                          <a:latin typeface="新細明體"/>
                        </a:rPr>
                        <a:t>2,810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zh-TW" sz="1400" b="1" i="0" u="none" strike="noStrike">
                          <a:solidFill>
                            <a:srgbClr val="000000"/>
                          </a:solidFill>
                          <a:latin typeface="新細明體"/>
                        </a:rPr>
                        <a:t>10,608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zh-TW" sz="1400" b="1" i="0" u="none" strike="noStrike" dirty="0">
                          <a:solidFill>
                            <a:srgbClr val="000000"/>
                          </a:solidFill>
                          <a:latin typeface="新細明體"/>
                        </a:rPr>
                        <a:t>106,595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zh-TW" sz="1400" b="1" i="0" u="none" strike="noStrike">
                          <a:solidFill>
                            <a:srgbClr val="000000"/>
                          </a:solidFill>
                          <a:latin typeface="新細明體"/>
                        </a:rPr>
                        <a:t>281,800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zh-TW" sz="1400" b="1" i="0" u="none" strike="noStrike">
                          <a:solidFill>
                            <a:srgbClr val="000000"/>
                          </a:solidFill>
                          <a:latin typeface="新細明體"/>
                        </a:rPr>
                        <a:t>441,178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zh-TW" sz="1400" b="1" i="0" u="none" strike="noStrike">
                          <a:solidFill>
                            <a:srgbClr val="000000"/>
                          </a:solidFill>
                          <a:latin typeface="新細明體"/>
                        </a:rPr>
                        <a:t>485,170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zh-TW" sz="1400" b="1" i="0" u="none" strike="noStrike">
                          <a:solidFill>
                            <a:srgbClr val="000000"/>
                          </a:solidFill>
                          <a:latin typeface="新細明體"/>
                        </a:rPr>
                        <a:t>532,526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n-US" altLang="zh-TW" sz="1400" b="1" i="0" u="none" strike="noStrike" dirty="0">
                          <a:solidFill>
                            <a:srgbClr val="000000"/>
                          </a:solidFill>
                          <a:latin typeface="新細明體"/>
                        </a:rPr>
                        <a:t>721,000-771,000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467544" y="1412776"/>
          <a:ext cx="8208912" cy="4028440"/>
        </p:xfrm>
        <a:graphic>
          <a:graphicData uri="http://schemas.openxmlformats.org/drawingml/2006/table">
            <a:tbl>
              <a:tblPr firstRow="1" bandRow="1">
                <a:tableStyleId>{00A15C55-8517-42AA-B614-E9B94910E393}</a:tableStyleId>
              </a:tblPr>
              <a:tblGrid>
                <a:gridCol w="1080120"/>
                <a:gridCol w="1872208"/>
                <a:gridCol w="5256584"/>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1956</a:t>
                      </a:r>
                      <a:endParaRPr lang="zh-TW" altLang="en-US" dirty="0"/>
                    </a:p>
                  </a:txBody>
                  <a:tcPr/>
                </a:tc>
                <a:tc>
                  <a:txBody>
                    <a:bodyPr/>
                    <a:lstStyle/>
                    <a:p>
                      <a:r>
                        <a:rPr lang="zh-HK" altLang="zh-TW" b="0" dirty="0" smtClean="0">
                          <a:solidFill>
                            <a:srgbClr val="002060"/>
                          </a:solidFill>
                        </a:rPr>
                        <a:t>第二次中東戰爭</a:t>
                      </a:r>
                      <a:endParaRPr lang="en-US" altLang="zh-HK" b="0" dirty="0" smtClean="0">
                        <a:solidFill>
                          <a:srgbClr val="002060"/>
                        </a:solidFill>
                      </a:endParaRPr>
                    </a:p>
                    <a:p>
                      <a:r>
                        <a:rPr lang="zh-HK" altLang="zh-TW" b="0" dirty="0" smtClean="0">
                          <a:solidFill>
                            <a:srgbClr val="002060"/>
                          </a:solidFill>
                        </a:rPr>
                        <a:t>也被稱為蘇伊士運河危機、蘇伊士運河戰爭、第二次中東戰爭、西奈戰役或卡代什行動</a:t>
                      </a:r>
                      <a:endParaRPr lang="zh-TW" altLang="en-US" b="0" dirty="0">
                        <a:solidFill>
                          <a:srgbClr val="002060"/>
                        </a:solidFill>
                      </a:endParaRPr>
                    </a:p>
                  </a:txBody>
                  <a:tcPr/>
                </a:tc>
                <a:tc>
                  <a:txBody>
                    <a:bodyPr/>
                    <a:lstStyle/>
                    <a:p>
                      <a:pPr>
                        <a:buFont typeface="Arial" pitchFamily="34" charset="0"/>
                        <a:buChar char="•"/>
                      </a:pPr>
                      <a:r>
                        <a:rPr lang="zh-HK" altLang="zh-TW" dirty="0" smtClean="0">
                          <a:solidFill>
                            <a:srgbClr val="002060"/>
                          </a:solidFill>
                        </a:rPr>
                        <a:t>發生在埃及的國際武裝衝突，當時埃及與英國、法國和以色列的軍隊爆發戰爭。英、法、以三國的結盟是一種利益的接合：英法兩國對蘇伊士運河有着貿易利益，而以色列則需要打開運河，以讓以色列船隻得以通航。</a:t>
                      </a:r>
                      <a:endParaRPr lang="en-US" altLang="zh-HK" dirty="0" smtClean="0">
                        <a:solidFill>
                          <a:srgbClr val="002060"/>
                        </a:solidFill>
                      </a:endParaRPr>
                    </a:p>
                    <a:p>
                      <a:pPr>
                        <a:buFont typeface="Arial" pitchFamily="34" charset="0"/>
                        <a:buChar char="•"/>
                      </a:pPr>
                      <a:r>
                        <a:rPr lang="zh-HK" altLang="zh-TW" dirty="0" smtClean="0">
                          <a:solidFill>
                            <a:srgbClr val="002060"/>
                          </a:solidFill>
                        </a:rPr>
                        <a:t>英法以三國這次秘密行動遭到國際社會的普遍指責</a:t>
                      </a:r>
                      <a:r>
                        <a:rPr lang="en-US" altLang="zh-HK" dirty="0" smtClean="0">
                          <a:solidFill>
                            <a:srgbClr val="002060"/>
                          </a:solidFill>
                        </a:rPr>
                        <a:t>(</a:t>
                      </a:r>
                      <a:r>
                        <a:rPr lang="zh-TW" altLang="en-US" dirty="0" smtClean="0">
                          <a:solidFill>
                            <a:srgbClr val="002060"/>
                          </a:solidFill>
                        </a:rPr>
                        <a:t>包括</a:t>
                      </a:r>
                      <a:r>
                        <a:rPr lang="zh-HK" altLang="zh-TW" dirty="0" smtClean="0">
                          <a:solidFill>
                            <a:srgbClr val="002060"/>
                          </a:solidFill>
                        </a:rPr>
                        <a:t>作為三國盟友的美國</a:t>
                      </a:r>
                      <a:r>
                        <a:rPr lang="en-US" altLang="zh-TW" dirty="0" smtClean="0">
                          <a:solidFill>
                            <a:srgbClr val="002060"/>
                          </a:solidFill>
                        </a:rPr>
                        <a:t>)</a:t>
                      </a:r>
                    </a:p>
                    <a:p>
                      <a:pPr>
                        <a:buFont typeface="Arial" pitchFamily="34" charset="0"/>
                        <a:buChar char="•"/>
                      </a:pPr>
                      <a:r>
                        <a:rPr lang="zh-HK" altLang="zh-TW" dirty="0" smtClean="0">
                          <a:solidFill>
                            <a:srgbClr val="002060"/>
                          </a:solidFill>
                        </a:rPr>
                        <a:t>在強大的國際壓力下英法兩國被迫接受停火決議，以色列也在11月8日同意撤出西奈半島。蘇伊士運河危機也導致英國艾登政府垮台。</a:t>
                      </a:r>
                      <a:endParaRPr lang="en-US" altLang="zh-HK" dirty="0" smtClean="0">
                        <a:solidFill>
                          <a:srgbClr val="002060"/>
                        </a:solidFill>
                      </a:endParaRPr>
                    </a:p>
                    <a:p>
                      <a:pPr>
                        <a:buFont typeface="Arial" pitchFamily="34" charset="0"/>
                        <a:buChar char="•"/>
                      </a:pPr>
                      <a:r>
                        <a:rPr lang="zh-HK" altLang="zh-TW" dirty="0" smtClean="0">
                          <a:solidFill>
                            <a:srgbClr val="002060"/>
                          </a:solidFill>
                        </a:rPr>
                        <a:t>雖然埃及在軍事戰略上徹底失敗了，但在政治上卻獲得勝利，埃及成為阿拉伯世界對抗以色列的主要力量，並是泛阿拉伯民族主義的根據地。</a:t>
                      </a:r>
                      <a:endParaRPr lang="en-US" altLang="zh-TW" dirty="0" smtClean="0">
                        <a:solidFill>
                          <a:srgbClr val="002060"/>
                        </a:solidFill>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2602632" cy="1143000"/>
          </a:xfrm>
        </p:spPr>
        <p:txBody>
          <a:bodyPr>
            <a:normAutofit/>
          </a:bodyPr>
          <a:lstStyle/>
          <a:p>
            <a:r>
              <a:rPr lang="zh-HK" altLang="zh-TW" sz="2400" b="1" dirty="0" smtClean="0">
                <a:solidFill>
                  <a:srgbClr val="FFFF00"/>
                </a:solidFill>
                <a:latin typeface="標楷體" pitchFamily="65" charset="-120"/>
                <a:ea typeface="標楷體" pitchFamily="65" charset="-120"/>
              </a:rPr>
              <a:t>第二次中東戰爭示意圖</a:t>
            </a:r>
            <a:endParaRPr lang="zh-TW" altLang="en-US" sz="2400" b="1" dirty="0">
              <a:solidFill>
                <a:srgbClr val="FFFF00"/>
              </a:solidFill>
              <a:latin typeface="標楷體" pitchFamily="65" charset="-120"/>
              <a:ea typeface="標楷體" pitchFamily="65" charset="-120"/>
            </a:endParaRPr>
          </a:p>
        </p:txBody>
      </p:sp>
      <p:pic>
        <p:nvPicPr>
          <p:cNvPr id="1026" name="Picture 2" descr="http://upload.wikimedia.org/wikipedia/commons/9/96/1956_Suez_war_-_conquest_of_Sinai.jpg"/>
          <p:cNvPicPr>
            <a:picLocks noChangeAspect="1" noChangeArrowheads="1"/>
          </p:cNvPicPr>
          <p:nvPr/>
        </p:nvPicPr>
        <p:blipFill>
          <a:blip r:embed="rId2" cstate="print"/>
          <a:srcRect/>
          <a:stretch>
            <a:fillRect/>
          </a:stretch>
        </p:blipFill>
        <p:spPr bwMode="auto">
          <a:xfrm>
            <a:off x="2915816" y="260648"/>
            <a:ext cx="5976664" cy="643167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467544" y="1412776"/>
          <a:ext cx="8208912" cy="3576320"/>
        </p:xfrm>
        <a:graphic>
          <a:graphicData uri="http://schemas.openxmlformats.org/drawingml/2006/table">
            <a:tbl>
              <a:tblPr firstRow="1" bandRow="1">
                <a:tableStyleId>{00A15C55-8517-42AA-B614-E9B94910E393}</a:tableStyleId>
              </a:tblPr>
              <a:tblGrid>
                <a:gridCol w="1080120"/>
                <a:gridCol w="2160240"/>
                <a:gridCol w="4968552"/>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1964</a:t>
                      </a:r>
                      <a:endParaRPr lang="zh-TW" altLang="en-US" dirty="0"/>
                    </a:p>
                  </a:txBody>
                  <a:tcPr/>
                </a:tc>
                <a:tc gridSpan="2">
                  <a:txBody>
                    <a:bodyPr/>
                    <a:lstStyle/>
                    <a:p>
                      <a:r>
                        <a:rPr lang="zh-TW" altLang="en-US" b="0" dirty="0" smtClean="0">
                          <a:solidFill>
                            <a:srgbClr val="002060"/>
                          </a:solidFill>
                        </a:rPr>
                        <a:t>以色列不合法佔據地已升至</a:t>
                      </a:r>
                      <a:r>
                        <a:rPr lang="en-US" altLang="zh-TW" b="0" dirty="0" smtClean="0">
                          <a:solidFill>
                            <a:srgbClr val="002060"/>
                          </a:solidFill>
                        </a:rPr>
                        <a:t>432</a:t>
                      </a:r>
                      <a:r>
                        <a:rPr lang="zh-TW" altLang="en-US" b="0" dirty="0" smtClean="0">
                          <a:solidFill>
                            <a:srgbClr val="002060"/>
                          </a:solidFill>
                        </a:rPr>
                        <a:t>地方</a:t>
                      </a:r>
                      <a:endParaRPr lang="zh-TW" altLang="en-US" b="0" dirty="0">
                        <a:solidFill>
                          <a:srgbClr val="002060"/>
                        </a:solidFill>
                      </a:endParaRPr>
                    </a:p>
                  </a:txBody>
                  <a:tcPr/>
                </a:tc>
                <a:tc hMerge="1">
                  <a:txBody>
                    <a:bodyPr/>
                    <a:lstStyle/>
                    <a:p>
                      <a:endParaRPr lang="zh-TW" altLang="en-US"/>
                    </a:p>
                  </a:txBody>
                  <a:tcPr/>
                </a:tc>
              </a:tr>
              <a:tr h="370840">
                <a:tc>
                  <a:txBody>
                    <a:bodyPr/>
                    <a:lstStyle/>
                    <a:p>
                      <a:endParaRPr lang="zh-TW" altLang="en-US" dirty="0"/>
                    </a:p>
                  </a:txBody>
                  <a:tcPr/>
                </a:tc>
                <a:tc>
                  <a:txBody>
                    <a:bodyPr/>
                    <a:lstStyle/>
                    <a:p>
                      <a:r>
                        <a:rPr lang="zh-TW" altLang="en-US" b="0" dirty="0" smtClean="0">
                          <a:solidFill>
                            <a:srgbClr val="002060"/>
                          </a:solidFill>
                        </a:rPr>
                        <a:t>第一次阿拉伯國家聯盟會議</a:t>
                      </a:r>
                      <a:endParaRPr lang="zh-TW" altLang="en-US" b="0" dirty="0">
                        <a:solidFill>
                          <a:srgbClr val="002060"/>
                        </a:solidFill>
                      </a:endParaRPr>
                    </a:p>
                  </a:txBody>
                  <a:tcPr/>
                </a:tc>
                <a:tc>
                  <a:txBody>
                    <a:bodyPr/>
                    <a:lstStyle/>
                    <a:p>
                      <a:pPr>
                        <a:buFont typeface="Arial" pitchFamily="34" charset="0"/>
                        <a:buChar char="•"/>
                      </a:pPr>
                      <a:r>
                        <a:rPr lang="zh-TW" altLang="en-US" dirty="0" smtClean="0">
                          <a:solidFill>
                            <a:srgbClr val="002060"/>
                          </a:solidFill>
                        </a:rPr>
                        <a:t>出席會議</a:t>
                      </a:r>
                      <a:r>
                        <a:rPr lang="en-US" altLang="zh-TW" dirty="0" smtClean="0">
                          <a:solidFill>
                            <a:srgbClr val="002060"/>
                          </a:solidFill>
                        </a:rPr>
                        <a:t>13</a:t>
                      </a:r>
                      <a:r>
                        <a:rPr lang="zh-TW" altLang="en-US" dirty="0" smtClean="0">
                          <a:solidFill>
                            <a:srgbClr val="002060"/>
                          </a:solidFill>
                        </a:rPr>
                        <a:t>個成員國： 阿拉伯聯合共和國 （埃及）， 伊拉克 ， 黎巴嫩 ， 敘利亞 ， 沙特阿拉伯 ， 約旦 ， 也門 ， 利比亞 ， 蘇丹 ， 摩洛哥 ， 突尼斯 ， 科威特和阿爾及利亞 </a:t>
                      </a:r>
                      <a:endParaRPr lang="en-US" altLang="zh-TW" dirty="0" smtClean="0">
                        <a:solidFill>
                          <a:srgbClr val="002060"/>
                        </a:solidFill>
                      </a:endParaRPr>
                    </a:p>
                    <a:p>
                      <a:pPr>
                        <a:buFont typeface="Arial" pitchFamily="34" charset="0"/>
                        <a:buChar char="•"/>
                      </a:pPr>
                      <a:r>
                        <a:rPr lang="en-US" altLang="zh-TW" dirty="0" smtClean="0">
                          <a:solidFill>
                            <a:srgbClr val="002060"/>
                          </a:solidFill>
                        </a:rPr>
                        <a:t>1964</a:t>
                      </a:r>
                      <a:r>
                        <a:rPr lang="zh-TW" altLang="en-US" dirty="0" smtClean="0">
                          <a:solidFill>
                            <a:srgbClr val="002060"/>
                          </a:solidFill>
                        </a:rPr>
                        <a:t>年</a:t>
                      </a:r>
                      <a:r>
                        <a:rPr lang="zh-TW" altLang="en-US" dirty="0" smtClean="0">
                          <a:solidFill>
                            <a:srgbClr val="002060"/>
                          </a:solidFill>
                          <a:latin typeface="+mn-ea"/>
                          <a:ea typeface="+mn-ea"/>
                        </a:rPr>
                        <a:t>河源轉移計劃 </a:t>
                      </a:r>
                      <a:r>
                        <a:rPr lang="en-US" altLang="zh-TW" dirty="0" smtClean="0">
                          <a:solidFill>
                            <a:srgbClr val="002060"/>
                          </a:solidFill>
                          <a:latin typeface="+mn-ea"/>
                          <a:ea typeface="+mn-ea"/>
                        </a:rPr>
                        <a:t>--</a:t>
                      </a:r>
                      <a:r>
                        <a:rPr lang="zh-TW" altLang="en-US" dirty="0" smtClean="0">
                          <a:solidFill>
                            <a:srgbClr val="002060"/>
                          </a:solidFill>
                          <a:latin typeface="+mn-ea"/>
                          <a:ea typeface="+mn-ea"/>
                        </a:rPr>
                        <a:t> 以非軍事策略，禁止以色列人使用約旦河</a:t>
                      </a:r>
                      <a:r>
                        <a:rPr lang="zh-TW" altLang="en-US" dirty="0" smtClean="0">
                          <a:solidFill>
                            <a:srgbClr val="002060"/>
                          </a:solidFill>
                          <a:latin typeface="PMingLiU"/>
                          <a:ea typeface="PMingLiU"/>
                        </a:rPr>
                        <a:t>，以示懲罰</a:t>
                      </a:r>
                      <a:endParaRPr lang="en-US" altLang="zh-TW" dirty="0" smtClean="0">
                        <a:solidFill>
                          <a:srgbClr val="002060"/>
                        </a:solidFill>
                        <a:latin typeface="PMingLiU"/>
                        <a:ea typeface="PMingLiU"/>
                      </a:endParaRPr>
                    </a:p>
                    <a:p>
                      <a:pPr>
                        <a:buFont typeface="Arial" pitchFamily="34" charset="0"/>
                        <a:buChar char="•"/>
                      </a:pPr>
                      <a:r>
                        <a:rPr lang="zh-TW" altLang="en-US" dirty="0" smtClean="0">
                          <a:solidFill>
                            <a:srgbClr val="002060"/>
                          </a:solidFill>
                        </a:rPr>
                        <a:t>巴勒斯坦解放組織</a:t>
                      </a:r>
                      <a:r>
                        <a:rPr lang="en-US" altLang="zh-TW" dirty="0" smtClean="0">
                          <a:solidFill>
                            <a:srgbClr val="002060"/>
                          </a:solidFill>
                        </a:rPr>
                        <a:t>(Palestine Liberation Organization)</a:t>
                      </a:r>
                      <a:r>
                        <a:rPr lang="zh-TW" altLang="en-US" dirty="0" smtClean="0">
                          <a:solidFill>
                            <a:srgbClr val="002060"/>
                          </a:solidFill>
                        </a:rPr>
                        <a:t>成立</a:t>
                      </a:r>
                      <a:r>
                        <a:rPr lang="zh-TW" altLang="en-US" dirty="0" smtClean="0">
                          <a:solidFill>
                            <a:srgbClr val="002060"/>
                          </a:solidFill>
                          <a:latin typeface="標楷體"/>
                          <a:ea typeface="標楷體"/>
                        </a:rPr>
                        <a:t>，</a:t>
                      </a:r>
                      <a:r>
                        <a:rPr lang="zh-TW" altLang="en-US" dirty="0" smtClean="0">
                          <a:solidFill>
                            <a:srgbClr val="002060"/>
                          </a:solidFill>
                        </a:rPr>
                        <a:t>艾哈邁德</a:t>
                      </a:r>
                      <a:r>
                        <a:rPr lang="en-US" altLang="zh-TW" dirty="0" smtClean="0">
                          <a:solidFill>
                            <a:srgbClr val="002060"/>
                          </a:solidFill>
                        </a:rPr>
                        <a:t>(Ahmad al-</a:t>
                      </a:r>
                      <a:r>
                        <a:rPr lang="en-US" altLang="zh-TW" dirty="0" err="1" smtClean="0">
                          <a:solidFill>
                            <a:srgbClr val="002060"/>
                          </a:solidFill>
                        </a:rPr>
                        <a:t>Shuqayri</a:t>
                      </a:r>
                      <a:r>
                        <a:rPr lang="en-US" altLang="zh-TW" dirty="0" smtClean="0">
                          <a:solidFill>
                            <a:srgbClr val="002060"/>
                          </a:solidFill>
                        </a:rPr>
                        <a:t>)</a:t>
                      </a:r>
                      <a:r>
                        <a:rPr lang="zh-TW" altLang="en-US" dirty="0" smtClean="0">
                          <a:solidFill>
                            <a:srgbClr val="002060"/>
                          </a:solidFill>
                        </a:rPr>
                        <a:t>首任主席</a:t>
                      </a:r>
                      <a:endParaRPr lang="en-US" altLang="zh-TW" dirty="0" smtClean="0">
                        <a:solidFill>
                          <a:srgbClr val="002060"/>
                        </a:solidFill>
                      </a:endParaRPr>
                    </a:p>
                    <a:p>
                      <a:pPr>
                        <a:buFont typeface="Arial" pitchFamily="34" charset="0"/>
                        <a:buNone/>
                      </a:pPr>
                      <a:endParaRPr lang="en-US" altLang="zh-TW" dirty="0" smtClean="0">
                        <a:solidFill>
                          <a:srgbClr val="002060"/>
                        </a:solidFill>
                        <a:latin typeface="+mn-ea"/>
                        <a:ea typeface="+mn-ea"/>
                      </a:endParaRPr>
                    </a:p>
                  </a:txBody>
                  <a:tcPr/>
                </a:tc>
              </a:tr>
            </a:tbl>
          </a:graphicData>
        </a:graphic>
      </p:graphicFrame>
      <p:pic>
        <p:nvPicPr>
          <p:cNvPr id="2050" name="Picture 2" descr="http://upload.wikimedia.org/wikipedia/commons/0/04/Arab_League_Summit%2C_1964.jpg"/>
          <p:cNvPicPr>
            <a:picLocks noChangeAspect="1" noChangeArrowheads="1"/>
          </p:cNvPicPr>
          <p:nvPr/>
        </p:nvPicPr>
        <p:blipFill>
          <a:blip r:embed="rId2" cstate="print"/>
          <a:srcRect/>
          <a:stretch>
            <a:fillRect/>
          </a:stretch>
        </p:blipFill>
        <p:spPr bwMode="auto">
          <a:xfrm>
            <a:off x="512318" y="2996952"/>
            <a:ext cx="3131873" cy="187220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467544" y="1412776"/>
          <a:ext cx="8208912" cy="4119880"/>
        </p:xfrm>
        <a:graphic>
          <a:graphicData uri="http://schemas.openxmlformats.org/drawingml/2006/table">
            <a:tbl>
              <a:tblPr firstRow="1" bandRow="1">
                <a:tableStyleId>{00A15C55-8517-42AA-B614-E9B94910E393}</a:tableStyleId>
              </a:tblPr>
              <a:tblGrid>
                <a:gridCol w="1224136"/>
                <a:gridCol w="2016224"/>
                <a:gridCol w="4968552"/>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1967</a:t>
                      </a:r>
                    </a:p>
                    <a:p>
                      <a:r>
                        <a:rPr lang="en-US" altLang="zh-TW" dirty="0" smtClean="0"/>
                        <a:t>6</a:t>
                      </a:r>
                      <a:r>
                        <a:rPr lang="zh-TW" altLang="en-US" dirty="0" smtClean="0"/>
                        <a:t>月</a:t>
                      </a:r>
                      <a:endParaRPr lang="zh-TW" altLang="en-US" dirty="0"/>
                    </a:p>
                  </a:txBody>
                  <a:tcPr/>
                </a:tc>
                <a:tc>
                  <a:txBody>
                    <a:bodyPr/>
                    <a:lstStyle/>
                    <a:p>
                      <a:r>
                        <a:rPr lang="zh-TW" altLang="en-US" b="0" dirty="0" smtClean="0">
                          <a:solidFill>
                            <a:srgbClr val="002060"/>
                          </a:solidFill>
                        </a:rPr>
                        <a:t>第三次中東戰爭</a:t>
                      </a:r>
                      <a:endParaRPr lang="en-US" altLang="zh-TW" b="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0" dirty="0" smtClean="0">
                          <a:solidFill>
                            <a:srgbClr val="002060"/>
                          </a:solidFill>
                        </a:rPr>
                        <a:t>又稱為六月戰爭或六日戰爭</a:t>
                      </a:r>
                      <a:endParaRPr lang="en-US" altLang="zh-TW" b="0" dirty="0" smtClean="0">
                        <a:solidFill>
                          <a:srgbClr val="002060"/>
                        </a:solidFill>
                      </a:endParaRPr>
                    </a:p>
                    <a:p>
                      <a:endParaRPr lang="zh-TW" altLang="en-US" b="0" dirty="0">
                        <a:solidFill>
                          <a:srgbClr val="002060"/>
                        </a:solidFill>
                      </a:endParaRPr>
                    </a:p>
                  </a:txBody>
                  <a:tcPr/>
                </a:tc>
                <a:tc>
                  <a:txBody>
                    <a:bodyPr/>
                    <a:lstStyle/>
                    <a:p>
                      <a:pPr>
                        <a:buFont typeface="Arial" pitchFamily="34" charset="0"/>
                        <a:buChar char="•"/>
                      </a:pPr>
                      <a:r>
                        <a:rPr lang="zh-HK" altLang="zh-TW" dirty="0" smtClean="0"/>
                        <a:t>以色列和毗鄰的埃及、敘利亞及約旦等阿拉伯國家之間</a:t>
                      </a:r>
                      <a:r>
                        <a:rPr lang="zh-TW" altLang="en-US" dirty="0" smtClean="0"/>
                        <a:t>之戰</a:t>
                      </a:r>
                      <a:endParaRPr lang="en-US" altLang="zh-TW" dirty="0" smtClean="0"/>
                    </a:p>
                    <a:p>
                      <a:pPr>
                        <a:buFont typeface="Arial" pitchFamily="34" charset="0"/>
                        <a:buChar char="•"/>
                      </a:pPr>
                      <a:r>
                        <a:rPr lang="zh-HK" altLang="zh-TW" dirty="0" smtClean="0">
                          <a:solidFill>
                            <a:srgbClr val="FF0000"/>
                          </a:solidFill>
                        </a:rPr>
                        <a:t>以色列佔領了加沙地帶</a:t>
                      </a:r>
                      <a:r>
                        <a:rPr lang="zh-HK" altLang="en-US" dirty="0" smtClean="0">
                          <a:solidFill>
                            <a:srgbClr val="FF0000"/>
                          </a:solidFill>
                          <a:latin typeface="標楷體"/>
                          <a:ea typeface="標楷體"/>
                        </a:rPr>
                        <a:t>、</a:t>
                      </a:r>
                      <a:r>
                        <a:rPr lang="zh-HK" altLang="zh-TW" dirty="0" smtClean="0">
                          <a:solidFill>
                            <a:srgbClr val="FF0000"/>
                          </a:solidFill>
                        </a:rPr>
                        <a:t>西奈半島</a:t>
                      </a:r>
                      <a:r>
                        <a:rPr lang="zh-HK" altLang="en-US" dirty="0" smtClean="0">
                          <a:solidFill>
                            <a:srgbClr val="FF0000"/>
                          </a:solidFill>
                          <a:latin typeface="標楷體"/>
                          <a:ea typeface="標楷體"/>
                        </a:rPr>
                        <a:t>、</a:t>
                      </a:r>
                      <a:r>
                        <a:rPr lang="zh-HK" altLang="zh-TW" dirty="0" smtClean="0">
                          <a:solidFill>
                            <a:srgbClr val="FF0000"/>
                          </a:solidFill>
                        </a:rPr>
                        <a:t>約旦河西岸</a:t>
                      </a:r>
                      <a:r>
                        <a:rPr lang="zh-HK" altLang="en-US" dirty="0" smtClean="0">
                          <a:solidFill>
                            <a:srgbClr val="FF0000"/>
                          </a:solidFill>
                          <a:latin typeface="標楷體"/>
                          <a:ea typeface="標楷體"/>
                        </a:rPr>
                        <a:t>、</a:t>
                      </a:r>
                      <a:r>
                        <a:rPr lang="zh-HK" altLang="zh-TW" dirty="0" smtClean="0">
                          <a:solidFill>
                            <a:srgbClr val="FF0000"/>
                          </a:solidFill>
                        </a:rPr>
                        <a:t>耶路撒冷舊城</a:t>
                      </a:r>
                      <a:r>
                        <a:rPr lang="zh-TW" altLang="en-US" dirty="0" smtClean="0">
                          <a:solidFill>
                            <a:srgbClr val="FF0000"/>
                          </a:solidFill>
                        </a:rPr>
                        <a:t>和</a:t>
                      </a:r>
                      <a:r>
                        <a:rPr lang="zh-HK" altLang="zh-TW" dirty="0" smtClean="0">
                          <a:solidFill>
                            <a:srgbClr val="FF0000"/>
                          </a:solidFill>
                        </a:rPr>
                        <a:t>戈蘭高地共6.5萬平方公里的土地，數十萬阿拉伯平民逃離家園淪為難民</a:t>
                      </a:r>
                      <a:endParaRPr lang="zh-TW" altLang="en-US" dirty="0">
                        <a:solidFill>
                          <a:srgbClr val="FF0000"/>
                        </a:solidFill>
                      </a:endParaRPr>
                    </a:p>
                  </a:txBody>
                  <a:tcPr/>
                </a:tc>
              </a:tr>
              <a:tr h="370840">
                <a:tc>
                  <a:txBody>
                    <a:bodyPr/>
                    <a:lstStyle/>
                    <a:p>
                      <a:r>
                        <a:rPr lang="en-US" altLang="zh-TW" dirty="0" smtClean="0"/>
                        <a:t>1967</a:t>
                      </a:r>
                    </a:p>
                    <a:p>
                      <a:r>
                        <a:rPr lang="en-US" altLang="zh-TW" dirty="0" smtClean="0"/>
                        <a:t>11</a:t>
                      </a:r>
                      <a:r>
                        <a:rPr lang="zh-TW" altLang="en-US" dirty="0" smtClean="0"/>
                        <a:t>月</a:t>
                      </a:r>
                      <a:r>
                        <a:rPr lang="en-US" altLang="zh-TW" dirty="0" smtClean="0"/>
                        <a:t>22</a:t>
                      </a:r>
                      <a:r>
                        <a:rPr lang="zh-TW" altLang="en-US" dirty="0" smtClean="0"/>
                        <a:t>日</a:t>
                      </a:r>
                      <a:endParaRPr lang="zh-TW" altLang="en-US" dirty="0"/>
                    </a:p>
                  </a:txBody>
                  <a:tcPr/>
                </a:tc>
                <a:tc>
                  <a:txBody>
                    <a:bodyPr/>
                    <a:lstStyle/>
                    <a:p>
                      <a:r>
                        <a:rPr lang="zh-HK" altLang="zh-TW" dirty="0" smtClean="0"/>
                        <a:t>聯合國安理會通過242號決議</a:t>
                      </a:r>
                      <a:endParaRPr lang="en-US" altLang="zh-HK" dirty="0" smtClean="0"/>
                    </a:p>
                    <a:p>
                      <a:r>
                        <a:rPr lang="en-US" altLang="zh-TW" b="0" dirty="0" smtClean="0">
                          <a:solidFill>
                            <a:srgbClr val="002060"/>
                          </a:solidFill>
                        </a:rPr>
                        <a:t>“Land</a:t>
                      </a:r>
                      <a:r>
                        <a:rPr lang="en-US" altLang="zh-TW" b="0" baseline="0" dirty="0" smtClean="0">
                          <a:solidFill>
                            <a:srgbClr val="002060"/>
                          </a:solidFill>
                        </a:rPr>
                        <a:t> for peace”</a:t>
                      </a:r>
                      <a:endParaRPr lang="zh-TW" altLang="en-US" b="0" dirty="0">
                        <a:solidFill>
                          <a:srgbClr val="002060"/>
                        </a:solidFill>
                      </a:endParaRPr>
                    </a:p>
                  </a:txBody>
                  <a:tcPr/>
                </a:tc>
                <a:tc>
                  <a:txBody>
                    <a:bodyPr/>
                    <a:lstStyle/>
                    <a:p>
                      <a:pPr>
                        <a:buFont typeface="Arial" pitchFamily="34" charset="0"/>
                        <a:buChar char="•"/>
                      </a:pPr>
                      <a:r>
                        <a:rPr lang="zh-HK" altLang="zh-TW" dirty="0" smtClean="0"/>
                        <a:t>各方立即停戰</a:t>
                      </a:r>
                      <a:endParaRPr lang="en-US" altLang="zh-HK"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HK" altLang="zh-TW" dirty="0" smtClean="0"/>
                        <a:t>保證蘇伊士運河等國際航道的暢通</a:t>
                      </a:r>
                      <a:endParaRPr lang="en-US" altLang="zh-HK" dirty="0" smtClean="0"/>
                    </a:p>
                    <a:p>
                      <a:pPr>
                        <a:buFont typeface="Arial" pitchFamily="34" charset="0"/>
                        <a:buChar char="•"/>
                      </a:pPr>
                      <a:r>
                        <a:rPr lang="zh-HK" altLang="zh-TW" dirty="0" smtClean="0"/>
                        <a:t>要求以色列撤出六天戰爭後佔領的領土</a:t>
                      </a:r>
                      <a:endParaRPr lang="en-US" altLang="zh-HK" dirty="0" smtClean="0"/>
                    </a:p>
                    <a:p>
                      <a:pPr>
                        <a:buFont typeface="Arial" pitchFamily="34" charset="0"/>
                        <a:buChar char="•"/>
                      </a:pPr>
                      <a:r>
                        <a:rPr lang="zh-TW" altLang="en-US" dirty="0" smtClean="0"/>
                        <a:t>要</a:t>
                      </a:r>
                      <a:r>
                        <a:rPr lang="zh-HK" altLang="zh-TW" dirty="0" smtClean="0"/>
                        <a:t>求阿拉伯國家承認以色列的獨立與安全</a:t>
                      </a:r>
                      <a:endParaRPr lang="en-US" altLang="zh-HK" dirty="0" smtClean="0"/>
                    </a:p>
                    <a:p>
                      <a:pPr>
                        <a:buFont typeface="Arial" pitchFamily="34" charset="0"/>
                        <a:buChar char="•"/>
                      </a:pPr>
                      <a:r>
                        <a:rPr lang="zh-HK" altLang="zh-TW" dirty="0" smtClean="0"/>
                        <a:t>以色列仍拒絕撤出西岸佔領地</a:t>
                      </a:r>
                      <a:endParaRPr lang="en-US" altLang="zh-HK" dirty="0" smtClean="0"/>
                    </a:p>
                    <a:p>
                      <a:pPr>
                        <a:buFont typeface="Arial" pitchFamily="34" charset="0"/>
                        <a:buChar char="•"/>
                      </a:pPr>
                      <a:r>
                        <a:rPr lang="zh-HK" altLang="zh-TW" dirty="0" smtClean="0"/>
                        <a:t>以色列於</a:t>
                      </a:r>
                      <a:r>
                        <a:rPr lang="zh-HK" altLang="zh-TW" dirty="0" smtClean="0">
                          <a:solidFill>
                            <a:srgbClr val="003300"/>
                          </a:solidFill>
                        </a:rPr>
                        <a:t>1982年</a:t>
                      </a:r>
                      <a:r>
                        <a:rPr lang="zh-HK" altLang="zh-TW" dirty="0" smtClean="0"/>
                        <a:t>把西奈半島歸還埃及，換取埃及承認以色列</a:t>
                      </a:r>
                      <a:endParaRPr lang="en-US" altLang="zh-HK" dirty="0" smtClean="0"/>
                    </a:p>
                    <a:p>
                      <a:pPr>
                        <a:buFont typeface="Arial" pitchFamily="34" charset="0"/>
                        <a:buChar char="•"/>
                      </a:pPr>
                      <a:r>
                        <a:rPr lang="zh-TW" altLang="en-US" dirty="0" smtClean="0">
                          <a:solidFill>
                            <a:schemeClr val="tx1"/>
                          </a:solidFill>
                          <a:latin typeface="+mn-ea"/>
                          <a:ea typeface="+mn-ea"/>
                        </a:rPr>
                        <a:t>可惜，議決後並沒有執行</a:t>
                      </a:r>
                      <a:endParaRPr lang="en-US" altLang="zh-TW" dirty="0" smtClean="0">
                        <a:solidFill>
                          <a:schemeClr val="tx1"/>
                        </a:solidFill>
                        <a:latin typeface="+mn-ea"/>
                        <a:ea typeface="+mn-ea"/>
                      </a:endParaRPr>
                    </a:p>
                  </a:txBody>
                  <a:tcPr/>
                </a:tc>
              </a:tr>
            </a:tbl>
          </a:graphicData>
        </a:graphic>
      </p:graphicFrame>
      <p:pic>
        <p:nvPicPr>
          <p:cNvPr id="64515" name="Picture 3"/>
          <p:cNvPicPr>
            <a:picLocks noChangeAspect="1" noChangeArrowheads="1"/>
          </p:cNvPicPr>
          <p:nvPr/>
        </p:nvPicPr>
        <p:blipFill>
          <a:blip r:embed="rId2" cstate="print"/>
          <a:srcRect l="39768" t="27300" r="27551" b="22301"/>
          <a:stretch>
            <a:fillRect/>
          </a:stretch>
        </p:blipFill>
        <p:spPr bwMode="auto">
          <a:xfrm>
            <a:off x="323528" y="4149080"/>
            <a:ext cx="2880320" cy="24985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pic>
        <p:nvPicPr>
          <p:cNvPr id="65540" name="Picture 4" descr="http://www.maggiesnotebook.com/wp-content/uploads/2013/02/Israel6DayWar6daywar5.jpg"/>
          <p:cNvPicPr>
            <a:picLocks noChangeAspect="1" noChangeArrowheads="1"/>
          </p:cNvPicPr>
          <p:nvPr/>
        </p:nvPicPr>
        <p:blipFill>
          <a:blip r:embed="rId2" cstate="print"/>
          <a:srcRect/>
          <a:stretch>
            <a:fillRect/>
          </a:stretch>
        </p:blipFill>
        <p:spPr bwMode="auto">
          <a:xfrm>
            <a:off x="467544" y="404664"/>
            <a:ext cx="3600400" cy="6000667"/>
          </a:xfrm>
          <a:prstGeom prst="rect">
            <a:avLst/>
          </a:prstGeom>
          <a:noFill/>
        </p:spPr>
      </p:pic>
      <p:pic>
        <p:nvPicPr>
          <p:cNvPr id="65542" name="Picture 6" descr="http://www.historycentral.com/Israel/IsraelMaps/1967CeasefireLines.jpg">
            <a:hlinkClick r:id="rId3"/>
          </p:cNvPr>
          <p:cNvPicPr>
            <a:picLocks noChangeAspect="1" noChangeArrowheads="1"/>
          </p:cNvPicPr>
          <p:nvPr/>
        </p:nvPicPr>
        <p:blipFill>
          <a:blip r:embed="rId4" cstate="print"/>
          <a:srcRect/>
          <a:stretch>
            <a:fillRect/>
          </a:stretch>
        </p:blipFill>
        <p:spPr bwMode="auto">
          <a:xfrm>
            <a:off x="4224593" y="404664"/>
            <a:ext cx="3600400" cy="6036836"/>
          </a:xfrm>
          <a:prstGeom prst="rect">
            <a:avLst/>
          </a:prstGeom>
          <a:noFill/>
        </p:spPr>
      </p:pic>
      <p:sp>
        <p:nvSpPr>
          <p:cNvPr id="7" name="TextBox 6"/>
          <p:cNvSpPr txBox="1"/>
          <p:nvPr/>
        </p:nvSpPr>
        <p:spPr>
          <a:xfrm>
            <a:off x="467544" y="404664"/>
            <a:ext cx="1569660" cy="646331"/>
          </a:xfrm>
          <a:prstGeom prst="rect">
            <a:avLst/>
          </a:prstGeom>
          <a:solidFill>
            <a:srgbClr val="7030A0"/>
          </a:solidFill>
        </p:spPr>
        <p:txBody>
          <a:bodyPr wrap="none" rtlCol="0">
            <a:spAutoFit/>
          </a:bodyPr>
          <a:lstStyle/>
          <a:p>
            <a:r>
              <a:rPr lang="zh-TW" altLang="en-US" b="1" dirty="0" smtClean="0">
                <a:solidFill>
                  <a:schemeClr val="bg1"/>
                </a:solidFill>
              </a:rPr>
              <a:t>六日戰爭前</a:t>
            </a:r>
            <a:endParaRPr lang="en-US" altLang="zh-TW" b="1" dirty="0" smtClean="0">
              <a:solidFill>
                <a:schemeClr val="bg1"/>
              </a:solidFill>
            </a:endParaRPr>
          </a:p>
          <a:p>
            <a:r>
              <a:rPr lang="zh-TW" altLang="en-US" b="1" dirty="0" smtClean="0">
                <a:solidFill>
                  <a:schemeClr val="bg1"/>
                </a:solidFill>
              </a:rPr>
              <a:t>以色列佔據地</a:t>
            </a:r>
            <a:endParaRPr lang="zh-TW" altLang="en-US" b="1" dirty="0">
              <a:solidFill>
                <a:schemeClr val="bg1"/>
              </a:solidFill>
            </a:endParaRPr>
          </a:p>
        </p:txBody>
      </p:sp>
      <p:sp>
        <p:nvSpPr>
          <p:cNvPr id="8" name="TextBox 7"/>
          <p:cNvSpPr txBox="1"/>
          <p:nvPr/>
        </p:nvSpPr>
        <p:spPr>
          <a:xfrm>
            <a:off x="4283968" y="440289"/>
            <a:ext cx="2808312" cy="369332"/>
          </a:xfrm>
          <a:prstGeom prst="rect">
            <a:avLst/>
          </a:prstGeom>
          <a:solidFill>
            <a:srgbClr val="7030A0"/>
          </a:solidFill>
        </p:spPr>
        <p:txBody>
          <a:bodyPr wrap="square" rtlCol="0">
            <a:spAutoFit/>
          </a:bodyPr>
          <a:lstStyle/>
          <a:p>
            <a:r>
              <a:rPr lang="zh-TW" altLang="en-US" b="1" dirty="0" smtClean="0">
                <a:solidFill>
                  <a:schemeClr val="bg1"/>
                </a:solidFill>
              </a:rPr>
              <a:t>六日戰爭後以色列佔據地</a:t>
            </a:r>
            <a:endParaRPr lang="zh-TW" altLang="en-US" b="1" dirty="0">
              <a:solidFill>
                <a:schemeClr val="bg1"/>
              </a:solidFill>
            </a:endParaRPr>
          </a:p>
        </p:txBody>
      </p:sp>
      <p:sp>
        <p:nvSpPr>
          <p:cNvPr id="9" name="Rectangle 8"/>
          <p:cNvSpPr/>
          <p:nvPr/>
        </p:nvSpPr>
        <p:spPr>
          <a:xfrm>
            <a:off x="7956376" y="2276872"/>
            <a:ext cx="216024" cy="216024"/>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9"/>
          <p:cNvSpPr txBox="1"/>
          <p:nvPr/>
        </p:nvSpPr>
        <p:spPr>
          <a:xfrm>
            <a:off x="8172400" y="2120223"/>
            <a:ext cx="723275" cy="523220"/>
          </a:xfrm>
          <a:prstGeom prst="rect">
            <a:avLst/>
          </a:prstGeom>
          <a:noFill/>
        </p:spPr>
        <p:txBody>
          <a:bodyPr wrap="none" rtlCol="0">
            <a:spAutoFit/>
          </a:bodyPr>
          <a:lstStyle/>
          <a:p>
            <a:r>
              <a:rPr lang="zh-TW" altLang="en-US" sz="1400" b="1" dirty="0" smtClean="0"/>
              <a:t>以色列</a:t>
            </a:r>
            <a:endParaRPr lang="en-US" altLang="zh-TW" sz="1400" b="1" dirty="0" smtClean="0"/>
          </a:p>
          <a:p>
            <a:r>
              <a:rPr lang="zh-TW" altLang="en-US" sz="1400" b="1" dirty="0" smtClean="0"/>
              <a:t>佔據地</a:t>
            </a:r>
            <a:endParaRPr lang="zh-TW" altLang="en-US" sz="1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467544" y="1412776"/>
          <a:ext cx="8208912" cy="3937000"/>
        </p:xfrm>
        <a:graphic>
          <a:graphicData uri="http://schemas.openxmlformats.org/drawingml/2006/table">
            <a:tbl>
              <a:tblPr firstRow="1" bandRow="1">
                <a:tableStyleId>{00A15C55-8517-42AA-B614-E9B94910E393}</a:tableStyleId>
              </a:tblPr>
              <a:tblGrid>
                <a:gridCol w="1224136"/>
                <a:gridCol w="2016224"/>
                <a:gridCol w="4968552"/>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1973</a:t>
                      </a:r>
                    </a:p>
                    <a:p>
                      <a:r>
                        <a:rPr lang="en-US" altLang="zh-TW" dirty="0" smtClean="0"/>
                        <a:t>10</a:t>
                      </a:r>
                      <a:r>
                        <a:rPr lang="zh-TW" altLang="en-US" dirty="0" smtClean="0"/>
                        <a:t>月</a:t>
                      </a:r>
                      <a:r>
                        <a:rPr lang="en-US" altLang="zh-TW" dirty="0" smtClean="0"/>
                        <a:t>6</a:t>
                      </a:r>
                      <a:r>
                        <a:rPr lang="zh-TW" altLang="en-US" dirty="0" smtClean="0"/>
                        <a:t>日</a:t>
                      </a:r>
                      <a:endParaRPr lang="zh-TW" altLang="en-US" dirty="0"/>
                    </a:p>
                  </a:txBody>
                  <a:tcPr/>
                </a:tc>
                <a:tc>
                  <a:txBody>
                    <a:bodyPr/>
                    <a:lstStyle/>
                    <a:p>
                      <a:r>
                        <a:rPr lang="zh-HK" altLang="zh-TW" b="0" dirty="0" smtClean="0"/>
                        <a:t>贖罪日戰爭</a:t>
                      </a:r>
                      <a:endParaRPr lang="en-US" altLang="zh-HK" b="0" dirty="0" smtClean="0"/>
                    </a:p>
                    <a:p>
                      <a:r>
                        <a:rPr lang="zh-HK" altLang="zh-TW" b="0" dirty="0" smtClean="0"/>
                        <a:t>又稱第四次中東戰爭、齋月戰爭、十月戰爭</a:t>
                      </a:r>
                      <a:endParaRPr lang="zh-TW" altLang="en-US" b="0" dirty="0">
                        <a:solidFill>
                          <a:srgbClr val="002060"/>
                        </a:solidFill>
                      </a:endParaRPr>
                    </a:p>
                  </a:txBody>
                  <a:tcPr/>
                </a:tc>
                <a:tc>
                  <a:txBody>
                    <a:bodyPr/>
                    <a:lstStyle/>
                    <a:p>
                      <a:pPr>
                        <a:buFont typeface="Arial" pitchFamily="34" charset="0"/>
                        <a:buChar char="•"/>
                      </a:pPr>
                      <a:r>
                        <a:rPr lang="zh-HK" altLang="zh-TW" dirty="0" smtClean="0"/>
                        <a:t>埃及和敘利亞都想拿回在六日戰爭中失去的土地，但以色列高層卻不想歸還這些土地</a:t>
                      </a:r>
                      <a:endParaRPr lang="en-US" altLang="zh-HK" dirty="0" smtClean="0"/>
                    </a:p>
                    <a:p>
                      <a:pPr>
                        <a:buFont typeface="Arial" pitchFamily="34" charset="0"/>
                        <a:buChar char="•"/>
                      </a:pPr>
                      <a:endParaRPr lang="zh-TW" altLang="en-US" dirty="0"/>
                    </a:p>
                  </a:txBody>
                  <a:tcPr/>
                </a:tc>
              </a:tr>
              <a:tr h="370840">
                <a:tc>
                  <a:txBody>
                    <a:bodyPr/>
                    <a:lstStyle/>
                    <a:p>
                      <a:r>
                        <a:rPr lang="en-US" altLang="zh-TW" dirty="0" smtClean="0"/>
                        <a:t>1973</a:t>
                      </a:r>
                    </a:p>
                    <a:p>
                      <a:r>
                        <a:rPr lang="en-US" altLang="zh-TW" dirty="0" smtClean="0"/>
                        <a:t>10</a:t>
                      </a:r>
                      <a:r>
                        <a:rPr lang="zh-TW" altLang="en-US" dirty="0" smtClean="0"/>
                        <a:t>月</a:t>
                      </a:r>
                      <a:r>
                        <a:rPr lang="en-US" altLang="zh-TW" dirty="0" smtClean="0"/>
                        <a:t>22</a:t>
                      </a:r>
                      <a:r>
                        <a:rPr lang="zh-TW" altLang="en-US" dirty="0" smtClean="0"/>
                        <a:t>日</a:t>
                      </a:r>
                      <a:endParaRPr lang="zh-TW" altLang="en-US" dirty="0"/>
                    </a:p>
                  </a:txBody>
                  <a:tcPr/>
                </a:tc>
                <a:tc>
                  <a:txBody>
                    <a:bodyPr/>
                    <a:lstStyle/>
                    <a:p>
                      <a:r>
                        <a:rPr lang="zh-HK" altLang="zh-TW" b="0" dirty="0" smtClean="0"/>
                        <a:t>聯合國安理會338</a:t>
                      </a:r>
                      <a:r>
                        <a:rPr lang="zh-TW" altLang="en-US" b="0" dirty="0" smtClean="0"/>
                        <a:t>及</a:t>
                      </a:r>
                      <a:r>
                        <a:rPr lang="en-US" altLang="zh-TW" b="0" dirty="0" smtClean="0"/>
                        <a:t>339</a:t>
                      </a:r>
                      <a:r>
                        <a:rPr lang="zh-HK" altLang="zh-TW" b="0" dirty="0" smtClean="0"/>
                        <a:t>號決議</a:t>
                      </a:r>
                      <a:endParaRPr lang="en-US" altLang="zh-HK" b="0" dirty="0" smtClean="0"/>
                    </a:p>
                    <a:p>
                      <a:endParaRPr lang="en-US" altLang="zh-HK"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HK" altLang="zh-TW" dirty="0" smtClean="0"/>
                        <a:t>由美國和蘇聯聯合提案的。該決議要求第四次中東戰爭有關各方在12小時內在現有陣地上立即停火，並在停火後開始執行聯合國安理會242號決議，舉行和平談判。</a:t>
                      </a:r>
                      <a:endParaRPr lang="en-US" altLang="zh-HK" dirty="0" smtClean="0"/>
                    </a:p>
                  </a:txBody>
                  <a:tcPr/>
                </a:tc>
              </a:tr>
              <a:tr h="370840">
                <a:tc>
                  <a:txBody>
                    <a:bodyPr/>
                    <a:lstStyle/>
                    <a:p>
                      <a:endParaRPr lang="zh-TW" altLang="en-US" dirty="0"/>
                    </a:p>
                  </a:txBody>
                  <a:tcPr/>
                </a:tc>
                <a:tc>
                  <a:txBody>
                    <a:bodyPr/>
                    <a:lstStyle/>
                    <a:p>
                      <a:endParaRPr lang="en-US" altLang="zh-HK"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HK" altLang="zh-TW" dirty="0" smtClean="0"/>
                        <a:t>在戰爭結束時簽署的和平協議是自1948年的戰爭以來，阿拉伯國家與以色列首次公開進行對話</a:t>
                      </a:r>
                      <a:endParaRPr lang="en-US" altLang="zh-HK"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altLang="zh-HK" dirty="0" smtClean="0"/>
                    </a:p>
                  </a:txBody>
                  <a:tcPr/>
                </a:tc>
              </a:tr>
            </a:tbl>
          </a:graphicData>
        </a:graphic>
      </p:graphicFrame>
      <p:pic>
        <p:nvPicPr>
          <p:cNvPr id="66562" name="Picture 2"/>
          <p:cNvPicPr>
            <a:picLocks noChangeAspect="1" noChangeArrowheads="1"/>
          </p:cNvPicPr>
          <p:nvPr/>
        </p:nvPicPr>
        <p:blipFill>
          <a:blip r:embed="rId2" cstate="print"/>
          <a:srcRect/>
          <a:stretch>
            <a:fillRect/>
          </a:stretch>
        </p:blipFill>
        <p:spPr bwMode="auto">
          <a:xfrm>
            <a:off x="395536" y="3861048"/>
            <a:ext cx="3043989" cy="2780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395536" y="1484784"/>
          <a:ext cx="8208912" cy="3205480"/>
        </p:xfrm>
        <a:graphic>
          <a:graphicData uri="http://schemas.openxmlformats.org/drawingml/2006/table">
            <a:tbl>
              <a:tblPr firstRow="1" bandRow="1">
                <a:tableStyleId>{00A15C55-8517-42AA-B614-E9B94910E393}</a:tableStyleId>
              </a:tblPr>
              <a:tblGrid>
                <a:gridCol w="1224136"/>
                <a:gridCol w="2016224"/>
                <a:gridCol w="4968552"/>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1974</a:t>
                      </a:r>
                    </a:p>
                    <a:p>
                      <a:r>
                        <a:rPr lang="en-US" altLang="zh-TW" dirty="0" smtClean="0"/>
                        <a:t>11</a:t>
                      </a:r>
                      <a:r>
                        <a:rPr lang="zh-TW" altLang="en-US" dirty="0" smtClean="0"/>
                        <a:t>月</a:t>
                      </a:r>
                      <a:r>
                        <a:rPr lang="en-US" altLang="zh-TW" dirty="0" smtClean="0"/>
                        <a:t>22</a:t>
                      </a:r>
                      <a:r>
                        <a:rPr lang="zh-TW" altLang="en-US" dirty="0" smtClean="0"/>
                        <a:t>日</a:t>
                      </a:r>
                      <a:endParaRPr lang="zh-TW" altLang="en-US" dirty="0"/>
                    </a:p>
                  </a:txBody>
                  <a:tcPr/>
                </a:tc>
                <a:tc>
                  <a:txBody>
                    <a:bodyPr/>
                    <a:lstStyle/>
                    <a:p>
                      <a:r>
                        <a:rPr lang="zh-TW" altLang="en-US" b="0" dirty="0" smtClean="0"/>
                        <a:t>聯合國大會</a:t>
                      </a:r>
                      <a:r>
                        <a:rPr lang="en-US" altLang="zh-TW" b="0" dirty="0" smtClean="0"/>
                        <a:t>3236</a:t>
                      </a:r>
                      <a:r>
                        <a:rPr lang="zh-TW" altLang="en-US" b="0" dirty="0" smtClean="0"/>
                        <a:t>號決議 </a:t>
                      </a:r>
                      <a:r>
                        <a:rPr lang="en-US" altLang="zh-TW" b="0" dirty="0" smtClean="0"/>
                        <a:t>(XXIX)</a:t>
                      </a:r>
                      <a:endParaRPr lang="zh-TW" altLang="en-US" b="0" dirty="0">
                        <a:solidFill>
                          <a:srgbClr val="002060"/>
                        </a:solidFill>
                      </a:endParaRPr>
                    </a:p>
                  </a:txBody>
                  <a:tcPr/>
                </a:tc>
                <a:tc>
                  <a:txBody>
                    <a:bodyPr/>
                    <a:lstStyle/>
                    <a:p>
                      <a:pPr>
                        <a:buFont typeface="Arial" pitchFamily="34" charset="0"/>
                        <a:buChar char="•"/>
                      </a:pPr>
                      <a:r>
                        <a:rPr lang="zh-TW" altLang="en-US" dirty="0" smtClean="0"/>
                        <a:t>承認</a:t>
                      </a:r>
                      <a:r>
                        <a:rPr lang="zh-TW" altLang="en-US" dirty="0" smtClean="0">
                          <a:solidFill>
                            <a:srgbClr val="FF0000"/>
                          </a:solidFill>
                        </a:rPr>
                        <a:t>巴勒斯坦解放組織</a:t>
                      </a:r>
                      <a:r>
                        <a:rPr lang="zh-TW" altLang="en-US" dirty="0" smtClean="0"/>
                        <a:t>的地位，並與他們就巴勒斯坦議題展開討論</a:t>
                      </a:r>
                      <a:endParaRPr lang="en-US" altLang="zh-TW" dirty="0" smtClean="0"/>
                    </a:p>
                    <a:p>
                      <a:pPr>
                        <a:buFont typeface="Arial" pitchFamily="34" charset="0"/>
                        <a:buChar char="•"/>
                      </a:pPr>
                      <a:r>
                        <a:rPr lang="zh-TW" altLang="en-US" dirty="0" smtClean="0"/>
                        <a:t>承認巴勒斯坦人民在巴勒斯坦領土上的權利</a:t>
                      </a:r>
                      <a:endParaRPr lang="en-US" altLang="zh-TW" dirty="0" smtClean="0"/>
                    </a:p>
                    <a:p>
                      <a:pPr>
                        <a:buFont typeface="Arial" pitchFamily="34" charset="0"/>
                        <a:buChar char="•"/>
                      </a:pPr>
                      <a:r>
                        <a:rPr lang="zh-TW" altLang="en-US" dirty="0" smtClean="0">
                          <a:solidFill>
                            <a:srgbClr val="FF0000"/>
                          </a:solidFill>
                        </a:rPr>
                        <a:t>民族自決原則</a:t>
                      </a:r>
                      <a:endParaRPr lang="en-US" altLang="zh-TW" dirty="0" smtClean="0">
                        <a:solidFill>
                          <a:srgbClr val="FF0000"/>
                        </a:solidFill>
                      </a:endParaRPr>
                    </a:p>
                    <a:p>
                      <a:pPr>
                        <a:buFont typeface="Arial" pitchFamily="34" charset="0"/>
                        <a:buChar char="•"/>
                      </a:pPr>
                      <a:r>
                        <a:rPr lang="zh-TW" altLang="en-US" dirty="0" smtClean="0"/>
                        <a:t>承認</a:t>
                      </a:r>
                      <a:r>
                        <a:rPr lang="zh-TW" altLang="en-US" dirty="0" smtClean="0">
                          <a:solidFill>
                            <a:srgbClr val="FF0000"/>
                          </a:solidFill>
                        </a:rPr>
                        <a:t>巴勒斯坦人民有權重返家園和取回他們的財產</a:t>
                      </a:r>
                      <a:endParaRPr lang="en-US" altLang="zh-TW" dirty="0" smtClean="0">
                        <a:solidFill>
                          <a:srgbClr val="FF0000"/>
                        </a:solidFill>
                      </a:endParaRPr>
                    </a:p>
                    <a:p>
                      <a:pPr>
                        <a:buFont typeface="Arial" pitchFamily="34" charset="0"/>
                        <a:buChar char="•"/>
                      </a:pPr>
                      <a:r>
                        <a:rPr lang="zh-TW" altLang="en-US" dirty="0" smtClean="0"/>
                        <a:t>承認</a:t>
                      </a:r>
                      <a:r>
                        <a:rPr lang="zh-TW" altLang="en-US" dirty="0" smtClean="0">
                          <a:solidFill>
                            <a:srgbClr val="FF0000"/>
                          </a:solidFill>
                        </a:rPr>
                        <a:t>巴勒斯坦國家獨立</a:t>
                      </a:r>
                      <a:r>
                        <a:rPr lang="zh-TW" altLang="en-US" dirty="0" smtClean="0"/>
                        <a:t>和主權的權利</a:t>
                      </a:r>
                      <a:endParaRPr lang="en-US" altLang="zh-TW" dirty="0" smtClean="0"/>
                    </a:p>
                    <a:p>
                      <a:pPr>
                        <a:buFont typeface="Arial" pitchFamily="34" charset="0"/>
                        <a:buChar char="•"/>
                      </a:pPr>
                      <a:endParaRPr lang="en-US" altLang="zh-TW" dirty="0" smtClean="0"/>
                    </a:p>
                    <a:p>
                      <a:pPr>
                        <a:buFont typeface="Arial" pitchFamily="34" charset="0"/>
                        <a:buChar char="•"/>
                      </a:pPr>
                      <a:r>
                        <a:rPr lang="zh-TW" altLang="en-US" dirty="0" smtClean="0"/>
                        <a:t>決議以</a:t>
                      </a:r>
                      <a:r>
                        <a:rPr lang="en-US" altLang="zh-TW" dirty="0" smtClean="0"/>
                        <a:t>89</a:t>
                      </a:r>
                      <a:r>
                        <a:rPr lang="zh-TW" altLang="en-US" dirty="0" smtClean="0"/>
                        <a:t>票贊成，</a:t>
                      </a:r>
                      <a:r>
                        <a:rPr lang="en-US" altLang="zh-TW" dirty="0" smtClean="0"/>
                        <a:t>8</a:t>
                      </a:r>
                      <a:r>
                        <a:rPr lang="zh-TW" altLang="en-US" dirty="0" smtClean="0"/>
                        <a:t>票反對，</a:t>
                      </a:r>
                      <a:r>
                        <a:rPr lang="en-US" altLang="zh-TW" dirty="0" smtClean="0"/>
                        <a:t>37</a:t>
                      </a:r>
                      <a:r>
                        <a:rPr lang="zh-TW" altLang="en-US" dirty="0" smtClean="0"/>
                        <a:t>票棄權獲通過</a:t>
                      </a:r>
                      <a:endParaRPr lang="en-US" altLang="zh-TW" dirty="0" smtClean="0"/>
                    </a:p>
                    <a:p>
                      <a:pPr>
                        <a:buFont typeface="Arial" pitchFamily="34" charset="0"/>
                        <a:buChar char="•"/>
                      </a:pPr>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395536" y="1484784"/>
          <a:ext cx="8208912" cy="3205480"/>
        </p:xfrm>
        <a:graphic>
          <a:graphicData uri="http://schemas.openxmlformats.org/drawingml/2006/table">
            <a:tbl>
              <a:tblPr firstRow="1" bandRow="1">
                <a:tableStyleId>{00A15C55-8517-42AA-B614-E9B94910E393}</a:tableStyleId>
              </a:tblPr>
              <a:tblGrid>
                <a:gridCol w="1224136"/>
                <a:gridCol w="2016224"/>
                <a:gridCol w="4968552"/>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1978</a:t>
                      </a:r>
                    </a:p>
                    <a:p>
                      <a:endParaRPr lang="zh-TW" altLang="en-US" dirty="0"/>
                    </a:p>
                  </a:txBody>
                  <a:tcPr/>
                </a:tc>
                <a:tc>
                  <a:txBody>
                    <a:bodyPr/>
                    <a:lstStyle/>
                    <a:p>
                      <a:r>
                        <a:rPr lang="zh-HK" altLang="zh-TW" b="0" dirty="0" smtClean="0">
                          <a:solidFill>
                            <a:srgbClr val="FF0000"/>
                          </a:solidFill>
                        </a:rPr>
                        <a:t>大衛營協議</a:t>
                      </a:r>
                      <a:r>
                        <a:rPr lang="zh-HK" altLang="zh-TW" b="0" dirty="0" smtClean="0"/>
                        <a:t>Camp David Accords是有關中東問題的一項重要協議，因會議舉行地點為美國總統休養地大衛營，而被稱為此名</a:t>
                      </a:r>
                      <a:endParaRPr lang="zh-TW" altLang="en-US" b="0" dirty="0">
                        <a:solidFill>
                          <a:srgbClr val="002060"/>
                        </a:solidFill>
                      </a:endParaRPr>
                    </a:p>
                  </a:txBody>
                  <a:tcPr/>
                </a:tc>
                <a:tc>
                  <a:txBody>
                    <a:bodyPr/>
                    <a:lstStyle/>
                    <a:p>
                      <a:pPr>
                        <a:buFont typeface="Arial" pitchFamily="34" charset="0"/>
                        <a:buChar char="•"/>
                      </a:pPr>
                      <a:r>
                        <a:rPr lang="zh-HK" altLang="zh-TW" dirty="0" smtClean="0"/>
                        <a:t>美國總統吉米·卡特</a:t>
                      </a:r>
                      <a:r>
                        <a:rPr lang="en-US" altLang="zh-TW" dirty="0" smtClean="0"/>
                        <a:t>(Jimmy Carter)</a:t>
                      </a:r>
                      <a:r>
                        <a:rPr lang="zh-HK" altLang="zh-TW" dirty="0" smtClean="0"/>
                        <a:t>的</a:t>
                      </a:r>
                      <a:r>
                        <a:rPr lang="zh-TW" altLang="en-US" dirty="0" smtClean="0"/>
                        <a:t>安排</a:t>
                      </a:r>
                      <a:r>
                        <a:rPr lang="zh-HK" altLang="zh-TW" dirty="0" smtClean="0"/>
                        <a:t>下，美國、埃及和以色列三方在大衛營舉行</a:t>
                      </a:r>
                      <a:r>
                        <a:rPr lang="zh-HK" altLang="zh-TW" b="0" dirty="0" smtClean="0"/>
                        <a:t>有關中東問題</a:t>
                      </a:r>
                      <a:r>
                        <a:rPr lang="zh-HK" altLang="zh-TW" dirty="0" smtClean="0"/>
                        <a:t>會議。</a:t>
                      </a:r>
                      <a:endParaRPr lang="en-US" altLang="zh-HK" dirty="0" smtClean="0"/>
                    </a:p>
                    <a:p>
                      <a:pPr>
                        <a:buFont typeface="Arial" pitchFamily="34" charset="0"/>
                        <a:buChar char="•"/>
                      </a:pPr>
                      <a:r>
                        <a:rPr lang="zh-HK" altLang="zh-TW" dirty="0" smtClean="0"/>
                        <a:t>與會的三國首腦有美國總統卡特、埃及總統薩德特及以色列總理梅納赫姆·貝京。在持續12天的會議後的9月17日，埃以雙方簽署了《關於實現中東和平的綱要》和《關於簽訂一項埃及同以色列之間的和平條約的綱要》兩份文件，即著名的「大衛營協議」，埃以雙方並在第二年正式簽署了和平條約。</a:t>
                      </a:r>
                      <a:endParaRPr lang="en-US" altLang="zh-HK" dirty="0" smtClean="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395536" y="1484784"/>
          <a:ext cx="8208912" cy="3479800"/>
        </p:xfrm>
        <a:graphic>
          <a:graphicData uri="http://schemas.openxmlformats.org/drawingml/2006/table">
            <a:tbl>
              <a:tblPr firstRow="1" bandRow="1">
                <a:tableStyleId>{00A15C55-8517-42AA-B614-E9B94910E393}</a:tableStyleId>
              </a:tblPr>
              <a:tblGrid>
                <a:gridCol w="1224136"/>
                <a:gridCol w="2016224"/>
                <a:gridCol w="4968552"/>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1978</a:t>
                      </a:r>
                    </a:p>
                    <a:p>
                      <a:endParaRPr lang="en-US" altLang="zh-TW" dirty="0" smtClean="0"/>
                    </a:p>
                    <a:p>
                      <a:endParaRPr lang="zh-TW" altLang="en-US" dirty="0"/>
                    </a:p>
                  </a:txBody>
                  <a:tcPr/>
                </a:tc>
                <a:tc>
                  <a:txBody>
                    <a:bodyPr/>
                    <a:lstStyle/>
                    <a:p>
                      <a:r>
                        <a:rPr lang="zh-HK" altLang="zh-TW" b="0" dirty="0" smtClean="0">
                          <a:solidFill>
                            <a:srgbClr val="FF0000"/>
                          </a:solidFill>
                        </a:rPr>
                        <a:t>大衛營協議</a:t>
                      </a:r>
                      <a:r>
                        <a:rPr lang="zh-HK" altLang="zh-TW" b="0" dirty="0" smtClean="0"/>
                        <a:t>Camp David Accords是有關中東問題的一項重要協議，因會議舉行地點為美國總統休養地大衛營，而被稱為此名</a:t>
                      </a:r>
                      <a:endParaRPr lang="zh-TW" altLang="en-US" b="0" dirty="0">
                        <a:solidFill>
                          <a:srgbClr val="002060"/>
                        </a:solidFill>
                      </a:endParaRPr>
                    </a:p>
                  </a:txBody>
                  <a:tcPr/>
                </a:tc>
                <a:tc>
                  <a:txBody>
                    <a:bodyPr/>
                    <a:lstStyle/>
                    <a:p>
                      <a:pPr>
                        <a:buFont typeface="Arial" pitchFamily="34" charset="0"/>
                        <a:buNone/>
                      </a:pPr>
                      <a:r>
                        <a:rPr lang="zh-TW" altLang="en-US" dirty="0" smtClean="0"/>
                        <a:t>與加沙及西岸相關的討論</a:t>
                      </a:r>
                      <a:endParaRPr lang="en-US" altLang="zh-TW"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zh-TW" dirty="0" smtClean="0"/>
                        <a:t>埃及，以色列和約旦</a:t>
                      </a:r>
                      <a:r>
                        <a:rPr lang="zh-TW" altLang="en-US" dirty="0" smtClean="0"/>
                        <a:t>同意及</a:t>
                      </a:r>
                      <a:r>
                        <a:rPr lang="zh-TW" altLang="zh-TW" dirty="0" smtClean="0"/>
                        <a:t>將</a:t>
                      </a:r>
                      <a:r>
                        <a:rPr lang="zh-TW" altLang="en-US" dirty="0" smtClean="0"/>
                        <a:t>承認巴勒斯坦人民</a:t>
                      </a:r>
                      <a:r>
                        <a:rPr lang="zh-TW" altLang="zh-TW" dirty="0" smtClean="0"/>
                        <a:t>在約旦河西岸和加沙地帶建立自治</a:t>
                      </a:r>
                      <a:r>
                        <a:rPr lang="zh-TW" altLang="en-US" dirty="0" smtClean="0"/>
                        <a:t>政府</a:t>
                      </a:r>
                      <a:endParaRPr lang="en-US" altLang="zh-TW" dirty="0" smtClean="0"/>
                    </a:p>
                    <a:p>
                      <a:pPr rtl="0">
                        <a:buFont typeface="Arial" pitchFamily="34" charset="0"/>
                        <a:buChar char="•"/>
                      </a:pPr>
                      <a:r>
                        <a:rPr lang="zh-TW" altLang="en-US" dirty="0" smtClean="0"/>
                        <a:t>為了提供充分的自主權給原居民，以色列軍政府在原居民選出自治政府後便會盡快撤出</a:t>
                      </a:r>
                      <a:r>
                        <a:rPr lang="en-US" altLang="zh-TW" dirty="0" smtClean="0"/>
                        <a:t>(</a:t>
                      </a:r>
                      <a:r>
                        <a:rPr lang="zh-TW" altLang="en-US" dirty="0" smtClean="0"/>
                        <a:t>期限不超過</a:t>
                      </a:r>
                      <a:r>
                        <a:rPr lang="en-US" altLang="zh-TW" dirty="0" smtClean="0"/>
                        <a:t>5</a:t>
                      </a:r>
                      <a:r>
                        <a:rPr lang="zh-TW" altLang="en-US" dirty="0" smtClean="0"/>
                        <a:t>年</a:t>
                      </a:r>
                      <a:r>
                        <a:rPr lang="en-US" altLang="zh-TW" dirty="0" smtClean="0"/>
                        <a:t>)</a:t>
                      </a:r>
                      <a:r>
                        <a:rPr lang="zh-TW" altLang="en-US" dirty="0" smtClean="0"/>
                        <a:t>。</a:t>
                      </a:r>
                      <a:endParaRPr lang="en-US" altLang="zh-TW" dirty="0" smtClean="0"/>
                    </a:p>
                    <a:p>
                      <a:pPr rtl="0">
                        <a:buFont typeface="Arial" pitchFamily="34" charset="0"/>
                        <a:buChar char="•"/>
                      </a:pPr>
                      <a:r>
                        <a:rPr lang="zh-TW" altLang="en-US" dirty="0" smtClean="0"/>
                        <a:t>承認巴勒斯坦人民的權利</a:t>
                      </a:r>
                      <a:endParaRPr lang="en-US" altLang="zh-TW" dirty="0" smtClean="0"/>
                    </a:p>
                    <a:p>
                      <a:pPr rtl="0">
                        <a:buFont typeface="Arial" pitchFamily="34" charset="0"/>
                        <a:buChar char="•"/>
                      </a:pPr>
                      <a:r>
                        <a:rPr lang="zh-TW" altLang="en-US" dirty="0" smtClean="0"/>
                        <a:t>不會干擾難民返回家園</a:t>
                      </a:r>
                      <a:endParaRPr lang="en-US" altLang="zh-TW" dirty="0" smtClean="0"/>
                    </a:p>
                    <a:p>
                      <a:pPr rtl="0">
                        <a:buFont typeface="Arial" pitchFamily="34" charset="0"/>
                        <a:buChar char="•"/>
                      </a:pPr>
                      <a:r>
                        <a:rPr lang="zh-TW" altLang="en-US" dirty="0" smtClean="0">
                          <a:latin typeface="+mn-ea"/>
                          <a:ea typeface="+mn-ea"/>
                        </a:rPr>
                        <a:t>可是，</a:t>
                      </a:r>
                      <a:r>
                        <a:rPr lang="zh-TW" altLang="en-US" dirty="0" smtClean="0">
                          <a:solidFill>
                            <a:srgbClr val="FF0000"/>
                          </a:solidFill>
                          <a:latin typeface="+mn-ea"/>
                          <a:ea typeface="+mn-ea"/>
                        </a:rPr>
                        <a:t>聯合國反對以上安排</a:t>
                      </a:r>
                      <a:endParaRPr lang="en-US" altLang="zh-TW" dirty="0" smtClean="0">
                        <a:solidFill>
                          <a:srgbClr val="FF0000"/>
                        </a:solidFill>
                        <a:latin typeface="+mn-ea"/>
                        <a:ea typeface="+mn-ea"/>
                      </a:endParaRPr>
                    </a:p>
                    <a:p>
                      <a:pPr rtl="0">
                        <a:buFont typeface="Arial" pitchFamily="34" charset="0"/>
                        <a:buChar char="•"/>
                      </a:pPr>
                      <a:endParaRPr lang="zh-TW" altLang="en-US" dirty="0" smtClean="0"/>
                    </a:p>
                    <a:p>
                      <a:pPr rtl="0"/>
                      <a:endParaRPr lang="zh-TW" altLang="en-US" dirty="0" smtClean="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巴勒斯坦的土地</a:t>
            </a:r>
            <a:endParaRPr lang="zh-TW" altLang="en-US" dirty="0">
              <a:solidFill>
                <a:srgbClr val="FFFF00"/>
              </a:solidFill>
              <a:latin typeface="標楷體" pitchFamily="65" charset="-120"/>
              <a:ea typeface="標楷體" pitchFamily="65" charset="-120"/>
            </a:endParaRPr>
          </a:p>
        </p:txBody>
      </p:sp>
      <p:sp>
        <p:nvSpPr>
          <p:cNvPr id="3" name="Content Placeholder 2"/>
          <p:cNvSpPr>
            <a:spLocks noGrp="1"/>
          </p:cNvSpPr>
          <p:nvPr>
            <p:ph idx="1"/>
          </p:nvPr>
        </p:nvSpPr>
        <p:spPr>
          <a:xfrm>
            <a:off x="457200" y="1600200"/>
            <a:ext cx="4690864" cy="4421087"/>
          </a:xfrm>
        </p:spPr>
        <p:txBody>
          <a:bodyPr>
            <a:normAutofit lnSpcReduction="10000"/>
          </a:bodyPr>
          <a:lstStyle/>
          <a:p>
            <a:r>
              <a:rPr lang="zh-TW" altLang="en-US" dirty="0" smtClean="0">
                <a:solidFill>
                  <a:srgbClr val="002060"/>
                </a:solidFill>
                <a:latin typeface="標楷體" pitchFamily="65" charset="-120"/>
                <a:ea typeface="標楷體" pitchFamily="65" charset="-120"/>
              </a:rPr>
              <a:t>其他紀錄包括一些作家如：希羅多德</a:t>
            </a:r>
            <a:r>
              <a:rPr lang="en-US" altLang="zh-TW" dirty="0" smtClean="0">
                <a:solidFill>
                  <a:srgbClr val="002060"/>
                </a:solidFill>
                <a:latin typeface="標楷體" pitchFamily="65" charset="-120"/>
                <a:ea typeface="標楷體" pitchFamily="65" charset="-120"/>
              </a:rPr>
              <a:t>(</a:t>
            </a:r>
            <a:r>
              <a:rPr lang="zh-HK" altLang="zh-TW" dirty="0" smtClean="0">
                <a:solidFill>
                  <a:srgbClr val="002060"/>
                </a:solidFill>
                <a:latin typeface="標楷體" pitchFamily="65" charset="-120"/>
                <a:ea typeface="標楷體" pitchFamily="65" charset="-120"/>
              </a:rPr>
              <a:t>古希臘作家</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、亞里斯多德</a:t>
            </a:r>
            <a:r>
              <a:rPr lang="en-US" altLang="zh-TW" dirty="0" smtClean="0">
                <a:solidFill>
                  <a:srgbClr val="002060"/>
                </a:solidFill>
                <a:latin typeface="標楷體" pitchFamily="65" charset="-120"/>
                <a:ea typeface="標楷體" pitchFamily="65" charset="-120"/>
              </a:rPr>
              <a:t>(</a:t>
            </a:r>
            <a:r>
              <a:rPr lang="zh-HK" altLang="zh-TW" dirty="0" smtClean="0">
                <a:solidFill>
                  <a:srgbClr val="002060"/>
                </a:solidFill>
                <a:latin typeface="標楷體" pitchFamily="65" charset="-120"/>
                <a:ea typeface="標楷體" pitchFamily="65" charset="-120"/>
              </a:rPr>
              <a:t>古希臘哲學家</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a:t>
            </a:r>
            <a:r>
              <a:rPr lang="zh-HK" altLang="zh-TW" dirty="0" smtClean="0">
                <a:solidFill>
                  <a:srgbClr val="002060"/>
                </a:solidFill>
                <a:latin typeface="標楷體" pitchFamily="65" charset="-120"/>
                <a:ea typeface="標楷體" pitchFamily="65" charset="-120"/>
              </a:rPr>
              <a:t>亞歷山大里亞的斐洛</a:t>
            </a:r>
            <a:r>
              <a:rPr lang="zh-TW" altLang="en-US" dirty="0" smtClean="0">
                <a:solidFill>
                  <a:srgbClr val="002060"/>
                </a:solidFill>
                <a:latin typeface="標楷體" pitchFamily="65" charset="-120"/>
                <a:ea typeface="標楷體" pitchFamily="65" charset="-120"/>
              </a:rPr>
              <a:t>、</a:t>
            </a:r>
            <a:r>
              <a:rPr lang="zh-HK" altLang="zh-TW" dirty="0" smtClean="0">
                <a:solidFill>
                  <a:srgbClr val="002060"/>
                </a:solidFill>
                <a:latin typeface="標楷體" pitchFamily="65" charset="-120"/>
                <a:ea typeface="標楷體" pitchFamily="65" charset="-120"/>
              </a:rPr>
              <a:t>弗拉維奧·約瑟夫斯</a:t>
            </a:r>
            <a:r>
              <a:rPr lang="en-US" altLang="zh-TW" dirty="0" smtClean="0">
                <a:solidFill>
                  <a:srgbClr val="002060"/>
                </a:solidFill>
                <a:latin typeface="標楷體" pitchFamily="65" charset="-120"/>
                <a:ea typeface="標楷體" pitchFamily="65" charset="-120"/>
              </a:rPr>
              <a:t>(</a:t>
            </a:r>
            <a:r>
              <a:rPr lang="zh-HK" altLang="zh-TW" dirty="0" smtClean="0">
                <a:solidFill>
                  <a:srgbClr val="002060"/>
                </a:solidFill>
                <a:latin typeface="標楷體" pitchFamily="65" charset="-120"/>
                <a:ea typeface="標楷體" pitchFamily="65" charset="-120"/>
              </a:rPr>
              <a:t>第一世紀時的著名的猶太歷史學家</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等都有提到該地</a:t>
            </a:r>
            <a:r>
              <a:rPr lang="en-US" altLang="zh-TW" dirty="0" smtClean="0">
                <a:solidFill>
                  <a:srgbClr val="002060"/>
                </a:solidFill>
                <a:latin typeface="標楷體" pitchFamily="65" charset="-120"/>
                <a:ea typeface="標楷體" pitchFamily="65" charset="-120"/>
              </a:rPr>
              <a:t>(</a:t>
            </a:r>
            <a:r>
              <a:rPr lang="en-US" altLang="zh-TW" dirty="0" smtClean="0">
                <a:solidFill>
                  <a:srgbClr val="002060"/>
                </a:solidFill>
                <a:latin typeface="Times New Roman" pitchFamily="18" charset="0"/>
                <a:ea typeface="標楷體" pitchFamily="65" charset="-120"/>
                <a:cs typeface="Times New Roman" pitchFamily="18" charset="0"/>
              </a:rPr>
              <a:t>Philistine</a:t>
            </a:r>
            <a:r>
              <a:rPr lang="en-US" altLang="zh-TW" dirty="0" smtClean="0">
                <a:solidFill>
                  <a:srgbClr val="002060"/>
                </a:solidFill>
                <a:latin typeface="標楷體" pitchFamily="65" charset="-120"/>
                <a:ea typeface="標楷體" pitchFamily="65" charset="-120"/>
              </a:rPr>
              <a:t>)</a:t>
            </a:r>
          </a:p>
          <a:p>
            <a:endParaRPr lang="zh-TW" altLang="en-US" dirty="0">
              <a:solidFill>
                <a:srgbClr val="002060"/>
              </a:solidFill>
              <a:latin typeface="標楷體" pitchFamily="65" charset="-120"/>
              <a:ea typeface="標楷體" pitchFamily="65" charset="-120"/>
            </a:endParaRPr>
          </a:p>
        </p:txBody>
      </p:sp>
      <p:pic>
        <p:nvPicPr>
          <p:cNvPr id="1029" name="Picture 5"/>
          <p:cNvPicPr>
            <a:picLocks noChangeAspect="1" noChangeArrowheads="1"/>
          </p:cNvPicPr>
          <p:nvPr/>
        </p:nvPicPr>
        <p:blipFill>
          <a:blip r:embed="rId2" cstate="print"/>
          <a:srcRect l="79332" t="34250" r="4618" b="29329"/>
          <a:stretch>
            <a:fillRect/>
          </a:stretch>
        </p:blipFill>
        <p:spPr bwMode="auto">
          <a:xfrm>
            <a:off x="6876256" y="116632"/>
            <a:ext cx="2088232" cy="2664296"/>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77753" t="19687" r="2876" b="32478"/>
          <a:stretch>
            <a:fillRect/>
          </a:stretch>
        </p:blipFill>
        <p:spPr bwMode="auto">
          <a:xfrm>
            <a:off x="5292080" y="2276872"/>
            <a:ext cx="2052736" cy="28500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395536" y="1484784"/>
          <a:ext cx="8208912" cy="3205480"/>
        </p:xfrm>
        <a:graphic>
          <a:graphicData uri="http://schemas.openxmlformats.org/drawingml/2006/table">
            <a:tbl>
              <a:tblPr firstRow="1" bandRow="1">
                <a:tableStyleId>{00A15C55-8517-42AA-B614-E9B94910E393}</a:tableStyleId>
              </a:tblPr>
              <a:tblGrid>
                <a:gridCol w="1224136"/>
                <a:gridCol w="2016224"/>
                <a:gridCol w="4968552"/>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1979</a:t>
                      </a:r>
                    </a:p>
                    <a:p>
                      <a:r>
                        <a:rPr lang="en-US" altLang="zh-TW" dirty="0" smtClean="0"/>
                        <a:t>3</a:t>
                      </a:r>
                      <a:r>
                        <a:rPr lang="zh-TW" altLang="en-US" dirty="0" smtClean="0"/>
                        <a:t>月</a:t>
                      </a:r>
                      <a:r>
                        <a:rPr lang="en-US" altLang="zh-TW" dirty="0" smtClean="0"/>
                        <a:t>22</a:t>
                      </a:r>
                      <a:r>
                        <a:rPr lang="zh-TW" altLang="en-US" dirty="0" smtClean="0"/>
                        <a:t>日</a:t>
                      </a:r>
                      <a:endParaRPr lang="en-US" altLang="zh-TW" dirty="0" smtClean="0"/>
                    </a:p>
                    <a:p>
                      <a:endParaRPr lang="en-US" altLang="zh-TW" dirty="0" smtClean="0"/>
                    </a:p>
                    <a:p>
                      <a:endParaRPr lang="zh-TW" altLang="en-US" dirty="0"/>
                    </a:p>
                  </a:txBody>
                  <a:tcPr/>
                </a:tc>
                <a:tc>
                  <a:txBody>
                    <a:bodyPr/>
                    <a:lstStyle/>
                    <a:p>
                      <a:r>
                        <a:rPr lang="zh-TW" altLang="en-US" b="0" dirty="0" smtClean="0">
                          <a:solidFill>
                            <a:srgbClr val="002060"/>
                          </a:solidFill>
                          <a:latin typeface="+mn-ea"/>
                          <a:ea typeface="+mn-ea"/>
                        </a:rPr>
                        <a:t>聯合國安理會</a:t>
                      </a:r>
                      <a:r>
                        <a:rPr lang="en-US" altLang="zh-TW" b="0" dirty="0" smtClean="0">
                          <a:solidFill>
                            <a:srgbClr val="002060"/>
                          </a:solidFill>
                          <a:latin typeface="+mn-ea"/>
                          <a:ea typeface="+mn-ea"/>
                        </a:rPr>
                        <a:t>446</a:t>
                      </a:r>
                      <a:r>
                        <a:rPr lang="zh-TW" altLang="en-US" b="0" dirty="0" smtClean="0">
                          <a:solidFill>
                            <a:srgbClr val="002060"/>
                          </a:solidFill>
                        </a:rPr>
                        <a:t>號決議</a:t>
                      </a:r>
                      <a:endParaRPr lang="zh-TW" altLang="en-US" b="0" dirty="0">
                        <a:solidFill>
                          <a:srgbClr val="002060"/>
                        </a:solidFill>
                        <a:latin typeface="+mn-ea"/>
                        <a:ea typeface="+mn-ea"/>
                      </a:endParaRPr>
                    </a:p>
                  </a:txBody>
                  <a:tcPr/>
                </a:tc>
                <a:tc>
                  <a:txBody>
                    <a:bodyPr/>
                    <a:lstStyle/>
                    <a:p>
                      <a:pPr>
                        <a:buFont typeface="Arial" pitchFamily="34" charset="0"/>
                        <a:buChar char="•"/>
                      </a:pPr>
                      <a:r>
                        <a:rPr lang="zh-TW" altLang="en-US" dirty="0" smtClean="0"/>
                        <a:t>安理會決定：“以色列建立在巴勒斯坦和其他阿拉伯領土上的定居點佔用的做法自</a:t>
                      </a:r>
                      <a:r>
                        <a:rPr lang="en-US" altLang="zh-TW" dirty="0" smtClean="0"/>
                        <a:t>1967</a:t>
                      </a:r>
                      <a:r>
                        <a:rPr lang="zh-TW" altLang="en-US" dirty="0" smtClean="0"/>
                        <a:t>年以來都沒有法律效力，</a:t>
                      </a:r>
                      <a:r>
                        <a:rPr lang="en-US" altLang="zh-TW" dirty="0" smtClean="0"/>
                        <a:t>(</a:t>
                      </a:r>
                      <a:r>
                        <a:rPr lang="zh-TW" altLang="en-US" dirty="0" smtClean="0"/>
                        <a:t>安排以色列人居於以上地點</a:t>
                      </a:r>
                      <a:r>
                        <a:rPr lang="en-US" altLang="zh-TW" dirty="0" smtClean="0"/>
                        <a:t>)</a:t>
                      </a:r>
                      <a:r>
                        <a:rPr lang="zh-TW" altLang="en-US" dirty="0" smtClean="0"/>
                        <a:t>構成了嚴重阻礙實現全面，公正和持久的中東和平 “ </a:t>
                      </a:r>
                    </a:p>
                    <a:p>
                      <a:pPr>
                        <a:buFont typeface="Arial" pitchFamily="34" charset="0"/>
                        <a:buChar char="•"/>
                      </a:pPr>
                      <a:r>
                        <a:rPr lang="zh-TW" altLang="en-US" dirty="0" smtClean="0"/>
                        <a:t>該決議以</a:t>
                      </a:r>
                      <a:r>
                        <a:rPr lang="en-US" altLang="zh-TW" dirty="0" smtClean="0"/>
                        <a:t>12</a:t>
                      </a:r>
                      <a:r>
                        <a:rPr lang="zh-TW" altLang="en-US" dirty="0" smtClean="0"/>
                        <a:t>票對零票，從</a:t>
                      </a:r>
                      <a:r>
                        <a:rPr lang="en-US" altLang="zh-TW" dirty="0" smtClean="0"/>
                        <a:t>3</a:t>
                      </a:r>
                      <a:r>
                        <a:rPr lang="zh-TW" altLang="en-US" dirty="0" smtClean="0"/>
                        <a:t>票棄權，挪威 ，英國和美利堅合眾國。</a:t>
                      </a:r>
                      <a:r>
                        <a:rPr lang="zh-TW" altLang="en-US" dirty="0" smtClean="0">
                          <a:solidFill>
                            <a:srgbClr val="FF0000"/>
                          </a:solidFill>
                        </a:rPr>
                        <a:t>決議一致認為以色列不應讓其人民進入被佔領的阿拉伯領土</a:t>
                      </a:r>
                      <a:r>
                        <a:rPr lang="en-US" altLang="zh-TW" dirty="0" smtClean="0">
                          <a:solidFill>
                            <a:srgbClr val="FF0000"/>
                          </a:solidFill>
                        </a:rPr>
                        <a:t>(</a:t>
                      </a:r>
                      <a:r>
                        <a:rPr lang="zh-TW" altLang="en-US" dirty="0" smtClean="0">
                          <a:solidFill>
                            <a:srgbClr val="FF0000"/>
                          </a:solidFill>
                        </a:rPr>
                        <a:t>巴勒斯坦</a:t>
                      </a:r>
                      <a:r>
                        <a:rPr lang="en-US" altLang="zh-TW" dirty="0" smtClean="0">
                          <a:solidFill>
                            <a:srgbClr val="FF0000"/>
                          </a:solidFill>
                        </a:rPr>
                        <a:t>)</a:t>
                      </a:r>
                      <a:endParaRPr lang="zh-TW" altLang="en-US" dirty="0" smtClean="0">
                        <a:solidFill>
                          <a:srgbClr val="FF0000"/>
                        </a:solidFill>
                      </a:endParaRPr>
                    </a:p>
                    <a:p>
                      <a:pPr rtl="0">
                        <a:buFont typeface="Arial" pitchFamily="34" charset="0"/>
                        <a:buChar char="•"/>
                      </a:pPr>
                      <a:endParaRPr lang="zh-TW" altLang="en-US" dirty="0" smtClean="0"/>
                    </a:p>
                    <a:p>
                      <a:pPr rtl="0">
                        <a:buFont typeface="Arial" pitchFamily="34" charset="0"/>
                        <a:buChar char="•"/>
                      </a:pPr>
                      <a:endParaRPr lang="zh-TW" altLang="en-US" dirty="0" smtClean="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395536" y="1484784"/>
          <a:ext cx="8208912" cy="4394200"/>
        </p:xfrm>
        <a:graphic>
          <a:graphicData uri="http://schemas.openxmlformats.org/drawingml/2006/table">
            <a:tbl>
              <a:tblPr firstRow="1" bandRow="1">
                <a:tableStyleId>{00A15C55-8517-42AA-B614-E9B94910E393}</a:tableStyleId>
              </a:tblPr>
              <a:tblGrid>
                <a:gridCol w="1224136"/>
                <a:gridCol w="2016224"/>
                <a:gridCol w="4968552"/>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1980</a:t>
                      </a:r>
                    </a:p>
                    <a:p>
                      <a:r>
                        <a:rPr lang="en-US" altLang="zh-TW" dirty="0" smtClean="0"/>
                        <a:t>6</a:t>
                      </a:r>
                      <a:r>
                        <a:rPr lang="zh-TW" altLang="en-US" dirty="0" smtClean="0"/>
                        <a:t>月</a:t>
                      </a:r>
                      <a:r>
                        <a:rPr lang="en-US" altLang="zh-TW" dirty="0" smtClean="0"/>
                        <a:t>30</a:t>
                      </a:r>
                      <a:r>
                        <a:rPr lang="zh-TW" altLang="en-US" dirty="0" smtClean="0"/>
                        <a:t>日</a:t>
                      </a:r>
                      <a:endParaRPr lang="zh-TW" altLang="en-US" dirty="0"/>
                    </a:p>
                  </a:txBody>
                  <a:tcPr/>
                </a:tc>
                <a:tc>
                  <a:txBody>
                    <a:bodyPr/>
                    <a:lstStyle/>
                    <a:p>
                      <a:r>
                        <a:rPr lang="zh-TW" altLang="en-US" b="0" dirty="0" smtClean="0">
                          <a:solidFill>
                            <a:srgbClr val="002060"/>
                          </a:solidFill>
                          <a:latin typeface="+mn-ea"/>
                          <a:ea typeface="+mn-ea"/>
                        </a:rPr>
                        <a:t>聯合國安理會</a:t>
                      </a:r>
                      <a:r>
                        <a:rPr lang="en-US" altLang="zh-TW" b="0" dirty="0" smtClean="0">
                          <a:solidFill>
                            <a:srgbClr val="002060"/>
                          </a:solidFill>
                          <a:latin typeface="+mn-ea"/>
                          <a:ea typeface="+mn-ea"/>
                        </a:rPr>
                        <a:t>476</a:t>
                      </a:r>
                      <a:r>
                        <a:rPr lang="zh-TW" altLang="en-US" b="0" dirty="0" smtClean="0">
                          <a:solidFill>
                            <a:srgbClr val="002060"/>
                          </a:solidFill>
                        </a:rPr>
                        <a:t>號決議</a:t>
                      </a:r>
                      <a:endParaRPr lang="zh-TW" altLang="en-US" b="0" dirty="0">
                        <a:solidFill>
                          <a:srgbClr val="002060"/>
                        </a:solidFill>
                        <a:latin typeface="+mn-ea"/>
                        <a:ea typeface="+mn-ea"/>
                      </a:endParaRPr>
                    </a:p>
                  </a:txBody>
                  <a:tcPr/>
                </a:tc>
                <a:tc>
                  <a:txBody>
                    <a:bodyPr/>
                    <a:lstStyle/>
                    <a:p>
                      <a:pPr>
                        <a:buFont typeface="Arial" pitchFamily="34" charset="0"/>
                        <a:buChar char="•"/>
                      </a:pPr>
                      <a:r>
                        <a:rPr lang="zh-TW" altLang="en-US" dirty="0" smtClean="0"/>
                        <a:t>聯合國宣佈</a:t>
                      </a:r>
                      <a:r>
                        <a:rPr lang="zh-TW" altLang="en-US" dirty="0" smtClean="0">
                          <a:solidFill>
                            <a:srgbClr val="FF0000"/>
                          </a:solidFill>
                        </a:rPr>
                        <a:t>以色列吞併東耶路撒冷違反了</a:t>
                      </a:r>
                      <a:r>
                        <a:rPr lang="zh-TW" altLang="en-US" b="0" dirty="0" smtClean="0">
                          <a:solidFill>
                            <a:srgbClr val="FF0000"/>
                          </a:solidFill>
                        </a:rPr>
                        <a:t>日內瓦第四公約</a:t>
                      </a:r>
                    </a:p>
                  </a:txBody>
                  <a:tcPr/>
                </a:tc>
              </a:tr>
              <a:tr h="370840">
                <a:tc>
                  <a:txBody>
                    <a:bodyPr/>
                    <a:lstStyle/>
                    <a:p>
                      <a:r>
                        <a:rPr lang="en-US" altLang="zh-TW" dirty="0" smtClean="0"/>
                        <a:t>1980</a:t>
                      </a:r>
                    </a:p>
                    <a:p>
                      <a:r>
                        <a:rPr lang="en-US" altLang="zh-TW" dirty="0" smtClean="0"/>
                        <a:t>8</a:t>
                      </a:r>
                      <a:r>
                        <a:rPr lang="zh-TW" altLang="en-US" dirty="0" smtClean="0"/>
                        <a:t>月</a:t>
                      </a:r>
                      <a:r>
                        <a:rPr lang="en-US" altLang="zh-TW" dirty="0" smtClean="0"/>
                        <a:t>20</a:t>
                      </a:r>
                      <a:r>
                        <a:rPr lang="zh-TW" altLang="en-US" dirty="0" smtClean="0"/>
                        <a:t>日</a:t>
                      </a:r>
                    </a:p>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0" dirty="0" smtClean="0">
                          <a:solidFill>
                            <a:srgbClr val="002060"/>
                          </a:solidFill>
                          <a:latin typeface="+mn-ea"/>
                          <a:ea typeface="+mn-ea"/>
                        </a:rPr>
                        <a:t>聯合國安理會</a:t>
                      </a:r>
                      <a:r>
                        <a:rPr lang="en-US" altLang="zh-TW" b="0" dirty="0" smtClean="0">
                          <a:solidFill>
                            <a:srgbClr val="002060"/>
                          </a:solidFill>
                          <a:latin typeface="+mn-ea"/>
                          <a:ea typeface="+mn-ea"/>
                        </a:rPr>
                        <a:t>478</a:t>
                      </a:r>
                      <a:r>
                        <a:rPr lang="zh-TW" altLang="en-US" b="0" dirty="0" smtClean="0">
                          <a:solidFill>
                            <a:srgbClr val="002060"/>
                          </a:solidFill>
                        </a:rPr>
                        <a:t>號決議</a:t>
                      </a:r>
                      <a:endParaRPr lang="zh-TW" altLang="en-US" b="0" dirty="0" smtClean="0">
                        <a:solidFill>
                          <a:srgbClr val="002060"/>
                        </a:solidFill>
                        <a:latin typeface="+mn-ea"/>
                        <a:ea typeface="+mn-ea"/>
                      </a:endParaRPr>
                    </a:p>
                    <a:p>
                      <a:endParaRPr lang="zh-TW" altLang="en-US" b="0" dirty="0">
                        <a:solidFill>
                          <a:srgbClr val="002060"/>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HK" altLang="zh-TW" dirty="0" smtClean="0"/>
                        <a:t>決議</a:t>
                      </a:r>
                      <a:r>
                        <a:rPr lang="zh-HK" altLang="zh-TW" dirty="0" smtClean="0">
                          <a:solidFill>
                            <a:srgbClr val="FF0000"/>
                          </a:solidFill>
                        </a:rPr>
                        <a:t>譴責以色列</a:t>
                      </a:r>
                      <a:r>
                        <a:rPr lang="zh-HK" altLang="zh-TW" dirty="0" smtClean="0"/>
                        <a:t>企圖吞併東耶路撒冷</a:t>
                      </a:r>
                      <a:endParaRPr lang="en-US" altLang="zh-HK"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HK" altLang="zh-TW" dirty="0" smtClean="0"/>
                        <a:t>譴責以色列不遵守安理會476號決議和宣布以色列1980年通過的耶路撒冷法違反了國際法。</a:t>
                      </a:r>
                      <a:endParaRPr lang="en-US" altLang="zh-HK"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HK" altLang="zh-TW" dirty="0" smtClean="0">
                          <a:solidFill>
                            <a:srgbClr val="FF0000"/>
                          </a:solidFill>
                        </a:rPr>
                        <a:t>以色列拒絕了聯合國的決議</a:t>
                      </a:r>
                      <a:r>
                        <a:rPr lang="zh-HK" altLang="zh-TW" dirty="0" smtClean="0"/>
                        <a:t>，並宣布「它不會影響耶路撒冷作為以色列首都的地位，耶路撒冷將永遠會是一個統一的城市而不會被撕裂」</a:t>
                      </a:r>
                      <a:endParaRPr lang="en-US" altLang="zh-HK" dirty="0" smtClean="0"/>
                    </a:p>
                    <a:p>
                      <a:pPr rtl="0">
                        <a:buFont typeface="Arial" pitchFamily="34" charset="0"/>
                        <a:buChar char="•"/>
                      </a:pPr>
                      <a:r>
                        <a:rPr lang="zh-HK" altLang="zh-TW" dirty="0" smtClean="0"/>
                        <a:t>國際法院表示，所有國家都有義務不承認以色列佔領東耶路撒冷。</a:t>
                      </a:r>
                    </a:p>
                    <a:p>
                      <a:pPr rtl="0">
                        <a:buFont typeface="Arial" pitchFamily="34" charset="0"/>
                        <a:buChar char="•"/>
                      </a:pPr>
                      <a:r>
                        <a:rPr lang="zh-HK" altLang="zh-TW" dirty="0" smtClean="0"/>
                        <a:t>大多數國家在耶路撒冷的大使館遷往特拉維夫，到2006年8月哥斯達黎加和薩爾瓦多大使館撤離後，</a:t>
                      </a:r>
                      <a:r>
                        <a:rPr lang="zh-HK" altLang="zh-TW" dirty="0" smtClean="0">
                          <a:solidFill>
                            <a:srgbClr val="FF0000"/>
                          </a:solidFill>
                        </a:rPr>
                        <a:t>沒有國家在耶路撒冷設有大使館</a:t>
                      </a:r>
                      <a:r>
                        <a:rPr lang="zh-HK" altLang="zh-TW"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zh-TW" altLang="en-US" b="0" dirty="0" smtClean="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395536" y="1484784"/>
          <a:ext cx="8208912" cy="4119880"/>
        </p:xfrm>
        <a:graphic>
          <a:graphicData uri="http://schemas.openxmlformats.org/drawingml/2006/table">
            <a:tbl>
              <a:tblPr firstRow="1" bandRow="1">
                <a:tableStyleId>{00A15C55-8517-42AA-B614-E9B94910E393}</a:tableStyleId>
              </a:tblPr>
              <a:tblGrid>
                <a:gridCol w="1224136"/>
                <a:gridCol w="2016224"/>
                <a:gridCol w="4968552"/>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1988</a:t>
                      </a:r>
                    </a:p>
                    <a:p>
                      <a:r>
                        <a:rPr lang="en-US" altLang="zh-TW" dirty="0" smtClean="0"/>
                        <a:t>11</a:t>
                      </a:r>
                      <a:r>
                        <a:rPr lang="zh-TW" altLang="en-US" dirty="0" smtClean="0"/>
                        <a:t>月</a:t>
                      </a:r>
                      <a:r>
                        <a:rPr lang="en-US" altLang="zh-TW" dirty="0" smtClean="0"/>
                        <a:t>15</a:t>
                      </a:r>
                      <a:r>
                        <a:rPr lang="zh-TW" altLang="en-US" dirty="0" smtClean="0"/>
                        <a:t>日</a:t>
                      </a:r>
                      <a:endParaRPr lang="zh-TW" altLang="en-US" dirty="0"/>
                    </a:p>
                  </a:txBody>
                  <a:tcPr/>
                </a:tc>
                <a:tc>
                  <a:txBody>
                    <a:bodyPr/>
                    <a:lstStyle/>
                    <a:p>
                      <a:r>
                        <a:rPr lang="zh-TW" altLang="en-US" b="0" dirty="0" smtClean="0">
                          <a:solidFill>
                            <a:srgbClr val="FF0000"/>
                          </a:solidFill>
                          <a:latin typeface="+mn-ea"/>
                          <a:ea typeface="+mn-ea"/>
                        </a:rPr>
                        <a:t>巴勒斯坦獨立</a:t>
                      </a:r>
                      <a:endParaRPr lang="zh-TW" altLang="en-US" b="0" dirty="0">
                        <a:solidFill>
                          <a:srgbClr val="FF0000"/>
                        </a:solidFill>
                        <a:latin typeface="+mn-ea"/>
                        <a:ea typeface="+mn-ea"/>
                      </a:endParaRPr>
                    </a:p>
                  </a:txBody>
                  <a:tcPr/>
                </a:tc>
                <a:tc>
                  <a:txBody>
                    <a:bodyPr/>
                    <a:lstStyle/>
                    <a:p>
                      <a:pPr>
                        <a:buFont typeface="Arial" pitchFamily="34" charset="0"/>
                        <a:buChar char="•"/>
                      </a:pPr>
                      <a:r>
                        <a:rPr lang="zh-TW" altLang="en-US" dirty="0" smtClean="0"/>
                        <a:t>巴勒斯坦解放組織宣佈</a:t>
                      </a:r>
                      <a:r>
                        <a:rPr lang="zh-TW" altLang="en-US" b="0" dirty="0" smtClean="0">
                          <a:solidFill>
                            <a:schemeClr val="tx1"/>
                          </a:solidFill>
                          <a:latin typeface="+mn-ea"/>
                          <a:ea typeface="+mn-ea"/>
                        </a:rPr>
                        <a:t>巴勒斯坦獨立</a:t>
                      </a:r>
                      <a:endParaRPr lang="en-US" altLang="zh-TW" b="0" dirty="0" smtClean="0">
                        <a:solidFill>
                          <a:schemeClr val="tx1"/>
                        </a:solidFill>
                        <a:latin typeface="+mn-ea"/>
                        <a:ea typeface="+mn-ea"/>
                      </a:endParaRPr>
                    </a:p>
                    <a:p>
                      <a:pPr>
                        <a:buFont typeface="Arial" pitchFamily="34" charset="0"/>
                        <a:buChar char="•"/>
                      </a:pPr>
                      <a:r>
                        <a:rPr lang="zh-TW" altLang="en-US" b="0" dirty="0" smtClean="0">
                          <a:solidFill>
                            <a:schemeClr val="tx1"/>
                          </a:solidFill>
                          <a:latin typeface="+mn-ea"/>
                          <a:ea typeface="+mn-ea"/>
                        </a:rPr>
                        <a:t>公開</a:t>
                      </a:r>
                      <a:r>
                        <a:rPr lang="zh-TW" altLang="en-US" b="0" dirty="0" smtClean="0">
                          <a:solidFill>
                            <a:srgbClr val="002060"/>
                          </a:solidFill>
                          <a:latin typeface="+mn-ea"/>
                          <a:ea typeface="+mn-ea"/>
                        </a:rPr>
                        <a:t>巴勒斯坦獨立宣言</a:t>
                      </a:r>
                      <a:endParaRPr lang="en-US" altLang="zh-TW" b="0" dirty="0" smtClean="0">
                        <a:solidFill>
                          <a:srgbClr val="002060"/>
                        </a:solidFill>
                        <a:latin typeface="+mn-ea"/>
                        <a:ea typeface="+mn-ea"/>
                      </a:endParaRPr>
                    </a:p>
                    <a:p>
                      <a:pPr>
                        <a:buFont typeface="Arial" pitchFamily="34" charset="0"/>
                        <a:buChar char="•"/>
                      </a:pPr>
                      <a:r>
                        <a:rPr lang="zh-TW" altLang="en-US" b="0" dirty="0" smtClean="0">
                          <a:solidFill>
                            <a:schemeClr val="tx1"/>
                          </a:solidFill>
                        </a:rPr>
                        <a:t>根據聯合國</a:t>
                      </a:r>
                      <a:r>
                        <a:rPr lang="en-US" altLang="zh-TW" b="0" dirty="0" smtClean="0">
                          <a:solidFill>
                            <a:schemeClr val="tx1"/>
                          </a:solidFill>
                        </a:rPr>
                        <a:t>1947</a:t>
                      </a:r>
                      <a:r>
                        <a:rPr lang="zh-TW" altLang="en-US" b="0" dirty="0" smtClean="0">
                          <a:solidFill>
                            <a:schemeClr val="tx1"/>
                          </a:solidFill>
                        </a:rPr>
                        <a:t>年有關決議</a:t>
                      </a:r>
                      <a:r>
                        <a:rPr lang="zh-TW" altLang="en-US" b="0" dirty="0" smtClean="0">
                          <a:solidFill>
                            <a:schemeClr val="tx1"/>
                          </a:solidFill>
                          <a:latin typeface="+mn-ea"/>
                          <a:ea typeface="+mn-ea"/>
                        </a:rPr>
                        <a:t>，把耶路撒冷，西岸及加沙歸回巴勒斯坦</a:t>
                      </a:r>
                      <a:endParaRPr lang="en-US" altLang="zh-TW" b="0" dirty="0" smtClean="0">
                        <a:solidFill>
                          <a:schemeClr val="tx1"/>
                        </a:solidFill>
                        <a:latin typeface="+mn-ea"/>
                        <a:ea typeface="+mn-ea"/>
                      </a:endParaRPr>
                    </a:p>
                    <a:p>
                      <a:pPr>
                        <a:buFont typeface="Arial" pitchFamily="34" charset="0"/>
                        <a:buChar char="•"/>
                      </a:pPr>
                      <a:r>
                        <a:rPr lang="zh-TW" altLang="en-US" dirty="0" smtClean="0"/>
                        <a:t>巴勒斯坦解放組織部份當權者被迫流亡</a:t>
                      </a:r>
                      <a:endParaRPr lang="zh-TW" altLang="en-US" b="0" dirty="0" smtClean="0">
                        <a:solidFill>
                          <a:schemeClr val="tx1"/>
                        </a:solidFill>
                        <a:latin typeface="+mn-ea"/>
                        <a:ea typeface="+mn-ea"/>
                      </a:endParaRPr>
                    </a:p>
                  </a:txBody>
                  <a:tcPr/>
                </a:tc>
              </a:tr>
              <a:tr h="370840">
                <a:tc>
                  <a:txBody>
                    <a:bodyPr/>
                    <a:lstStyle/>
                    <a:p>
                      <a:r>
                        <a:rPr lang="en-US" altLang="zh-TW" dirty="0" smtClean="0"/>
                        <a:t>1993</a:t>
                      </a:r>
                    </a:p>
                    <a:p>
                      <a:r>
                        <a:rPr lang="en-US" altLang="zh-TW" dirty="0" smtClean="0"/>
                        <a:t>9</a:t>
                      </a:r>
                      <a:r>
                        <a:rPr lang="zh-TW" altLang="en-US" dirty="0" smtClean="0"/>
                        <a:t>月</a:t>
                      </a:r>
                      <a:r>
                        <a:rPr lang="en-US" altLang="zh-TW" dirty="0" smtClean="0"/>
                        <a:t>13</a:t>
                      </a:r>
                      <a:r>
                        <a:rPr lang="zh-TW" altLang="en-US" dirty="0" smtClean="0"/>
                        <a:t>日</a:t>
                      </a:r>
                    </a:p>
                    <a:p>
                      <a:endParaRPr lang="zh-TW" altLang="en-US" dirty="0"/>
                    </a:p>
                  </a:txBody>
                  <a:tcPr/>
                </a:tc>
                <a:tc>
                  <a:txBody>
                    <a:bodyPr/>
                    <a:lstStyle/>
                    <a:p>
                      <a:r>
                        <a:rPr lang="zh-HK" altLang="zh-TW" b="0" dirty="0" smtClean="0">
                          <a:solidFill>
                            <a:srgbClr val="FF0000"/>
                          </a:solidFill>
                        </a:rPr>
                        <a:t>奧斯陸協議</a:t>
                      </a:r>
                      <a:r>
                        <a:rPr lang="en-US" altLang="zh-TW" b="0" dirty="0" smtClean="0"/>
                        <a:t>(I)</a:t>
                      </a:r>
                    </a:p>
                    <a:p>
                      <a:r>
                        <a:rPr lang="en-US" altLang="zh-TW" b="0" dirty="0" smtClean="0">
                          <a:solidFill>
                            <a:srgbClr val="002060"/>
                          </a:solidFill>
                          <a:latin typeface="+mn-ea"/>
                          <a:ea typeface="+mn-ea"/>
                        </a:rPr>
                        <a:t>The Oslo I</a:t>
                      </a:r>
                      <a:endParaRPr lang="zh-TW" altLang="en-US" b="0" dirty="0">
                        <a:solidFill>
                          <a:srgbClr val="002060"/>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HK" altLang="zh-TW" dirty="0" smtClean="0"/>
                        <a:t>以色列總理拉賓和巴勒斯坦解放組織主席阿拉法特在挪威首都奧斯陸秘密會面後達成的和平協議。</a:t>
                      </a:r>
                      <a:endParaRPr lang="en-US" altLang="zh-HK"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HK" altLang="zh-TW" dirty="0" smtClean="0">
                          <a:solidFill>
                            <a:srgbClr val="FF0000"/>
                          </a:solidFill>
                        </a:rPr>
                        <a:t>巴勒斯坦解放組織</a:t>
                      </a:r>
                      <a:r>
                        <a:rPr lang="zh-TW" altLang="en-US" dirty="0" smtClean="0">
                          <a:solidFill>
                            <a:srgbClr val="FF0000"/>
                          </a:solidFill>
                        </a:rPr>
                        <a:t>願意放棄巴勒斯坦</a:t>
                      </a:r>
                      <a:r>
                        <a:rPr lang="en-US" altLang="zh-TW" dirty="0" smtClean="0">
                          <a:solidFill>
                            <a:srgbClr val="FF0000"/>
                          </a:solidFill>
                        </a:rPr>
                        <a:t>78%</a:t>
                      </a:r>
                      <a:r>
                        <a:rPr lang="zh-TW" altLang="en-US" dirty="0" smtClean="0">
                          <a:solidFill>
                            <a:srgbClr val="FF0000"/>
                          </a:solidFill>
                        </a:rPr>
                        <a:t>土地給以色列</a:t>
                      </a:r>
                      <a:r>
                        <a:rPr lang="zh-TW" altLang="en-US" b="0" dirty="0" smtClean="0">
                          <a:solidFill>
                            <a:srgbClr val="FF0000"/>
                          </a:solidFill>
                          <a:latin typeface="+mn-ea"/>
                          <a:ea typeface="+mn-ea"/>
                        </a:rPr>
                        <a:t>，其餘</a:t>
                      </a:r>
                      <a:r>
                        <a:rPr lang="en-US" altLang="zh-TW" b="0" dirty="0" smtClean="0">
                          <a:solidFill>
                            <a:srgbClr val="FF0000"/>
                          </a:solidFill>
                          <a:latin typeface="+mn-ea"/>
                          <a:ea typeface="+mn-ea"/>
                        </a:rPr>
                        <a:t>22%</a:t>
                      </a:r>
                      <a:r>
                        <a:rPr lang="zh-TW" altLang="en-US" b="0" dirty="0" smtClean="0">
                          <a:solidFill>
                            <a:srgbClr val="FF0000"/>
                          </a:solidFill>
                          <a:latin typeface="+mn-ea"/>
                          <a:ea typeface="+mn-ea"/>
                        </a:rPr>
                        <a:t>由巴勒斯坦人所擁有</a:t>
                      </a:r>
                      <a:endParaRPr lang="en-US" altLang="zh-TW" b="0" dirty="0" smtClean="0">
                        <a:solidFill>
                          <a:srgbClr val="FF000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b="0" dirty="0" smtClean="0">
                          <a:solidFill>
                            <a:schemeClr val="tx1"/>
                          </a:solidFill>
                          <a:latin typeface="+mn-ea"/>
                          <a:ea typeface="+mn-ea"/>
                        </a:rPr>
                        <a:t>承認</a:t>
                      </a:r>
                      <a:r>
                        <a:rPr lang="zh-HK" altLang="zh-TW" dirty="0" smtClean="0"/>
                        <a:t>巴勒斯坦解放組織</a:t>
                      </a:r>
                      <a:r>
                        <a:rPr lang="zh-TW" altLang="en-US" dirty="0" smtClean="0"/>
                        <a:t>為巴勒斯坦人民的合法組織以討論有關議題</a:t>
                      </a:r>
                      <a:endParaRPr lang="en-US" altLang="zh-TW"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b="0" dirty="0" smtClean="0">
                          <a:solidFill>
                            <a:srgbClr val="FF0000"/>
                          </a:solidFill>
                        </a:rPr>
                        <a:t>以色列徹出在加沙一帶及耶利哥所有軍隊</a:t>
                      </a:r>
                    </a:p>
                  </a:txBody>
                  <a:tcPr/>
                </a:tc>
              </a:tr>
            </a:tbl>
          </a:graphicData>
        </a:graphic>
      </p:graphicFrame>
      <p:pic>
        <p:nvPicPr>
          <p:cNvPr id="67586" name="Picture 2" descr="http://upload.wikimedia.org/wikipedia/commons/f/f2/Bill_Clinton%2C_Yitzhak_Rabin%2C_Yasser_Arafat_at_the_White_House_1993-09-13.jpg"/>
          <p:cNvPicPr>
            <a:picLocks noChangeAspect="1" noChangeArrowheads="1"/>
          </p:cNvPicPr>
          <p:nvPr/>
        </p:nvPicPr>
        <p:blipFill>
          <a:blip r:embed="rId2" cstate="print"/>
          <a:srcRect/>
          <a:stretch>
            <a:fillRect/>
          </a:stretch>
        </p:blipFill>
        <p:spPr bwMode="auto">
          <a:xfrm>
            <a:off x="420044" y="4135689"/>
            <a:ext cx="3164148" cy="216024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395536" y="1484784"/>
          <a:ext cx="8208912" cy="2748280"/>
        </p:xfrm>
        <a:graphic>
          <a:graphicData uri="http://schemas.openxmlformats.org/drawingml/2006/table">
            <a:tbl>
              <a:tblPr firstRow="1" bandRow="1">
                <a:tableStyleId>{00A15C55-8517-42AA-B614-E9B94910E393}</a:tableStyleId>
              </a:tblPr>
              <a:tblGrid>
                <a:gridCol w="1224136"/>
                <a:gridCol w="2016224"/>
                <a:gridCol w="4968552"/>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1995</a:t>
                      </a:r>
                    </a:p>
                    <a:p>
                      <a:r>
                        <a:rPr lang="en-US" altLang="zh-TW" dirty="0" smtClean="0"/>
                        <a:t>9</a:t>
                      </a:r>
                      <a:r>
                        <a:rPr lang="zh-TW" altLang="en-US" dirty="0" smtClean="0"/>
                        <a:t>月</a:t>
                      </a:r>
                      <a:r>
                        <a:rPr lang="en-US" altLang="zh-TW" dirty="0" smtClean="0"/>
                        <a:t>28</a:t>
                      </a:r>
                      <a:r>
                        <a:rPr lang="zh-TW" altLang="en-US" dirty="0" smtClean="0"/>
                        <a:t>日</a:t>
                      </a:r>
                      <a:endParaRPr lang="zh-TW" altLang="en-US" dirty="0"/>
                    </a:p>
                  </a:txBody>
                  <a:tcPr/>
                </a:tc>
                <a:tc>
                  <a:txBody>
                    <a:bodyPr/>
                    <a:lstStyle/>
                    <a:p>
                      <a:r>
                        <a:rPr lang="zh-HK" altLang="zh-TW" b="0" dirty="0" smtClean="0"/>
                        <a:t>奧斯陸協議</a:t>
                      </a:r>
                      <a:r>
                        <a:rPr lang="en-US" altLang="zh-TW" b="0" dirty="0" smtClean="0"/>
                        <a:t>(II)</a:t>
                      </a:r>
                    </a:p>
                    <a:p>
                      <a:r>
                        <a:rPr lang="en-US" altLang="zh-TW" b="0" dirty="0" smtClean="0">
                          <a:solidFill>
                            <a:srgbClr val="002060"/>
                          </a:solidFill>
                          <a:latin typeface="+mn-ea"/>
                          <a:ea typeface="+mn-ea"/>
                        </a:rPr>
                        <a:t>The Oslo II</a:t>
                      </a:r>
                      <a:endParaRPr lang="zh-TW" altLang="en-US" b="0" dirty="0" smtClean="0">
                        <a:solidFill>
                          <a:srgbClr val="002060"/>
                        </a:solidFill>
                        <a:latin typeface="+mn-ea"/>
                        <a:ea typeface="+mn-ea"/>
                      </a:endParaRPr>
                    </a:p>
                    <a:p>
                      <a:endParaRPr lang="zh-TW" altLang="en-US" b="0" dirty="0">
                        <a:solidFill>
                          <a:srgbClr val="002060"/>
                        </a:solidFill>
                        <a:latin typeface="+mn-ea"/>
                        <a:ea typeface="+mn-ea"/>
                      </a:endParaRPr>
                    </a:p>
                  </a:txBody>
                  <a:tcPr/>
                </a:tc>
                <a:tc>
                  <a:txBody>
                    <a:bodyPr/>
                    <a:lstStyle/>
                    <a:p>
                      <a:pPr>
                        <a:buFont typeface="Arial" pitchFamily="34" charset="0"/>
                        <a:buChar char="•"/>
                      </a:pPr>
                      <a:r>
                        <a:rPr lang="zh-TW" altLang="en-US" dirty="0" smtClean="0"/>
                        <a:t>西岸和加沙地帶問題交回巴勒斯坦人民手上</a:t>
                      </a:r>
                      <a:endParaRPr lang="en-US" altLang="zh-TW" dirty="0" smtClean="0"/>
                    </a:p>
                    <a:p>
                      <a:pPr>
                        <a:buFont typeface="Arial" pitchFamily="34" charset="0"/>
                        <a:buChar char="•"/>
                      </a:pPr>
                      <a:r>
                        <a:rPr lang="zh-TW" altLang="en-US" dirty="0" smtClean="0"/>
                        <a:t>巴勒斯坦人民可在加沙及西岸成立臨時自治政府</a:t>
                      </a:r>
                      <a:endParaRPr lang="en-US" altLang="zh-TW" dirty="0" smtClean="0"/>
                    </a:p>
                    <a:p>
                      <a:pPr>
                        <a:buFont typeface="Arial" pitchFamily="34" charset="0"/>
                        <a:buChar char="•"/>
                      </a:pPr>
                      <a:r>
                        <a:rPr lang="zh-TW" altLang="en-US" dirty="0" smtClean="0"/>
                        <a:t>在五年內</a:t>
                      </a:r>
                      <a:r>
                        <a:rPr lang="zh-TW" altLang="en-US" dirty="0" smtClean="0">
                          <a:latin typeface="PMingLiU"/>
                          <a:ea typeface="PMingLiU"/>
                        </a:rPr>
                        <a:t>，</a:t>
                      </a:r>
                      <a:r>
                        <a:rPr lang="zh-TW" altLang="en-US" dirty="0" smtClean="0"/>
                        <a:t>根據聯合國安理會第</a:t>
                      </a:r>
                      <a:r>
                        <a:rPr lang="en-US" altLang="zh-TW" dirty="0" smtClean="0"/>
                        <a:t>242</a:t>
                      </a:r>
                      <a:r>
                        <a:rPr lang="zh-TW" altLang="en-US" dirty="0" smtClean="0"/>
                        <a:t>和</a:t>
                      </a:r>
                      <a:r>
                        <a:rPr lang="en-US" altLang="zh-TW" dirty="0" smtClean="0"/>
                        <a:t>338</a:t>
                      </a:r>
                      <a:r>
                        <a:rPr lang="zh-TW" altLang="en-US" dirty="0" smtClean="0"/>
                        <a:t>決議</a:t>
                      </a:r>
                      <a:r>
                        <a:rPr lang="zh-TW" altLang="en-US" dirty="0" smtClean="0">
                          <a:latin typeface="PMingLiU"/>
                          <a:ea typeface="PMingLiU"/>
                        </a:rPr>
                        <a:t>，</a:t>
                      </a:r>
                      <a:r>
                        <a:rPr lang="zh-TW" altLang="en-US" dirty="0" smtClean="0"/>
                        <a:t>讓巴勒斯坦重展永久安定家園的安排</a:t>
                      </a:r>
                      <a:endParaRPr lang="zh-TW" altLang="en-US" b="0" dirty="0" smtClean="0">
                        <a:solidFill>
                          <a:schemeClr val="tx1"/>
                        </a:solidFill>
                        <a:latin typeface="+mn-ea"/>
                        <a:ea typeface="+mn-ea"/>
                      </a:endParaRPr>
                    </a:p>
                  </a:txBody>
                  <a:tcPr/>
                </a:tc>
              </a:tr>
              <a:tr h="370840">
                <a:tc>
                  <a:txBody>
                    <a:bodyPr/>
                    <a:lstStyle/>
                    <a:p>
                      <a:r>
                        <a:rPr lang="en-US" altLang="zh-TW" dirty="0" smtClean="0"/>
                        <a:t>1995</a:t>
                      </a:r>
                    </a:p>
                    <a:p>
                      <a:r>
                        <a:rPr lang="en-US" altLang="zh-TW" dirty="0" smtClean="0"/>
                        <a:t>11</a:t>
                      </a:r>
                      <a:r>
                        <a:rPr lang="zh-TW" altLang="en-US" dirty="0" smtClean="0"/>
                        <a:t>月</a:t>
                      </a:r>
                      <a:r>
                        <a:rPr lang="en-US" altLang="zh-TW" dirty="0" smtClean="0"/>
                        <a:t>4</a:t>
                      </a:r>
                      <a:r>
                        <a:rPr lang="zh-TW" altLang="en-US" dirty="0" smtClean="0"/>
                        <a:t>日</a:t>
                      </a:r>
                    </a:p>
                    <a:p>
                      <a:endParaRPr lang="zh-TW" altLang="en-US" dirty="0"/>
                    </a:p>
                  </a:txBody>
                  <a:tcPr/>
                </a:tc>
                <a:tc gridSpan="2">
                  <a:txBody>
                    <a:bodyPr/>
                    <a:lstStyle/>
                    <a:p>
                      <a:r>
                        <a:rPr lang="zh-HK" altLang="zh-TW" dirty="0" smtClean="0">
                          <a:solidFill>
                            <a:srgbClr val="FF0000"/>
                          </a:solidFill>
                        </a:rPr>
                        <a:t>以色列總理拉賓</a:t>
                      </a:r>
                      <a:r>
                        <a:rPr lang="zh-TW" altLang="en-US" dirty="0" smtClean="0">
                          <a:solidFill>
                            <a:srgbClr val="FF0000"/>
                          </a:solidFill>
                        </a:rPr>
                        <a:t>被刺</a:t>
                      </a:r>
                      <a:endParaRPr lang="zh-TW" altLang="en-US" b="0" dirty="0">
                        <a:solidFill>
                          <a:srgbClr val="FF0000"/>
                        </a:solidFill>
                        <a:latin typeface="+mn-ea"/>
                        <a:ea typeface="+mn-ea"/>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zh-TW" altLang="en-US" b="0" dirty="0" smtClean="0"/>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395536" y="1484784"/>
          <a:ext cx="8208912" cy="2931160"/>
        </p:xfrm>
        <a:graphic>
          <a:graphicData uri="http://schemas.openxmlformats.org/drawingml/2006/table">
            <a:tbl>
              <a:tblPr firstRow="1" bandRow="1">
                <a:tableStyleId>{00A15C55-8517-42AA-B614-E9B94910E393}</a:tableStyleId>
              </a:tblPr>
              <a:tblGrid>
                <a:gridCol w="1224136"/>
                <a:gridCol w="2016224"/>
                <a:gridCol w="4968552"/>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2000</a:t>
                      </a:r>
                    </a:p>
                    <a:p>
                      <a:r>
                        <a:rPr lang="en-US" altLang="zh-TW" dirty="0" smtClean="0"/>
                        <a:t>7</a:t>
                      </a:r>
                      <a:r>
                        <a:rPr lang="zh-TW" altLang="en-US" dirty="0" smtClean="0"/>
                        <a:t>月</a:t>
                      </a:r>
                      <a:r>
                        <a:rPr lang="en-US" altLang="zh-TW" dirty="0" smtClean="0"/>
                        <a:t>11</a:t>
                      </a:r>
                      <a:r>
                        <a:rPr lang="zh-TW" altLang="en-US" dirty="0" smtClean="0"/>
                        <a:t>日至</a:t>
                      </a:r>
                      <a:r>
                        <a:rPr lang="en-US" altLang="zh-TW" dirty="0" smtClean="0"/>
                        <a:t>25</a:t>
                      </a:r>
                      <a:r>
                        <a:rPr lang="zh-TW" altLang="en-US" dirty="0" smtClean="0"/>
                        <a:t>日</a:t>
                      </a:r>
                      <a:endParaRPr lang="zh-TW" altLang="en-US" dirty="0"/>
                    </a:p>
                  </a:txBody>
                  <a:tcPr/>
                </a:tc>
                <a:tc>
                  <a:txBody>
                    <a:bodyPr/>
                    <a:lstStyle/>
                    <a:p>
                      <a:r>
                        <a:rPr lang="en-US" altLang="zh-TW" b="0" dirty="0" smtClean="0"/>
                        <a:t>2000</a:t>
                      </a:r>
                      <a:r>
                        <a:rPr lang="zh-HK" altLang="zh-TW" b="0" dirty="0" smtClean="0">
                          <a:solidFill>
                            <a:srgbClr val="FF0000"/>
                          </a:solidFill>
                        </a:rPr>
                        <a:t>大衛</a:t>
                      </a:r>
                      <a:r>
                        <a:rPr lang="zh-TW" altLang="en-US" b="0" dirty="0" smtClean="0">
                          <a:solidFill>
                            <a:srgbClr val="FF0000"/>
                          </a:solidFill>
                        </a:rPr>
                        <a:t>營峰會 </a:t>
                      </a:r>
                      <a:endParaRPr lang="zh-TW" altLang="en-US" b="0" dirty="0">
                        <a:solidFill>
                          <a:srgbClr val="FF0000"/>
                        </a:solidFill>
                        <a:latin typeface="+mn-ea"/>
                        <a:ea typeface="+mn-ea"/>
                      </a:endParaRPr>
                    </a:p>
                  </a:txBody>
                  <a:tcPr/>
                </a:tc>
                <a:tc>
                  <a:txBody>
                    <a:bodyPr/>
                    <a:lstStyle/>
                    <a:p>
                      <a:pPr>
                        <a:buFont typeface="Arial" pitchFamily="34" charset="0"/>
                        <a:buChar char="•"/>
                      </a:pPr>
                      <a:r>
                        <a:rPr lang="zh-TW" altLang="en-US" dirty="0" smtClean="0"/>
                        <a:t>美國總統克林頓 ，以色列總理埃胡德和巴勒斯坦解放組織主席阿拉法特會晤 。 </a:t>
                      </a:r>
                      <a:endParaRPr lang="en-US" altLang="zh-TW" dirty="0" smtClean="0"/>
                    </a:p>
                    <a:p>
                      <a:pPr>
                        <a:buFont typeface="Arial" pitchFamily="34" charset="0"/>
                        <a:buChar char="•"/>
                      </a:pPr>
                      <a:r>
                        <a:rPr lang="zh-TW" altLang="en-US" dirty="0" smtClean="0"/>
                        <a:t>以結束巴以衝突 </a:t>
                      </a:r>
                      <a:endParaRPr lang="en-US" altLang="zh-TW" dirty="0" smtClean="0"/>
                    </a:p>
                    <a:p>
                      <a:pPr>
                        <a:buFont typeface="Arial" pitchFamily="34" charset="0"/>
                        <a:buChar char="•"/>
                      </a:pPr>
                      <a:r>
                        <a:rPr lang="zh-TW" altLang="en-US" dirty="0" smtClean="0"/>
                        <a:t>會議內容包括</a:t>
                      </a:r>
                      <a:r>
                        <a:rPr lang="zh-TW" altLang="en-US" dirty="0" smtClean="0">
                          <a:latin typeface="標楷體"/>
                          <a:ea typeface="標楷體"/>
                        </a:rPr>
                        <a:t>：</a:t>
                      </a:r>
                      <a:endParaRPr lang="en-US" altLang="zh-TW" dirty="0" smtClean="0">
                        <a:latin typeface="標楷體"/>
                        <a:ea typeface="標楷體"/>
                      </a:endParaRPr>
                    </a:p>
                    <a:p>
                      <a:pPr lvl="1">
                        <a:buFont typeface="Arial" pitchFamily="34" charset="0"/>
                        <a:buChar char="•"/>
                      </a:pPr>
                      <a:r>
                        <a:rPr lang="zh-TW" altLang="en-US" dirty="0" smtClean="0">
                          <a:solidFill>
                            <a:srgbClr val="FF0000"/>
                          </a:solidFill>
                          <a:latin typeface="+mn-ea"/>
                          <a:ea typeface="+mn-ea"/>
                        </a:rPr>
                        <a:t>巴勒斯坦完全獨立</a:t>
                      </a:r>
                      <a:endParaRPr lang="en-US" altLang="zh-TW" dirty="0" smtClean="0">
                        <a:solidFill>
                          <a:srgbClr val="FF0000"/>
                        </a:solidFill>
                        <a:latin typeface="+mn-ea"/>
                        <a:ea typeface="+mn-ea"/>
                      </a:endParaRPr>
                    </a:p>
                    <a:p>
                      <a:pPr lvl="1">
                        <a:buFont typeface="Arial" pitchFamily="34" charset="0"/>
                        <a:buChar char="•"/>
                      </a:pPr>
                      <a:r>
                        <a:rPr lang="zh-TW" altLang="en-US" dirty="0" smtClean="0">
                          <a:solidFill>
                            <a:srgbClr val="FF0000"/>
                          </a:solidFill>
                          <a:latin typeface="+mn-ea"/>
                          <a:ea typeface="+mn-ea"/>
                        </a:rPr>
                        <a:t>西岸</a:t>
                      </a:r>
                      <a:r>
                        <a:rPr lang="en-US" altLang="zh-TW" dirty="0" smtClean="0">
                          <a:solidFill>
                            <a:srgbClr val="FF0000"/>
                          </a:solidFill>
                          <a:latin typeface="+mn-ea"/>
                          <a:ea typeface="+mn-ea"/>
                        </a:rPr>
                        <a:t>92%</a:t>
                      </a:r>
                      <a:r>
                        <a:rPr lang="zh-TW" altLang="en-US" dirty="0" smtClean="0">
                          <a:solidFill>
                            <a:srgbClr val="FF0000"/>
                          </a:solidFill>
                          <a:latin typeface="+mn-ea"/>
                          <a:ea typeface="+mn-ea"/>
                        </a:rPr>
                        <a:t>及加沙交回巴勒斯坦人民</a:t>
                      </a:r>
                      <a:endParaRPr lang="en-US" altLang="zh-TW" dirty="0" smtClean="0">
                        <a:solidFill>
                          <a:srgbClr val="FF0000"/>
                        </a:solidFill>
                        <a:latin typeface="+mn-ea"/>
                        <a:ea typeface="+mn-ea"/>
                      </a:endParaRPr>
                    </a:p>
                    <a:p>
                      <a:pPr lvl="1">
                        <a:buFont typeface="Arial" pitchFamily="34" charset="0"/>
                        <a:buChar char="•"/>
                      </a:pPr>
                      <a:r>
                        <a:rPr lang="zh-TW" altLang="en-US" dirty="0" smtClean="0">
                          <a:solidFill>
                            <a:srgbClr val="FF0000"/>
                          </a:solidFill>
                          <a:latin typeface="+mn-ea"/>
                          <a:ea typeface="+mn-ea"/>
                        </a:rPr>
                        <a:t>以色列全面控制領空</a:t>
                      </a:r>
                      <a:endParaRPr lang="en-US" altLang="zh-TW" dirty="0" smtClean="0">
                        <a:solidFill>
                          <a:srgbClr val="FF0000"/>
                        </a:solidFill>
                        <a:latin typeface="+mn-ea"/>
                        <a:ea typeface="+mn-ea"/>
                      </a:endParaRPr>
                    </a:p>
                    <a:p>
                      <a:pPr lvl="1">
                        <a:buFont typeface="Arial" pitchFamily="34" charset="0"/>
                        <a:buChar char="•"/>
                      </a:pPr>
                      <a:r>
                        <a:rPr lang="zh-TW" altLang="en-US" dirty="0" smtClean="0">
                          <a:solidFill>
                            <a:srgbClr val="FF0000"/>
                          </a:solidFill>
                          <a:latin typeface="+mn-ea"/>
                          <a:ea typeface="+mn-ea"/>
                        </a:rPr>
                        <a:t>容許巴勒斯坦難民返回家鄉</a:t>
                      </a:r>
                      <a:endParaRPr lang="en-US" altLang="zh-TW" dirty="0" smtClean="0">
                        <a:solidFill>
                          <a:srgbClr val="FF0000"/>
                        </a:solidFill>
                        <a:latin typeface="+mn-ea"/>
                        <a:ea typeface="+mn-ea"/>
                      </a:endParaRPr>
                    </a:p>
                    <a:p>
                      <a:pPr>
                        <a:buFont typeface="Arial" pitchFamily="34" charset="0"/>
                        <a:buChar char="•"/>
                      </a:pPr>
                      <a:r>
                        <a:rPr lang="zh-TW" altLang="en-US" dirty="0" smtClean="0"/>
                        <a:t>峰會無果而終</a:t>
                      </a:r>
                      <a:r>
                        <a:rPr lang="zh-TW" altLang="en-US" dirty="0" smtClean="0">
                          <a:latin typeface="PMingLiU"/>
                          <a:ea typeface="PMingLiU"/>
                        </a:rPr>
                        <a:t>，</a:t>
                      </a:r>
                      <a:r>
                        <a:rPr lang="zh-TW" altLang="en-US" dirty="0" smtClean="0"/>
                        <a:t>未能達成協議。 </a:t>
                      </a:r>
                      <a:endParaRPr lang="zh-TW" altLang="en-US" b="0" dirty="0" smtClean="0">
                        <a:solidFill>
                          <a:schemeClr val="tx1"/>
                        </a:solidFill>
                        <a:latin typeface="+mn-ea"/>
                        <a:ea typeface="+mn-ea"/>
                      </a:endParaRPr>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以巴衝突的由來</a:t>
            </a:r>
            <a:endParaRPr lang="zh-TW" altLang="en-US" dirty="0"/>
          </a:p>
        </p:txBody>
      </p:sp>
      <p:graphicFrame>
        <p:nvGraphicFramePr>
          <p:cNvPr id="11" name="Table 10"/>
          <p:cNvGraphicFramePr>
            <a:graphicFrameLocks noGrp="1"/>
          </p:cNvGraphicFramePr>
          <p:nvPr/>
        </p:nvGraphicFramePr>
        <p:xfrm>
          <a:off x="179512" y="1124744"/>
          <a:ext cx="6120679" cy="4947920"/>
        </p:xfrm>
        <a:graphic>
          <a:graphicData uri="http://schemas.openxmlformats.org/drawingml/2006/table">
            <a:tbl>
              <a:tblPr firstRow="1" bandRow="1">
                <a:tableStyleId>{00A15C55-8517-42AA-B614-E9B94910E393}</a:tableStyleId>
              </a:tblPr>
              <a:tblGrid>
                <a:gridCol w="1071119"/>
                <a:gridCol w="1453661"/>
                <a:gridCol w="3595899"/>
              </a:tblGrid>
              <a:tr h="370840">
                <a:tc>
                  <a:txBody>
                    <a:bodyPr/>
                    <a:lstStyle/>
                    <a:p>
                      <a:r>
                        <a:rPr lang="zh-TW" altLang="en-US" dirty="0" smtClean="0"/>
                        <a:t>年份</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2003</a:t>
                      </a:r>
                    </a:p>
                    <a:p>
                      <a:r>
                        <a:rPr lang="en-US" altLang="zh-TW" dirty="0" smtClean="0"/>
                        <a:t>4</a:t>
                      </a:r>
                      <a:r>
                        <a:rPr lang="zh-TW" altLang="en-US" dirty="0" smtClean="0"/>
                        <a:t>月</a:t>
                      </a:r>
                      <a:r>
                        <a:rPr lang="en-US" altLang="zh-TW" dirty="0" smtClean="0"/>
                        <a:t>30</a:t>
                      </a:r>
                      <a:r>
                        <a:rPr lang="zh-TW" altLang="en-US" dirty="0" smtClean="0"/>
                        <a:t>日</a:t>
                      </a:r>
                      <a:endParaRPr lang="zh-TW" altLang="en-US" dirty="0"/>
                    </a:p>
                  </a:txBody>
                  <a:tcPr/>
                </a:tc>
                <a:tc>
                  <a:txBody>
                    <a:bodyPr/>
                    <a:lstStyle/>
                    <a:p>
                      <a:r>
                        <a:rPr lang="zh-TW" altLang="en-US" b="0" dirty="0" smtClean="0">
                          <a:solidFill>
                            <a:srgbClr val="FF0000"/>
                          </a:solidFill>
                          <a:latin typeface="+mn-ea"/>
                          <a:ea typeface="+mn-ea"/>
                        </a:rPr>
                        <a:t>和平路線圖</a:t>
                      </a:r>
                      <a:endParaRPr lang="zh-TW" altLang="en-US" b="0" dirty="0">
                        <a:solidFill>
                          <a:srgbClr val="FF0000"/>
                        </a:solidFill>
                        <a:latin typeface="+mn-ea"/>
                        <a:ea typeface="+mn-ea"/>
                      </a:endParaRPr>
                    </a:p>
                  </a:txBody>
                  <a:tcPr/>
                </a:tc>
                <a:tc>
                  <a:txBody>
                    <a:bodyPr/>
                    <a:lstStyle/>
                    <a:p>
                      <a:pPr>
                        <a:buFont typeface="Arial" pitchFamily="34" charset="0"/>
                        <a:buChar char="•"/>
                      </a:pPr>
                      <a:r>
                        <a:rPr lang="zh-TW" altLang="en-US" b="0" dirty="0" smtClean="0">
                          <a:solidFill>
                            <a:srgbClr val="FF0000"/>
                          </a:solidFill>
                          <a:latin typeface="+mn-ea"/>
                          <a:ea typeface="+mn-ea"/>
                        </a:rPr>
                        <a:t>以色列</a:t>
                      </a:r>
                      <a:r>
                        <a:rPr lang="zh-TW" altLang="en-US" dirty="0" smtClean="0">
                          <a:solidFill>
                            <a:srgbClr val="FF0000"/>
                          </a:solidFill>
                        </a:rPr>
                        <a:t>堅決</a:t>
                      </a:r>
                      <a:r>
                        <a:rPr lang="zh-TW" altLang="en-US" b="0" dirty="0" smtClean="0">
                          <a:solidFill>
                            <a:srgbClr val="FF0000"/>
                          </a:solidFill>
                          <a:latin typeface="+mn-ea"/>
                          <a:ea typeface="+mn-ea"/>
                        </a:rPr>
                        <a:t>只歸回西岸</a:t>
                      </a:r>
                      <a:r>
                        <a:rPr lang="en-US" altLang="zh-TW" b="0" dirty="0" smtClean="0">
                          <a:solidFill>
                            <a:srgbClr val="FF0000"/>
                          </a:solidFill>
                          <a:latin typeface="+mn-ea"/>
                          <a:ea typeface="+mn-ea"/>
                        </a:rPr>
                        <a:t>42%</a:t>
                      </a:r>
                      <a:r>
                        <a:rPr lang="zh-TW" altLang="en-US" b="0" dirty="0" smtClean="0">
                          <a:solidFill>
                            <a:srgbClr val="FF0000"/>
                          </a:solidFill>
                          <a:latin typeface="+mn-ea"/>
                          <a:ea typeface="+mn-ea"/>
                        </a:rPr>
                        <a:t>及加沙</a:t>
                      </a:r>
                      <a:r>
                        <a:rPr lang="en-US" altLang="zh-TW" b="0" dirty="0" smtClean="0">
                          <a:solidFill>
                            <a:srgbClr val="FF0000"/>
                          </a:solidFill>
                          <a:latin typeface="+mn-ea"/>
                          <a:ea typeface="+mn-ea"/>
                        </a:rPr>
                        <a:t>70%</a:t>
                      </a:r>
                      <a:r>
                        <a:rPr lang="zh-TW" altLang="en-US" b="0" dirty="0" smtClean="0">
                          <a:solidFill>
                            <a:srgbClr val="FF0000"/>
                          </a:solidFill>
                          <a:latin typeface="+mn-ea"/>
                          <a:ea typeface="+mn-ea"/>
                        </a:rPr>
                        <a:t>土地</a:t>
                      </a:r>
                      <a:r>
                        <a:rPr lang="zh-TW" altLang="en-US" b="0" dirty="0" smtClean="0">
                          <a:solidFill>
                            <a:schemeClr val="tx1"/>
                          </a:solidFill>
                          <a:latin typeface="+mn-ea"/>
                          <a:ea typeface="+mn-ea"/>
                        </a:rPr>
                        <a:t>回巴勒斯坦</a:t>
                      </a:r>
                      <a:endParaRPr lang="en-US" altLang="zh-TW" b="0" dirty="0" smtClean="0">
                        <a:solidFill>
                          <a:schemeClr val="tx1"/>
                        </a:solidFill>
                        <a:latin typeface="+mn-ea"/>
                        <a:ea typeface="+mn-ea"/>
                      </a:endParaRPr>
                    </a:p>
                    <a:p>
                      <a:pPr>
                        <a:buFont typeface="Arial" pitchFamily="34" charset="0"/>
                        <a:buChar char="•"/>
                      </a:pPr>
                      <a:r>
                        <a:rPr lang="zh-TW" altLang="en-US" b="0" dirty="0" smtClean="0">
                          <a:solidFill>
                            <a:schemeClr val="tx1"/>
                          </a:solidFill>
                          <a:latin typeface="+mn-ea"/>
                          <a:ea typeface="+mn-ea"/>
                        </a:rPr>
                        <a:t>以色列</a:t>
                      </a:r>
                      <a:r>
                        <a:rPr lang="zh-TW" altLang="en-US" dirty="0" smtClean="0"/>
                        <a:t>堅決表</a:t>
                      </a:r>
                      <a:r>
                        <a:rPr lang="zh-TW" altLang="en-US" dirty="0" smtClean="0">
                          <a:solidFill>
                            <a:srgbClr val="FF0000"/>
                          </a:solidFill>
                        </a:rPr>
                        <a:t>耶路撒冷是屬於</a:t>
                      </a:r>
                      <a:r>
                        <a:rPr lang="zh-TW" altLang="en-US" b="0" dirty="0" smtClean="0">
                          <a:solidFill>
                            <a:srgbClr val="FF0000"/>
                          </a:solidFill>
                          <a:latin typeface="+mn-ea"/>
                          <a:ea typeface="+mn-ea"/>
                        </a:rPr>
                        <a:t>以色列</a:t>
                      </a:r>
                      <a:r>
                        <a:rPr lang="zh-TW" altLang="en-US" b="0" dirty="0" smtClean="0">
                          <a:solidFill>
                            <a:schemeClr val="tx1"/>
                          </a:solidFill>
                          <a:latin typeface="+mn-ea"/>
                          <a:ea typeface="+mn-ea"/>
                        </a:rPr>
                        <a:t>的</a:t>
                      </a:r>
                      <a:endParaRPr lang="en-US" altLang="zh-TW" b="0" dirty="0" smtClean="0">
                        <a:solidFill>
                          <a:schemeClr val="tx1"/>
                        </a:solidFill>
                        <a:latin typeface="+mn-ea"/>
                        <a:ea typeface="+mn-ea"/>
                      </a:endParaRPr>
                    </a:p>
                    <a:p>
                      <a:pPr>
                        <a:buFont typeface="Arial" pitchFamily="34" charset="0"/>
                        <a:buChar char="•"/>
                      </a:pPr>
                      <a:r>
                        <a:rPr lang="zh-TW" altLang="en-US" b="0" dirty="0" smtClean="0">
                          <a:solidFill>
                            <a:srgbClr val="FF0000"/>
                          </a:solidFill>
                          <a:latin typeface="+mn-ea"/>
                          <a:ea typeface="+mn-ea"/>
                        </a:rPr>
                        <a:t>不容許巴勒斯坦難民返回家園</a:t>
                      </a:r>
                    </a:p>
                  </a:txBody>
                  <a:tcPr/>
                </a:tc>
              </a:tr>
              <a:tr h="370840">
                <a:tc>
                  <a:txBody>
                    <a:bodyPr/>
                    <a:lstStyle/>
                    <a:p>
                      <a:r>
                        <a:rPr lang="en-US" altLang="zh-TW" dirty="0" smtClean="0"/>
                        <a:t>5</a:t>
                      </a:r>
                      <a:r>
                        <a:rPr lang="zh-TW" altLang="en-US" dirty="0" smtClean="0"/>
                        <a:t>月</a:t>
                      </a:r>
                      <a:r>
                        <a:rPr lang="en-US" altLang="zh-TW" dirty="0" smtClean="0"/>
                        <a:t>12</a:t>
                      </a:r>
                      <a:r>
                        <a:rPr lang="zh-TW" altLang="en-US" dirty="0" smtClean="0"/>
                        <a:t>日</a:t>
                      </a:r>
                      <a:endParaRPr lang="zh-TW" altLang="en-US" dirty="0"/>
                    </a:p>
                  </a:txBody>
                  <a:tcPr/>
                </a:tc>
                <a:tc>
                  <a:txBody>
                    <a:bodyPr/>
                    <a:lstStyle/>
                    <a:p>
                      <a:endParaRPr lang="zh-TW" altLang="en-US" b="0" dirty="0">
                        <a:solidFill>
                          <a:schemeClr val="tx1"/>
                        </a:solidFill>
                        <a:latin typeface="+mn-ea"/>
                        <a:ea typeface="+mn-ea"/>
                      </a:endParaRPr>
                    </a:p>
                  </a:txBody>
                  <a:tcPr/>
                </a:tc>
                <a:tc>
                  <a:txBody>
                    <a:bodyPr/>
                    <a:lstStyle/>
                    <a:p>
                      <a:pPr>
                        <a:buFont typeface="Arial" pitchFamily="34" charset="0"/>
                        <a:buChar char="•"/>
                      </a:pPr>
                      <a:r>
                        <a:rPr lang="zh-TW" altLang="en-US" dirty="0" smtClean="0"/>
                        <a:t>以色列總理沙龍拒絕以上協議</a:t>
                      </a:r>
                      <a:endParaRPr lang="zh-TW" altLang="en-US" b="0" dirty="0" smtClean="0">
                        <a:solidFill>
                          <a:schemeClr val="tx1"/>
                        </a:solidFill>
                        <a:latin typeface="+mn-ea"/>
                        <a:ea typeface="+mn-ea"/>
                      </a:endParaRPr>
                    </a:p>
                  </a:txBody>
                  <a:tcPr/>
                </a:tc>
              </a:tr>
              <a:tr h="370840">
                <a:tc>
                  <a:txBody>
                    <a:bodyPr/>
                    <a:lstStyle/>
                    <a:p>
                      <a:r>
                        <a:rPr lang="en-US" altLang="zh-TW" dirty="0" smtClean="0"/>
                        <a:t>2005</a:t>
                      </a:r>
                      <a:r>
                        <a:rPr lang="zh-TW" altLang="en-US" dirty="0" smtClean="0"/>
                        <a:t>年</a:t>
                      </a:r>
                      <a:endParaRPr lang="en-US" altLang="zh-TW" dirty="0" smtClean="0"/>
                    </a:p>
                    <a:p>
                      <a:r>
                        <a:rPr lang="en-US" altLang="zh-TW" dirty="0" smtClean="0"/>
                        <a:t>8</a:t>
                      </a:r>
                      <a:r>
                        <a:rPr lang="zh-TW" altLang="en-US" dirty="0" smtClean="0"/>
                        <a:t>月</a:t>
                      </a:r>
                      <a:endParaRPr lang="zh-TW" altLang="en-US" dirty="0"/>
                    </a:p>
                  </a:txBody>
                  <a:tcPr/>
                </a:tc>
                <a:tc>
                  <a:txBody>
                    <a:bodyPr/>
                    <a:lstStyle/>
                    <a:p>
                      <a:endParaRPr lang="zh-TW" altLang="en-US" b="0" dirty="0">
                        <a:solidFill>
                          <a:schemeClr val="tx1"/>
                        </a:solidFill>
                        <a:latin typeface="+mn-ea"/>
                        <a:ea typeface="+mn-ea"/>
                      </a:endParaRPr>
                    </a:p>
                  </a:txBody>
                  <a:tcPr/>
                </a:tc>
                <a:tc>
                  <a:txBody>
                    <a:bodyPr/>
                    <a:lstStyle/>
                    <a:p>
                      <a:pPr>
                        <a:buFont typeface="Arial" pitchFamily="34" charset="0"/>
                        <a:buChar char="•"/>
                      </a:pPr>
                      <a:r>
                        <a:rPr lang="zh-TW" altLang="en-US" b="0" dirty="0" smtClean="0">
                          <a:solidFill>
                            <a:srgbClr val="FF0000"/>
                          </a:solidFill>
                          <a:latin typeface="+mn-ea"/>
                          <a:ea typeface="+mn-ea"/>
                        </a:rPr>
                        <a:t>以色列撤出加沙</a:t>
                      </a:r>
                    </a:p>
                  </a:txBody>
                  <a:tcPr/>
                </a:tc>
              </a:tr>
              <a:tr h="370840">
                <a:tc>
                  <a:txBody>
                    <a:bodyPr/>
                    <a:lstStyle/>
                    <a:p>
                      <a:r>
                        <a:rPr lang="en-US" altLang="zh-TW" dirty="0" smtClean="0"/>
                        <a:t>2011</a:t>
                      </a:r>
                      <a:r>
                        <a:rPr lang="zh-TW" altLang="en-US" dirty="0" smtClean="0"/>
                        <a:t>年</a:t>
                      </a:r>
                      <a:endParaRPr lang="zh-TW" altLang="en-US" dirty="0"/>
                    </a:p>
                  </a:txBody>
                  <a:tcPr/>
                </a:tc>
                <a:tc>
                  <a:txBody>
                    <a:bodyPr/>
                    <a:lstStyle/>
                    <a:p>
                      <a:endParaRPr lang="zh-TW" altLang="en-US" b="0" dirty="0">
                        <a:solidFill>
                          <a:schemeClr val="tx1"/>
                        </a:solidFill>
                        <a:latin typeface="+mn-ea"/>
                        <a:ea typeface="+mn-ea"/>
                      </a:endParaRPr>
                    </a:p>
                  </a:txBody>
                  <a:tcPr/>
                </a:tc>
                <a:tc>
                  <a:txBody>
                    <a:bodyPr/>
                    <a:lstStyle/>
                    <a:p>
                      <a:pPr>
                        <a:buFont typeface="Arial" pitchFamily="34" charset="0"/>
                        <a:buChar char="•"/>
                      </a:pPr>
                      <a:r>
                        <a:rPr lang="zh-TW" altLang="en-US" b="0" dirty="0" smtClean="0">
                          <a:solidFill>
                            <a:schemeClr val="tx1"/>
                          </a:solidFill>
                          <a:latin typeface="+mn-ea"/>
                          <a:ea typeface="+mn-ea"/>
                        </a:rPr>
                        <a:t>巴勒斯坦申請成為聯合國成員</a:t>
                      </a:r>
                      <a:endParaRPr lang="en-US" altLang="zh-TW" b="0" dirty="0" smtClean="0">
                        <a:solidFill>
                          <a:schemeClr val="tx1"/>
                        </a:solidFill>
                        <a:latin typeface="+mn-ea"/>
                        <a:ea typeface="+mn-ea"/>
                      </a:endParaRPr>
                    </a:p>
                    <a:p>
                      <a:pPr>
                        <a:buFont typeface="Arial" pitchFamily="34" charset="0"/>
                        <a:buChar char="•"/>
                      </a:pPr>
                      <a:r>
                        <a:rPr lang="zh-TW" altLang="en-US" b="0" dirty="0" smtClean="0">
                          <a:solidFill>
                            <a:schemeClr val="tx1"/>
                          </a:solidFill>
                          <a:latin typeface="+mn-ea"/>
                          <a:ea typeface="+mn-ea"/>
                        </a:rPr>
                        <a:t>美國</a:t>
                      </a:r>
                      <a:r>
                        <a:rPr lang="zh-TW" altLang="en-US" dirty="0" smtClean="0"/>
                        <a:t>阻止</a:t>
                      </a:r>
                      <a:endParaRPr lang="zh-TW" altLang="en-US" b="0" dirty="0" smtClean="0">
                        <a:solidFill>
                          <a:schemeClr val="tx1"/>
                        </a:solidFill>
                        <a:latin typeface="+mn-ea"/>
                        <a:ea typeface="+mn-ea"/>
                      </a:endParaRPr>
                    </a:p>
                  </a:txBody>
                  <a:tcPr/>
                </a:tc>
              </a:tr>
              <a:tr h="370840">
                <a:tc>
                  <a:txBody>
                    <a:bodyPr/>
                    <a:lstStyle/>
                    <a:p>
                      <a:r>
                        <a:rPr lang="en-US" altLang="zh-TW" dirty="0" smtClean="0"/>
                        <a:t>2012</a:t>
                      </a:r>
                      <a:r>
                        <a:rPr lang="zh-TW" altLang="en-US" dirty="0" smtClean="0"/>
                        <a:t>年</a:t>
                      </a:r>
                      <a:endParaRPr lang="en-US" altLang="zh-TW" dirty="0" smtClean="0"/>
                    </a:p>
                    <a:p>
                      <a:r>
                        <a:rPr lang="en-US" altLang="zh-TW" dirty="0" smtClean="0"/>
                        <a:t>11</a:t>
                      </a:r>
                      <a:r>
                        <a:rPr lang="zh-TW" altLang="en-US" dirty="0" smtClean="0"/>
                        <a:t>月</a:t>
                      </a:r>
                      <a:endParaRPr lang="zh-TW" altLang="en-US" dirty="0"/>
                    </a:p>
                  </a:txBody>
                  <a:tcPr/>
                </a:tc>
                <a:tc>
                  <a:txBody>
                    <a:bodyPr/>
                    <a:lstStyle/>
                    <a:p>
                      <a:endParaRPr lang="zh-TW" altLang="en-US" b="0" dirty="0">
                        <a:solidFill>
                          <a:schemeClr val="tx1"/>
                        </a:solidFill>
                        <a:latin typeface="+mn-ea"/>
                        <a:ea typeface="+mn-ea"/>
                      </a:endParaRPr>
                    </a:p>
                  </a:txBody>
                  <a:tcPr/>
                </a:tc>
                <a:tc>
                  <a:txBody>
                    <a:bodyPr/>
                    <a:lstStyle/>
                    <a:p>
                      <a:pPr>
                        <a:buFont typeface="Arial" pitchFamily="34" charset="0"/>
                        <a:buChar char="•"/>
                      </a:pPr>
                      <a:r>
                        <a:rPr lang="zh-TW" altLang="en-US" b="0" dirty="0" smtClean="0">
                          <a:solidFill>
                            <a:srgbClr val="FF0000"/>
                          </a:solidFill>
                          <a:latin typeface="+mn-ea"/>
                          <a:ea typeface="+mn-ea"/>
                        </a:rPr>
                        <a:t>巴勒斯坦申請</a:t>
                      </a:r>
                      <a:r>
                        <a:rPr lang="zh-TW" altLang="en-US" b="0" dirty="0" smtClean="0">
                          <a:solidFill>
                            <a:schemeClr val="tx1"/>
                          </a:solidFill>
                          <a:latin typeface="+mn-ea"/>
                          <a:ea typeface="+mn-ea"/>
                        </a:rPr>
                        <a:t>提升其</a:t>
                      </a:r>
                      <a:r>
                        <a:rPr lang="zh-HK" altLang="zh-TW" b="0" dirty="0" smtClean="0"/>
                        <a:t>聯合國教育、科學與文化組織</a:t>
                      </a:r>
                      <a:r>
                        <a:rPr lang="zh-TW" altLang="en-US" dirty="0" smtClean="0"/>
                        <a:t>觀察員為</a:t>
                      </a:r>
                      <a:r>
                        <a:rPr lang="zh-TW" altLang="en-US" dirty="0" smtClean="0">
                          <a:solidFill>
                            <a:srgbClr val="FF0000"/>
                          </a:solidFill>
                        </a:rPr>
                        <a:t>聯合國非會員國觀察員</a:t>
                      </a:r>
                      <a:endParaRPr lang="en-US" altLang="zh-TW" dirty="0" smtClean="0">
                        <a:solidFill>
                          <a:srgbClr val="FF0000"/>
                        </a:solidFill>
                      </a:endParaRPr>
                    </a:p>
                    <a:p>
                      <a:pPr>
                        <a:buFont typeface="Arial" pitchFamily="34" charset="0"/>
                        <a:buChar char="•"/>
                      </a:pPr>
                      <a:r>
                        <a:rPr lang="zh-TW" altLang="en-US" b="0" dirty="0" smtClean="0">
                          <a:solidFill>
                            <a:schemeClr val="tx1"/>
                          </a:solidFill>
                          <a:latin typeface="+mn-ea"/>
                          <a:ea typeface="+mn-ea"/>
                        </a:rPr>
                        <a:t>在</a:t>
                      </a:r>
                      <a:r>
                        <a:rPr lang="en-US" altLang="zh-TW" b="0" dirty="0" smtClean="0">
                          <a:solidFill>
                            <a:schemeClr val="tx1"/>
                          </a:solidFill>
                          <a:latin typeface="+mn-ea"/>
                          <a:ea typeface="+mn-ea"/>
                        </a:rPr>
                        <a:t>67</a:t>
                      </a:r>
                      <a:r>
                        <a:rPr lang="zh-TW" altLang="en-US" b="0" dirty="0" smtClean="0">
                          <a:solidFill>
                            <a:schemeClr val="tx1"/>
                          </a:solidFill>
                          <a:latin typeface="+mn-ea"/>
                          <a:ea typeface="+mn-ea"/>
                        </a:rPr>
                        <a:t>屆聯合國周年大年</a:t>
                      </a:r>
                      <a:r>
                        <a:rPr lang="zh-TW" altLang="en-US" dirty="0" smtClean="0"/>
                        <a:t>壓倒性地</a:t>
                      </a:r>
                      <a:r>
                        <a:rPr lang="zh-TW" altLang="en-US" b="0" dirty="0" smtClean="0">
                          <a:solidFill>
                            <a:schemeClr val="tx1"/>
                          </a:solidFill>
                          <a:latin typeface="+mn-ea"/>
                          <a:ea typeface="+mn-ea"/>
                        </a:rPr>
                        <a:t>被通過</a:t>
                      </a:r>
                    </a:p>
                  </a:txBody>
                  <a:tcPr/>
                </a:tc>
              </a:tr>
            </a:tbl>
          </a:graphicData>
        </a:graphic>
      </p:graphicFrame>
      <p:sp>
        <p:nvSpPr>
          <p:cNvPr id="5" name="TextBox 4"/>
          <p:cNvSpPr txBox="1"/>
          <p:nvPr/>
        </p:nvSpPr>
        <p:spPr>
          <a:xfrm>
            <a:off x="6189345" y="2132856"/>
            <a:ext cx="2954655" cy="1944216"/>
          </a:xfrm>
          <a:prstGeom prst="rect">
            <a:avLst/>
          </a:prstGeom>
          <a:noFill/>
          <a:scene3d>
            <a:camera prst="orthographicFront">
              <a:rot lat="0" lon="0" rev="5400000"/>
            </a:camera>
            <a:lightRig rig="threePt" dir="t"/>
          </a:scene3d>
        </p:spPr>
        <p:txBody>
          <a:bodyPr vert="vert" wrap="square" rtlCol="0">
            <a:spAutoFit/>
          </a:bodyPr>
          <a:lstStyle/>
          <a:p>
            <a:pPr algn="just"/>
            <a:r>
              <a:rPr lang="en-US" altLang="zh-TW" dirty="0" smtClean="0"/>
              <a:t>2007</a:t>
            </a:r>
            <a:r>
              <a:rPr lang="zh-TW" altLang="en-US" dirty="0" smtClean="0"/>
              <a:t> </a:t>
            </a:r>
            <a:r>
              <a:rPr lang="en-US" altLang="zh-TW" dirty="0" smtClean="0"/>
              <a:t>UN’s OCHA</a:t>
            </a:r>
            <a:r>
              <a:rPr lang="zh-TW" altLang="en-US" dirty="0" smtClean="0"/>
              <a:t> </a:t>
            </a:r>
            <a:r>
              <a:rPr lang="en-US" altLang="zh-TW" dirty="0" smtClean="0"/>
              <a:t> found that 40% of West Bank actually occupied by Israel infrastructure.</a:t>
            </a:r>
          </a:p>
          <a:p>
            <a:endParaRPr lang="en-US" altLang="zh-TW" dirty="0" smtClean="0"/>
          </a:p>
          <a:p>
            <a:r>
              <a:rPr lang="en-US" altLang="zh-TW" dirty="0" smtClean="0"/>
              <a:t>2007</a:t>
            </a:r>
            <a:r>
              <a:rPr lang="zh-TW" altLang="en-US" dirty="0" smtClean="0"/>
              <a:t>年聯合國人權事務委員會指出</a:t>
            </a:r>
            <a:r>
              <a:rPr lang="en-US" altLang="zh-TW" dirty="0" smtClean="0"/>
              <a:t>, </a:t>
            </a:r>
            <a:r>
              <a:rPr lang="zh-TW" altLang="en-US" dirty="0" smtClean="0"/>
              <a:t>加</a:t>
            </a:r>
            <a:r>
              <a:rPr lang="zh-TW" altLang="en-US" dirty="0" smtClean="0">
                <a:latin typeface="+mn-ea"/>
              </a:rPr>
              <a:t>沙四十</a:t>
            </a:r>
            <a:r>
              <a:rPr lang="en-US" altLang="zh-TW" dirty="0" smtClean="0">
                <a:latin typeface="+mn-ea"/>
              </a:rPr>
              <a:t>%</a:t>
            </a:r>
            <a:r>
              <a:rPr lang="zh-TW" altLang="en-US" dirty="0" smtClean="0">
                <a:latin typeface="+mn-ea"/>
              </a:rPr>
              <a:t>土地為以色列次基建所佔</a:t>
            </a:r>
            <a:r>
              <a:rPr lang="en-US" altLang="zh-TW" dirty="0" smtClean="0">
                <a:latin typeface="+mn-ea"/>
              </a:rPr>
              <a:t>.</a:t>
            </a:r>
            <a:endParaRPr lang="zh-TW"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occupiedpalestine.files.wordpress.com/2013/06/israel-palestine_map_19225_2469.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81000"/>
            <a:ext cx="8229600" cy="815975"/>
          </a:xfrm>
        </p:spPr>
        <p:txBody>
          <a:bodyPr/>
          <a:lstStyle/>
          <a:p>
            <a:pPr algn="l"/>
            <a:r>
              <a:rPr lang="zh-TW" altLang="en-US" b="1" dirty="0">
                <a:solidFill>
                  <a:srgbClr val="FFFF00"/>
                </a:solidFill>
                <a:latin typeface="標楷體" pitchFamily="65" charset="-120"/>
                <a:ea typeface="標楷體" pitchFamily="65" charset="-120"/>
              </a:rPr>
              <a:t>認識</a:t>
            </a:r>
            <a:r>
              <a:rPr lang="zh-CN" altLang="en-US" b="1" dirty="0">
                <a:solidFill>
                  <a:srgbClr val="FFFF00"/>
                </a:solidFill>
                <a:latin typeface="標楷體" pitchFamily="65" charset="-120"/>
                <a:ea typeface="標楷體" pitchFamily="65" charset="-120"/>
              </a:rPr>
              <a:t>猶太復國主義運動</a:t>
            </a:r>
            <a:r>
              <a:rPr lang="zh-CN" altLang="en-US" dirty="0"/>
              <a:t> </a:t>
            </a:r>
          </a:p>
        </p:txBody>
      </p:sp>
      <p:sp>
        <p:nvSpPr>
          <p:cNvPr id="65539" name="Rectangle 3"/>
          <p:cNvSpPr>
            <a:spLocks noGrp="1" noChangeArrowheads="1"/>
          </p:cNvSpPr>
          <p:nvPr>
            <p:ph type="body" idx="1"/>
          </p:nvPr>
        </p:nvSpPr>
        <p:spPr>
          <a:xfrm>
            <a:off x="457200" y="1412875"/>
            <a:ext cx="8229600" cy="5184775"/>
          </a:xfrm>
        </p:spPr>
        <p:txBody>
          <a:bodyPr/>
          <a:lstStyle/>
          <a:p>
            <a:pPr algn="just"/>
            <a:r>
              <a:rPr lang="zh-CN" altLang="en-US" dirty="0">
                <a:latin typeface="標楷體" pitchFamily="65" charset="-120"/>
                <a:ea typeface="標楷體" pitchFamily="65" charset="-120"/>
              </a:rPr>
              <a:t>猶太復國主義運動卻以犧牲土生土長的巴勒斯坦人民為代價。在實踐上，猶太復國主義轉變為把多數巴勒斯坦人民從他們家園中驅逐，迫使他們淪為難民。 </a:t>
            </a:r>
          </a:p>
          <a:p>
            <a:pPr algn="just"/>
            <a:r>
              <a:rPr lang="zh-CN" altLang="en-US" dirty="0" smtClean="0">
                <a:latin typeface="標楷體" pitchFamily="65" charset="-120"/>
                <a:ea typeface="標楷體" pitchFamily="65" charset="-120"/>
              </a:rPr>
              <a:t>猶</a:t>
            </a:r>
            <a:r>
              <a:rPr lang="zh-CN" altLang="en-US" dirty="0">
                <a:latin typeface="標楷體" pitchFamily="65" charset="-120"/>
                <a:ea typeface="標楷體" pitchFamily="65" charset="-120"/>
              </a:rPr>
              <a:t>太復國主義和以色列國家不能代表所有猶太人或猶太</a:t>
            </a:r>
            <a:r>
              <a:rPr lang="zh-CN" altLang="en-US" dirty="0" smtClean="0">
                <a:latin typeface="標楷體" pitchFamily="65" charset="-120"/>
                <a:ea typeface="標楷體" pitchFamily="65" charset="-120"/>
              </a:rPr>
              <a:t>教， </a:t>
            </a:r>
            <a:r>
              <a:rPr lang="zh-TW" altLang="en-US" dirty="0" smtClean="0">
                <a:latin typeface="標楷體" pitchFamily="65" charset="-120"/>
                <a:ea typeface="標楷體" pitchFamily="65" charset="-120"/>
              </a:rPr>
              <a:t>事實是絕大多數拉比及教徒是反對的</a:t>
            </a:r>
            <a:r>
              <a:rPr lang="zh-CN" altLang="en-US" dirty="0" smtClean="0">
                <a:latin typeface="標楷體" pitchFamily="65" charset="-120"/>
                <a:ea typeface="標楷體" pitchFamily="65" charset="-120"/>
              </a:rPr>
              <a:t>。 </a:t>
            </a:r>
            <a:endParaRPr lang="zh-CN"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457200" y="1484784"/>
            <a:ext cx="8229600" cy="5184304"/>
          </a:xfrm>
        </p:spPr>
        <p:txBody>
          <a:bodyPr/>
          <a:lstStyle/>
          <a:p>
            <a:pPr algn="just"/>
            <a:r>
              <a:rPr lang="zh-TW" altLang="en-US" dirty="0">
                <a:latin typeface="標楷體" pitchFamily="65" charset="-120"/>
                <a:ea typeface="標楷體" pitchFamily="65" charset="-120"/>
              </a:rPr>
              <a:t>在猶太復國主義者發動“阿里亞”之前，千百年來巴勒斯坦原住民們和猶太人、基督教徒等友好相處，從來沒有像歐洲那樣迫害過猶太人。</a:t>
            </a:r>
            <a:endParaRPr lang="zh-TW" altLang="zh-CN" dirty="0">
              <a:latin typeface="標楷體" pitchFamily="65" charset="-120"/>
              <a:ea typeface="標楷體" pitchFamily="65" charset="-120"/>
            </a:endParaRPr>
          </a:p>
          <a:p>
            <a:pPr algn="just"/>
            <a:r>
              <a:rPr lang="zh-TW" altLang="en-US" dirty="0" smtClean="0">
                <a:latin typeface="標楷體" pitchFamily="65" charset="-120"/>
                <a:ea typeface="標楷體" pitchFamily="65" charset="-120"/>
              </a:rPr>
              <a:t>在</a:t>
            </a:r>
            <a:r>
              <a:rPr lang="zh-TW" altLang="en-US" dirty="0">
                <a:latin typeface="標楷體" pitchFamily="65" charset="-120"/>
                <a:ea typeface="標楷體" pitchFamily="65" charset="-120"/>
              </a:rPr>
              <a:t>猶太復國主義者大量移民巴勒斯坦的時候，通過各種手段獲取土地之後實行“白地政策”，強行驅逐祖祖輩輩居住於此的阿拉伯居民，因此才挑起了阿猶矛盾。</a:t>
            </a:r>
            <a:endParaRPr lang="zh-CN" altLang="en-US" dirty="0">
              <a:latin typeface="標楷體" pitchFamily="65" charset="-120"/>
              <a:ea typeface="標楷體" pitchFamily="65" charset="-120"/>
            </a:endParaRPr>
          </a:p>
        </p:txBody>
      </p:sp>
      <p:sp>
        <p:nvSpPr>
          <p:cNvPr id="3" name="Rectangle 2"/>
          <p:cNvSpPr>
            <a:spLocks noGrp="1" noChangeArrowheads="1"/>
          </p:cNvSpPr>
          <p:nvPr>
            <p:ph type="title"/>
          </p:nvPr>
        </p:nvSpPr>
        <p:spPr>
          <a:xfrm>
            <a:off x="457200" y="381000"/>
            <a:ext cx="8229600" cy="815975"/>
          </a:xfrm>
        </p:spPr>
        <p:txBody>
          <a:bodyPr/>
          <a:lstStyle/>
          <a:p>
            <a:pPr algn="l"/>
            <a:r>
              <a:rPr lang="zh-TW" altLang="en-US" b="1" dirty="0">
                <a:solidFill>
                  <a:srgbClr val="FFFF00"/>
                </a:solidFill>
                <a:latin typeface="標楷體" pitchFamily="65" charset="-120"/>
                <a:ea typeface="標楷體" pitchFamily="65" charset="-120"/>
              </a:rPr>
              <a:t>認識</a:t>
            </a:r>
            <a:r>
              <a:rPr lang="zh-CN" altLang="en-US" b="1" dirty="0">
                <a:solidFill>
                  <a:srgbClr val="FFFF00"/>
                </a:solidFill>
                <a:latin typeface="標楷體" pitchFamily="65" charset="-120"/>
                <a:ea typeface="標楷體" pitchFamily="65" charset="-120"/>
              </a:rPr>
              <a:t>猶太復國主義運動</a:t>
            </a:r>
            <a:r>
              <a:rPr lang="zh-CN" altLang="en-US" dirty="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57200" y="1268760"/>
            <a:ext cx="8229600" cy="5184428"/>
          </a:xfrm>
        </p:spPr>
        <p:txBody>
          <a:bodyPr>
            <a:normAutofit/>
          </a:bodyPr>
          <a:lstStyle/>
          <a:p>
            <a:pPr algn="just">
              <a:spcBef>
                <a:spcPct val="40000"/>
              </a:spcBef>
            </a:pPr>
            <a:r>
              <a:rPr lang="zh-CN" altLang="en-US" dirty="0">
                <a:latin typeface="標楷體" pitchFamily="65" charset="-120"/>
                <a:ea typeface="標楷體" pitchFamily="65" charset="-120"/>
              </a:rPr>
              <a:t>駁斥猶太人在巴勒斯坦享有傳說的「歷史權利」的說法。早在公元</a:t>
            </a:r>
            <a:r>
              <a:rPr lang="en-US" altLang="zh-CN" dirty="0">
                <a:latin typeface="標楷體" pitchFamily="65" charset="-120"/>
                <a:ea typeface="標楷體" pitchFamily="65" charset="-120"/>
              </a:rPr>
              <a:t>70</a:t>
            </a:r>
            <a:r>
              <a:rPr lang="zh-CN" altLang="en-US" dirty="0">
                <a:latin typeface="標楷體" pitchFamily="65" charset="-120"/>
                <a:ea typeface="標楷體" pitchFamily="65" charset="-120"/>
              </a:rPr>
              <a:t>年羅馬征服猶太（今巴勒斯坦南部）前，四分之三的猶太民眾就居住在巴勒斯坦以外的地方。</a:t>
            </a:r>
          </a:p>
          <a:p>
            <a:pPr algn="just">
              <a:spcBef>
                <a:spcPct val="40000"/>
              </a:spcBef>
            </a:pPr>
            <a:r>
              <a:rPr lang="zh-TW" altLang="en-US" dirty="0">
                <a:latin typeface="標楷體" pitchFamily="65" charset="-120"/>
                <a:ea typeface="標楷體" pitchFamily="65" charset="-120"/>
              </a:rPr>
              <a:t>猶太人祖先曾在現今伊拉克、埃及居住過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是否猶太人也有權利趕走現今的伊拉克人或埃及人</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在伊拉克或埃及的一塊地盤上建立猶太人國家呢</a:t>
            </a:r>
            <a:r>
              <a:rPr lang="en-US" altLang="zh-TW" dirty="0" smtClean="0">
                <a:latin typeface="標楷體" pitchFamily="65" charset="-120"/>
                <a:ea typeface="標楷體" pitchFamily="65" charset="-120"/>
              </a:rPr>
              <a:t>?</a:t>
            </a:r>
            <a:endParaRPr lang="en-US" altLang="zh-CN" dirty="0">
              <a:latin typeface="標楷體" pitchFamily="65" charset="-120"/>
              <a:ea typeface="標楷體" pitchFamily="65" charset="-120"/>
            </a:endParaRPr>
          </a:p>
        </p:txBody>
      </p:sp>
      <p:sp>
        <p:nvSpPr>
          <p:cNvPr id="3" name="Rectangle 2"/>
          <p:cNvSpPr>
            <a:spLocks noGrp="1" noChangeArrowheads="1"/>
          </p:cNvSpPr>
          <p:nvPr>
            <p:ph type="title"/>
          </p:nvPr>
        </p:nvSpPr>
        <p:spPr>
          <a:xfrm>
            <a:off x="457200" y="381000"/>
            <a:ext cx="8229600" cy="815975"/>
          </a:xfrm>
        </p:spPr>
        <p:txBody>
          <a:bodyPr/>
          <a:lstStyle/>
          <a:p>
            <a:pPr algn="l"/>
            <a:r>
              <a:rPr lang="zh-TW" altLang="en-US" b="1" dirty="0">
                <a:solidFill>
                  <a:srgbClr val="FFFF00"/>
                </a:solidFill>
                <a:latin typeface="標楷體" pitchFamily="65" charset="-120"/>
                <a:ea typeface="標楷體" pitchFamily="65" charset="-120"/>
              </a:rPr>
              <a:t>認識</a:t>
            </a:r>
            <a:r>
              <a:rPr lang="zh-CN" altLang="en-US" b="1" dirty="0">
                <a:solidFill>
                  <a:srgbClr val="FFFF00"/>
                </a:solidFill>
                <a:latin typeface="標楷體" pitchFamily="65" charset="-120"/>
                <a:ea typeface="標楷體" pitchFamily="65" charset="-120"/>
              </a:rPr>
              <a:t>猶太復國主義運動</a:t>
            </a:r>
            <a:r>
              <a:rPr lang="zh-CN" altLang="en-US"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巴勒斯坦的土地</a:t>
            </a:r>
            <a:endParaRPr lang="zh-TW" altLang="en-US" dirty="0">
              <a:solidFill>
                <a:srgbClr val="FFFF00"/>
              </a:solidFill>
              <a:latin typeface="標楷體" pitchFamily="65" charset="-120"/>
              <a:ea typeface="標楷體" pitchFamily="65" charset="-120"/>
            </a:endParaRPr>
          </a:p>
        </p:txBody>
      </p:sp>
      <p:sp>
        <p:nvSpPr>
          <p:cNvPr id="3" name="Content Placeholder 2"/>
          <p:cNvSpPr>
            <a:spLocks noGrp="1"/>
          </p:cNvSpPr>
          <p:nvPr>
            <p:ph idx="1"/>
          </p:nvPr>
        </p:nvSpPr>
        <p:spPr/>
        <p:txBody>
          <a:bodyPr>
            <a:normAutofit/>
          </a:bodyPr>
          <a:lstStyle/>
          <a:p>
            <a:r>
              <a:rPr lang="zh-TW" altLang="en-US" dirty="0" smtClean="0">
                <a:solidFill>
                  <a:srgbClr val="002060"/>
                </a:solidFill>
                <a:latin typeface="標楷體" pitchFamily="65" charset="-120"/>
                <a:ea typeface="標楷體" pitchFamily="65" charset="-120"/>
              </a:rPr>
              <a:t>在羅馬帝國時期，</a:t>
            </a:r>
            <a:r>
              <a:rPr lang="en-US" altLang="zh-TW" dirty="0" smtClean="0">
                <a:solidFill>
                  <a:srgbClr val="002060"/>
                </a:solidFill>
                <a:latin typeface="標楷體" pitchFamily="65" charset="-120"/>
                <a:ea typeface="標楷體" pitchFamily="65" charset="-120"/>
              </a:rPr>
              <a:t>135</a:t>
            </a:r>
            <a:r>
              <a:rPr lang="zh-TW" altLang="en-US" dirty="0" smtClean="0">
                <a:solidFill>
                  <a:srgbClr val="002060"/>
                </a:solidFill>
                <a:latin typeface="標楷體" pitchFamily="65" charset="-120"/>
                <a:ea typeface="標楷體" pitchFamily="65" charset="-120"/>
              </a:rPr>
              <a:t>年，猶太人暴亂，發起「科赫巴起義」</a:t>
            </a:r>
            <a:r>
              <a:rPr lang="en-US" altLang="zh-TW" dirty="0" smtClean="0">
                <a:solidFill>
                  <a:srgbClr val="002060"/>
                </a:solidFill>
                <a:latin typeface="標楷體" pitchFamily="65" charset="-120"/>
                <a:ea typeface="標楷體" pitchFamily="65" charset="-120"/>
              </a:rPr>
              <a:t>(</a:t>
            </a:r>
            <a:r>
              <a:rPr lang="en-US" altLang="zh-TW" dirty="0" smtClean="0">
                <a:solidFill>
                  <a:srgbClr val="002060"/>
                </a:solidFill>
                <a:latin typeface="Times New Roman" pitchFamily="18" charset="0"/>
                <a:ea typeface="標楷體" pitchFamily="65" charset="-120"/>
                <a:cs typeface="Times New Roman" pitchFamily="18" charset="0"/>
              </a:rPr>
              <a:t>Bar </a:t>
            </a:r>
            <a:r>
              <a:rPr lang="en-US" altLang="zh-TW" dirty="0" err="1" smtClean="0">
                <a:solidFill>
                  <a:srgbClr val="002060"/>
                </a:solidFill>
                <a:latin typeface="Times New Roman" pitchFamily="18" charset="0"/>
                <a:ea typeface="標楷體" pitchFamily="65" charset="-120"/>
                <a:cs typeface="Times New Roman" pitchFamily="18" charset="0"/>
              </a:rPr>
              <a:t>Kokhba</a:t>
            </a:r>
            <a:r>
              <a:rPr lang="en-US" altLang="zh-TW" dirty="0" smtClean="0">
                <a:solidFill>
                  <a:srgbClr val="002060"/>
                </a:solidFill>
                <a:latin typeface="Times New Roman" pitchFamily="18" charset="0"/>
                <a:ea typeface="標楷體" pitchFamily="65" charset="-120"/>
                <a:cs typeface="Times New Roman" pitchFamily="18" charset="0"/>
              </a:rPr>
              <a:t> </a:t>
            </a:r>
            <a:r>
              <a:rPr lang="en-US" altLang="zh-TW" dirty="0" err="1" smtClean="0">
                <a:solidFill>
                  <a:srgbClr val="002060"/>
                </a:solidFill>
                <a:latin typeface="Times New Roman" pitchFamily="18" charset="0"/>
                <a:ea typeface="標楷體" pitchFamily="65" charset="-120"/>
                <a:cs typeface="Times New Roman" pitchFamily="18" charset="0"/>
              </a:rPr>
              <a:t>Rovolt</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時，該地稱為巴勒斯坦</a:t>
            </a:r>
            <a:r>
              <a:rPr lang="en-US" altLang="zh-TW" dirty="0" smtClean="0">
                <a:solidFill>
                  <a:srgbClr val="002060"/>
                </a:solidFill>
                <a:latin typeface="標楷體" pitchFamily="65" charset="-120"/>
                <a:ea typeface="標楷體" pitchFamily="65" charset="-120"/>
              </a:rPr>
              <a:t>(</a:t>
            </a:r>
            <a:r>
              <a:rPr lang="en-US" altLang="zh-TW" dirty="0" err="1" smtClean="0">
                <a:solidFill>
                  <a:srgbClr val="002060"/>
                </a:solidFill>
                <a:latin typeface="Times New Roman" pitchFamily="18" charset="0"/>
                <a:ea typeface="標楷體" pitchFamily="65" charset="-120"/>
                <a:cs typeface="Times New Roman" pitchFamily="18" charset="0"/>
              </a:rPr>
              <a:t>Palaestina</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行省，暴亂平息後，羅馬帝國將該地改名為敘利亞－巴勒斯坦行省</a:t>
            </a:r>
            <a:r>
              <a:rPr lang="en-US" altLang="zh-TW" dirty="0" smtClean="0">
                <a:solidFill>
                  <a:srgbClr val="002060"/>
                </a:solidFill>
                <a:latin typeface="標楷體" pitchFamily="65" charset="-120"/>
                <a:ea typeface="標楷體" pitchFamily="65" charset="-120"/>
              </a:rPr>
              <a:t>(</a:t>
            </a:r>
            <a:r>
              <a:rPr lang="en-US" altLang="zh-TW" dirty="0" smtClean="0">
                <a:solidFill>
                  <a:srgbClr val="002060"/>
                </a:solidFill>
                <a:latin typeface="Times New Roman" pitchFamily="18" charset="0"/>
                <a:ea typeface="標楷體" pitchFamily="65" charset="-120"/>
                <a:cs typeface="Times New Roman" pitchFamily="18" charset="0"/>
              </a:rPr>
              <a:t>Syria </a:t>
            </a:r>
            <a:r>
              <a:rPr lang="en-US" altLang="zh-TW" dirty="0" err="1" smtClean="0">
                <a:solidFill>
                  <a:srgbClr val="002060"/>
                </a:solidFill>
                <a:latin typeface="Times New Roman" pitchFamily="18" charset="0"/>
                <a:ea typeface="標楷體" pitchFamily="65" charset="-120"/>
                <a:cs typeface="Times New Roman" pitchFamily="18" charset="0"/>
              </a:rPr>
              <a:t>Palaestina</a:t>
            </a:r>
            <a:r>
              <a:rPr lang="en-US" altLang="zh-TW" dirty="0" smtClean="0">
                <a:solidFill>
                  <a:srgbClr val="002060"/>
                </a:solidFill>
                <a:latin typeface="標楷體" pitchFamily="65" charset="-120"/>
                <a:ea typeface="標楷體" pitchFamily="65" charset="-120"/>
              </a:rPr>
              <a:t>)</a:t>
            </a:r>
            <a:endParaRPr lang="zh-TW" altLang="en-US" dirty="0">
              <a:solidFill>
                <a:srgbClr val="00206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57200" y="1268760"/>
            <a:ext cx="8229600" cy="5184428"/>
          </a:xfrm>
        </p:spPr>
        <p:txBody>
          <a:bodyPr>
            <a:normAutofit/>
          </a:bodyPr>
          <a:lstStyle/>
          <a:p>
            <a:pPr algn="just">
              <a:spcBef>
                <a:spcPct val="40000"/>
              </a:spcBef>
            </a:pPr>
            <a:r>
              <a:rPr lang="zh-TW" altLang="en-US" dirty="0" smtClean="0">
                <a:latin typeface="標楷體" pitchFamily="65" charset="-120"/>
                <a:ea typeface="標楷體" pitchFamily="65" charset="-120"/>
              </a:rPr>
              <a:t>古</a:t>
            </a:r>
            <a:r>
              <a:rPr lang="zh-TW" altLang="en-US" dirty="0">
                <a:latin typeface="標楷體" pitchFamily="65" charset="-120"/>
                <a:ea typeface="標楷體" pitchFamily="65" charset="-120"/>
              </a:rPr>
              <a:t>羅馬人曾佔領過巴勒斯坦</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古羅馬人的後輩是否現在也有權利要求佔領巴勒斯坦</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lgn="just">
              <a:spcBef>
                <a:spcPct val="40000"/>
              </a:spcBef>
            </a:pPr>
            <a:r>
              <a:rPr lang="zh-TW" altLang="en-US" dirty="0" smtClean="0">
                <a:latin typeface="標楷體" pitchFamily="65" charset="-120"/>
                <a:ea typeface="標楷體" pitchFamily="65" charset="-120"/>
              </a:rPr>
              <a:t>儘管猶太人一貫宣傳第一次中東戰爭是阿拉伯國家發動的，但實際上在戰爭正式發生之前猶太武裝已經侵佔了大片聯合國劃給“阿拉伯國”的土地，並實施種族清洗。在這種情況下阿拉伯國家才進行干涉。</a:t>
            </a:r>
            <a:endParaRPr lang="zh-TW" altLang="zh-CN" dirty="0" smtClean="0">
              <a:latin typeface="標楷體" pitchFamily="65" charset="-120"/>
              <a:ea typeface="標楷體" pitchFamily="65" charset="-120"/>
            </a:endParaRPr>
          </a:p>
        </p:txBody>
      </p:sp>
      <p:sp>
        <p:nvSpPr>
          <p:cNvPr id="3" name="Rectangle 2"/>
          <p:cNvSpPr>
            <a:spLocks noGrp="1" noChangeArrowheads="1"/>
          </p:cNvSpPr>
          <p:nvPr>
            <p:ph type="title"/>
          </p:nvPr>
        </p:nvSpPr>
        <p:spPr>
          <a:xfrm>
            <a:off x="457200" y="381000"/>
            <a:ext cx="8229600" cy="815975"/>
          </a:xfrm>
        </p:spPr>
        <p:txBody>
          <a:bodyPr/>
          <a:lstStyle/>
          <a:p>
            <a:pPr algn="l"/>
            <a:r>
              <a:rPr lang="zh-TW" altLang="en-US" b="1" dirty="0">
                <a:solidFill>
                  <a:srgbClr val="FFFF00"/>
                </a:solidFill>
                <a:latin typeface="標楷體" pitchFamily="65" charset="-120"/>
                <a:ea typeface="標楷體" pitchFamily="65" charset="-120"/>
              </a:rPr>
              <a:t>認識</a:t>
            </a:r>
            <a:r>
              <a:rPr lang="zh-CN" altLang="en-US" b="1" dirty="0">
                <a:solidFill>
                  <a:srgbClr val="FFFF00"/>
                </a:solidFill>
                <a:latin typeface="標楷體" pitchFamily="65" charset="-120"/>
                <a:ea typeface="標楷體" pitchFamily="65" charset="-120"/>
              </a:rPr>
              <a:t>猶太復國主義運動</a:t>
            </a:r>
            <a:r>
              <a:rPr lang="zh-CN" altLang="en-US" dirty="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457200" y="1340768"/>
            <a:ext cx="8229600" cy="5256882"/>
          </a:xfrm>
        </p:spPr>
        <p:txBody>
          <a:bodyPr/>
          <a:lstStyle/>
          <a:p>
            <a:pPr algn="just">
              <a:lnSpc>
                <a:spcPct val="90000"/>
              </a:lnSpc>
            </a:pPr>
            <a:r>
              <a:rPr lang="zh-TW" altLang="zh-CN" dirty="0" smtClean="0">
                <a:latin typeface="標楷體" pitchFamily="65" charset="-120"/>
                <a:ea typeface="標楷體" pitchFamily="65" charset="-120"/>
              </a:rPr>
              <a:t>猶</a:t>
            </a:r>
            <a:r>
              <a:rPr lang="zh-TW" altLang="zh-CN" dirty="0">
                <a:latin typeface="標楷體" pitchFamily="65" charset="-120"/>
                <a:ea typeface="標楷體" pitchFamily="65" charset="-120"/>
              </a:rPr>
              <a:t>太人還建立了“哈加納”、“伊爾貢”、“斯特恩集團”</a:t>
            </a:r>
            <a:r>
              <a:rPr lang="zh-TW" altLang="zh-CN" dirty="0" smtClean="0">
                <a:latin typeface="標楷體" pitchFamily="65" charset="-120"/>
                <a:ea typeface="標楷體" pitchFamily="65" charset="-120"/>
              </a:rPr>
              <a:t>等</a:t>
            </a:r>
            <a:r>
              <a:rPr lang="zh-TW" altLang="en-US" dirty="0" smtClean="0">
                <a:latin typeface="標楷體" pitchFamily="65" charset="-120"/>
                <a:ea typeface="標楷體" pitchFamily="65" charset="-120"/>
              </a:rPr>
              <a:t>軍事</a:t>
            </a:r>
            <a:r>
              <a:rPr lang="zh-TW" altLang="zh-CN" dirty="0" smtClean="0">
                <a:latin typeface="標楷體" pitchFamily="65" charset="-120"/>
                <a:ea typeface="標楷體" pitchFamily="65" charset="-120"/>
              </a:rPr>
              <a:t>武</a:t>
            </a:r>
            <a:r>
              <a:rPr lang="zh-TW" altLang="zh-CN" dirty="0">
                <a:latin typeface="標楷體" pitchFamily="65" charset="-120"/>
                <a:ea typeface="標楷體" pitchFamily="65" charset="-120"/>
              </a:rPr>
              <a:t>裝組織，實質為恐怖組織，殺害當地阿拉伯人。</a:t>
            </a:r>
          </a:p>
          <a:p>
            <a:pPr algn="just">
              <a:lnSpc>
                <a:spcPct val="90000"/>
              </a:lnSpc>
            </a:pPr>
            <a:r>
              <a:rPr lang="zh-TW" altLang="en-US" dirty="0">
                <a:latin typeface="標楷體" pitchFamily="65" charset="-120"/>
                <a:ea typeface="標楷體" pitchFamily="65" charset="-120"/>
              </a:rPr>
              <a:t>而在阿拉</a:t>
            </a:r>
            <a:r>
              <a:rPr lang="zh-TW" altLang="en-US" dirty="0" smtClean="0">
                <a:latin typeface="標楷體" pitchFamily="65" charset="-120"/>
                <a:ea typeface="標楷體" pitchFamily="65" charset="-120"/>
              </a:rPr>
              <a:t>伯控制地區</a:t>
            </a:r>
            <a:r>
              <a:rPr lang="zh-TW" altLang="en-US" dirty="0">
                <a:latin typeface="標楷體" pitchFamily="65" charset="-120"/>
                <a:ea typeface="標楷體" pitchFamily="65" charset="-120"/>
              </a:rPr>
              <a:t>並沒有阿拉伯</a:t>
            </a:r>
            <a:r>
              <a:rPr lang="zh-CN" altLang="en-US" dirty="0">
                <a:latin typeface="標楷體" pitchFamily="65" charset="-120"/>
                <a:ea typeface="標楷體" pitchFamily="65" charset="-120"/>
              </a:rPr>
              <a:t>人</a:t>
            </a:r>
            <a:r>
              <a:rPr lang="zh-TW" altLang="en-US" dirty="0">
                <a:latin typeface="標楷體" pitchFamily="65" charset="-120"/>
                <a:ea typeface="標楷體" pitchFamily="65" charset="-120"/>
              </a:rPr>
              <a:t>對猶太平民同樣的記錄</a:t>
            </a:r>
            <a:endParaRPr lang="zh-CN" altLang="en-US" dirty="0">
              <a:latin typeface="標楷體" pitchFamily="65" charset="-120"/>
              <a:ea typeface="標楷體" pitchFamily="65" charset="-120"/>
            </a:endParaRPr>
          </a:p>
        </p:txBody>
      </p:sp>
      <p:sp>
        <p:nvSpPr>
          <p:cNvPr id="3" name="Rectangle 2"/>
          <p:cNvSpPr>
            <a:spLocks noGrp="1" noChangeArrowheads="1"/>
          </p:cNvSpPr>
          <p:nvPr>
            <p:ph type="title"/>
          </p:nvPr>
        </p:nvSpPr>
        <p:spPr>
          <a:xfrm>
            <a:off x="457200" y="381000"/>
            <a:ext cx="8229600" cy="815975"/>
          </a:xfrm>
        </p:spPr>
        <p:txBody>
          <a:bodyPr/>
          <a:lstStyle/>
          <a:p>
            <a:pPr algn="l"/>
            <a:r>
              <a:rPr lang="zh-TW" altLang="en-US" b="1" dirty="0">
                <a:solidFill>
                  <a:srgbClr val="FFFF00"/>
                </a:solidFill>
                <a:latin typeface="標楷體" pitchFamily="65" charset="-120"/>
                <a:ea typeface="標楷體" pitchFamily="65" charset="-120"/>
              </a:rPr>
              <a:t>認識</a:t>
            </a:r>
            <a:r>
              <a:rPr lang="zh-CN" altLang="en-US" b="1" dirty="0">
                <a:solidFill>
                  <a:srgbClr val="FFFF00"/>
                </a:solidFill>
                <a:latin typeface="標楷體" pitchFamily="65" charset="-120"/>
                <a:ea typeface="標楷體" pitchFamily="65" charset="-120"/>
              </a:rPr>
              <a:t>猶太復國主義運動</a:t>
            </a:r>
            <a:r>
              <a:rPr lang="zh-CN" altLang="en-US" dirty="0"/>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以巴衝突現況</a:t>
            </a:r>
            <a:endParaRPr lang="zh-TW" altLang="en-US" dirty="0"/>
          </a:p>
        </p:txBody>
      </p:sp>
      <p:sp>
        <p:nvSpPr>
          <p:cNvPr id="6" name="Rectangle 5"/>
          <p:cNvSpPr/>
          <p:nvPr/>
        </p:nvSpPr>
        <p:spPr>
          <a:xfrm>
            <a:off x="395536" y="1484784"/>
            <a:ext cx="3888432" cy="1296144"/>
          </a:xfrm>
          <a:prstGeom prst="rect">
            <a:avLst/>
          </a:prstGeom>
          <a:blipFill>
            <a:blip r:embed="rId2" cstate="print"/>
            <a:tile tx="0" ty="0" sx="100000" sy="100000" flip="none" algn="tl"/>
          </a:blipFill>
          <a:ln>
            <a:noFill/>
          </a:ln>
          <a:effectLst>
            <a:outerShdw blurRad="50800" dist="152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rPr>
              <a:t>巴勒斯坦與以色列衝突仍在不斷升級。周一（</a:t>
            </a:r>
            <a:r>
              <a:rPr lang="en-US" altLang="zh-TW" dirty="0" smtClean="0">
                <a:solidFill>
                  <a:schemeClr val="tx1"/>
                </a:solidFill>
              </a:rPr>
              <a:t>7</a:t>
            </a:r>
            <a:r>
              <a:rPr lang="zh-TW" altLang="en-US" dirty="0" smtClean="0">
                <a:solidFill>
                  <a:schemeClr val="tx1"/>
                </a:solidFill>
              </a:rPr>
              <a:t>月</a:t>
            </a:r>
            <a:r>
              <a:rPr lang="en-US" altLang="zh-TW" dirty="0" smtClean="0">
                <a:solidFill>
                  <a:schemeClr val="tx1"/>
                </a:solidFill>
              </a:rPr>
              <a:t>21</a:t>
            </a:r>
            <a:r>
              <a:rPr lang="zh-TW" altLang="en-US" dirty="0" smtClean="0">
                <a:solidFill>
                  <a:schemeClr val="tx1"/>
                </a:solidFill>
              </a:rPr>
              <a:t>日），超過</a:t>
            </a:r>
            <a:r>
              <a:rPr lang="en-US" altLang="zh-TW" dirty="0" smtClean="0">
                <a:solidFill>
                  <a:schemeClr val="tx1"/>
                </a:solidFill>
              </a:rPr>
              <a:t>500</a:t>
            </a:r>
            <a:r>
              <a:rPr lang="zh-TW" altLang="en-US" dirty="0" smtClean="0">
                <a:solidFill>
                  <a:schemeClr val="tx1"/>
                </a:solidFill>
              </a:rPr>
              <a:t>巴勒斯坦人在衝突中喪生。聯合國安理會呼籲立即停火。       </a:t>
            </a:r>
            <a:r>
              <a:rPr lang="en-US" altLang="zh-TW" dirty="0" smtClean="0">
                <a:solidFill>
                  <a:schemeClr val="tx1"/>
                </a:solidFill>
              </a:rPr>
              <a:t>BCC</a:t>
            </a:r>
            <a:r>
              <a:rPr lang="zh-TW" altLang="en-US" sz="1400" dirty="0" smtClean="0">
                <a:solidFill>
                  <a:schemeClr val="tx1"/>
                </a:solidFill>
              </a:rPr>
              <a:t>中文網</a:t>
            </a:r>
            <a:r>
              <a:rPr lang="en-US" altLang="zh-TW" sz="1400" dirty="0" smtClean="0">
                <a:solidFill>
                  <a:schemeClr val="tx1"/>
                </a:solidFill>
              </a:rPr>
              <a:t>2014</a:t>
            </a:r>
            <a:r>
              <a:rPr lang="zh-TW" altLang="en-US" sz="1400" dirty="0" smtClean="0">
                <a:solidFill>
                  <a:schemeClr val="tx1"/>
                </a:solidFill>
              </a:rPr>
              <a:t>年 </a:t>
            </a:r>
            <a:r>
              <a:rPr lang="en-US" altLang="zh-TW" sz="1400" dirty="0" smtClean="0">
                <a:solidFill>
                  <a:schemeClr val="tx1"/>
                </a:solidFill>
              </a:rPr>
              <a:t>7</a:t>
            </a:r>
            <a:r>
              <a:rPr lang="zh-TW" altLang="en-US" sz="1400" dirty="0" smtClean="0">
                <a:solidFill>
                  <a:schemeClr val="tx1"/>
                </a:solidFill>
              </a:rPr>
              <a:t>月 </a:t>
            </a:r>
            <a:r>
              <a:rPr lang="en-US" altLang="zh-TW" sz="1400" dirty="0" smtClean="0">
                <a:solidFill>
                  <a:schemeClr val="tx1"/>
                </a:solidFill>
              </a:rPr>
              <a:t>21</a:t>
            </a:r>
            <a:r>
              <a:rPr lang="zh-TW" altLang="en-US" sz="1400" dirty="0" smtClean="0">
                <a:solidFill>
                  <a:schemeClr val="tx1"/>
                </a:solidFill>
              </a:rPr>
              <a:t>日</a:t>
            </a:r>
          </a:p>
        </p:txBody>
      </p:sp>
      <p:pic>
        <p:nvPicPr>
          <p:cNvPr id="1026" name="Picture 2"/>
          <p:cNvPicPr>
            <a:picLocks noChangeAspect="1" noChangeArrowheads="1"/>
          </p:cNvPicPr>
          <p:nvPr/>
        </p:nvPicPr>
        <p:blipFill>
          <a:blip r:embed="rId3" cstate="print"/>
          <a:srcRect/>
          <a:stretch>
            <a:fillRect/>
          </a:stretch>
        </p:blipFill>
        <p:spPr bwMode="auto">
          <a:xfrm>
            <a:off x="323528" y="2996952"/>
            <a:ext cx="6480720" cy="1008112"/>
          </a:xfrm>
          <a:prstGeom prst="rect">
            <a:avLst/>
          </a:prstGeom>
          <a:noFill/>
          <a:ln w="9525">
            <a:noFill/>
            <a:miter lim="800000"/>
            <a:headEnd/>
            <a:tailEnd/>
          </a:ln>
        </p:spPr>
      </p:pic>
      <p:grpSp>
        <p:nvGrpSpPr>
          <p:cNvPr id="3" name="Group 9"/>
          <p:cNvGrpSpPr/>
          <p:nvPr/>
        </p:nvGrpSpPr>
        <p:grpSpPr>
          <a:xfrm>
            <a:off x="4499992" y="188640"/>
            <a:ext cx="4248472" cy="2680584"/>
            <a:chOff x="4499992" y="188640"/>
            <a:chExt cx="4248472" cy="2680584"/>
          </a:xfrm>
        </p:grpSpPr>
        <p:pic>
          <p:nvPicPr>
            <p:cNvPr id="1027" name="Picture 3"/>
            <p:cNvPicPr>
              <a:picLocks noChangeAspect="1" noChangeArrowheads="1"/>
            </p:cNvPicPr>
            <p:nvPr/>
          </p:nvPicPr>
          <p:blipFill>
            <a:blip r:embed="rId4" cstate="print"/>
            <a:srcRect/>
            <a:stretch>
              <a:fillRect/>
            </a:stretch>
          </p:blipFill>
          <p:spPr bwMode="auto">
            <a:xfrm>
              <a:off x="4499992" y="188640"/>
              <a:ext cx="4248472" cy="2680584"/>
            </a:xfrm>
            <a:prstGeom prst="rect">
              <a:avLst/>
            </a:prstGeom>
            <a:noFill/>
            <a:ln w="9525">
              <a:noFill/>
              <a:miter lim="800000"/>
              <a:headEnd/>
              <a:tailEnd/>
            </a:ln>
          </p:spPr>
        </p:pic>
        <p:sp>
          <p:nvSpPr>
            <p:cNvPr id="9" name="TextBox 8"/>
            <p:cNvSpPr txBox="1"/>
            <p:nvPr/>
          </p:nvSpPr>
          <p:spPr>
            <a:xfrm>
              <a:off x="7236296" y="2276872"/>
              <a:ext cx="1454244" cy="523220"/>
            </a:xfrm>
            <a:prstGeom prst="rect">
              <a:avLst/>
            </a:prstGeom>
            <a:noFill/>
          </p:spPr>
          <p:txBody>
            <a:bodyPr wrap="none" rtlCol="0">
              <a:spAutoFit/>
            </a:bodyPr>
            <a:lstStyle/>
            <a:p>
              <a:r>
                <a:rPr lang="zh-TW" altLang="en-US" sz="1400" dirty="0" smtClean="0"/>
                <a:t>經濟日報</a:t>
              </a:r>
              <a:endParaRPr lang="en-US" altLang="zh-TW" sz="1400" dirty="0" smtClean="0"/>
            </a:p>
            <a:p>
              <a:r>
                <a:rPr lang="en-US" altLang="zh-TW" sz="1400" dirty="0" smtClean="0"/>
                <a:t>2014</a:t>
              </a:r>
              <a:r>
                <a:rPr lang="zh-TW" altLang="en-US" sz="1400" dirty="0" smtClean="0"/>
                <a:t>年</a:t>
              </a:r>
              <a:r>
                <a:rPr lang="en-US" altLang="zh-TW" sz="1400" dirty="0" smtClean="0"/>
                <a:t>08</a:t>
              </a:r>
              <a:r>
                <a:rPr lang="zh-TW" altLang="en-US" sz="1400" dirty="0" smtClean="0"/>
                <a:t>月</a:t>
              </a:r>
              <a:r>
                <a:rPr lang="en-US" altLang="zh-TW" sz="1400" dirty="0" smtClean="0"/>
                <a:t>22</a:t>
              </a:r>
              <a:r>
                <a:rPr lang="zh-TW" altLang="en-US" sz="1400" dirty="0" smtClean="0"/>
                <a:t>日</a:t>
              </a:r>
              <a:endParaRPr lang="zh-TW" altLang="en-US" sz="1400" dirty="0"/>
            </a:p>
          </p:txBody>
        </p:sp>
      </p:grpSp>
      <p:sp>
        <p:nvSpPr>
          <p:cNvPr id="12" name="Rectangle 11"/>
          <p:cNvSpPr/>
          <p:nvPr/>
        </p:nvSpPr>
        <p:spPr>
          <a:xfrm>
            <a:off x="4572000" y="4221088"/>
            <a:ext cx="3888432" cy="1440160"/>
          </a:xfrm>
          <a:prstGeom prst="rect">
            <a:avLst/>
          </a:prstGeom>
          <a:blipFill>
            <a:blip r:embed="rId2" cstate="print"/>
            <a:tile tx="0" ty="0" sx="100000" sy="100000" flip="none" algn="tl"/>
          </a:blipFill>
          <a:ln>
            <a:noFill/>
          </a:ln>
          <a:effectLst>
            <a:outerShdw blurRad="50800" dist="152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rPr>
              <a:t>聯合國的數據顯示，過去四周，已有</a:t>
            </a:r>
            <a:r>
              <a:rPr lang="en-US" altLang="zh-TW" dirty="0" smtClean="0">
                <a:solidFill>
                  <a:schemeClr val="tx1"/>
                </a:solidFill>
              </a:rPr>
              <a:t>1900</a:t>
            </a:r>
            <a:r>
              <a:rPr lang="zh-TW" altLang="en-US" dirty="0" smtClean="0">
                <a:solidFill>
                  <a:schemeClr val="tx1"/>
                </a:solidFill>
              </a:rPr>
              <a:t>名巴勒斯坦人在加沙的暴力衝突中死亡。以色列政府說，</a:t>
            </a:r>
            <a:r>
              <a:rPr lang="en-US" altLang="zh-TW" dirty="0" smtClean="0">
                <a:solidFill>
                  <a:schemeClr val="tx1"/>
                </a:solidFill>
              </a:rPr>
              <a:t>67</a:t>
            </a:r>
            <a:r>
              <a:rPr lang="zh-TW" altLang="en-US" dirty="0" smtClean="0">
                <a:solidFill>
                  <a:schemeClr val="tx1"/>
                </a:solidFill>
              </a:rPr>
              <a:t>名以色列人在衝突中死亡，其中包括</a:t>
            </a:r>
            <a:r>
              <a:rPr lang="en-US" altLang="zh-TW" dirty="0" smtClean="0">
                <a:solidFill>
                  <a:schemeClr val="tx1"/>
                </a:solidFill>
              </a:rPr>
              <a:t>3</a:t>
            </a:r>
            <a:r>
              <a:rPr lang="zh-TW" altLang="en-US" dirty="0" smtClean="0">
                <a:solidFill>
                  <a:schemeClr val="tx1"/>
                </a:solidFill>
              </a:rPr>
              <a:t>名平民。</a:t>
            </a:r>
          </a:p>
          <a:p>
            <a:r>
              <a:rPr lang="zh-TW" altLang="en-US" dirty="0" smtClean="0">
                <a:solidFill>
                  <a:schemeClr val="tx1"/>
                </a:solidFill>
              </a:rPr>
              <a:t>                    </a:t>
            </a:r>
            <a:r>
              <a:rPr lang="en-US" altLang="zh-TW" dirty="0" smtClean="0">
                <a:solidFill>
                  <a:schemeClr val="tx1"/>
                </a:solidFill>
              </a:rPr>
              <a:t>BCC</a:t>
            </a:r>
            <a:r>
              <a:rPr lang="zh-TW" altLang="en-US" sz="1400" dirty="0" smtClean="0">
                <a:solidFill>
                  <a:schemeClr val="tx1"/>
                </a:solidFill>
              </a:rPr>
              <a:t>中文網</a:t>
            </a:r>
            <a:r>
              <a:rPr lang="en-US" altLang="zh-TW" sz="1400" dirty="0" smtClean="0">
                <a:solidFill>
                  <a:schemeClr val="tx1"/>
                </a:solidFill>
              </a:rPr>
              <a:t>2014</a:t>
            </a:r>
            <a:r>
              <a:rPr lang="zh-TW" altLang="en-US" sz="1400" dirty="0" smtClean="0">
                <a:solidFill>
                  <a:schemeClr val="tx1"/>
                </a:solidFill>
              </a:rPr>
              <a:t>年 </a:t>
            </a:r>
            <a:r>
              <a:rPr lang="en-US" altLang="zh-TW" sz="1400" dirty="0" smtClean="0">
                <a:solidFill>
                  <a:schemeClr val="tx1"/>
                </a:solidFill>
              </a:rPr>
              <a:t>8</a:t>
            </a:r>
            <a:r>
              <a:rPr lang="zh-TW" altLang="en-US" sz="1400" dirty="0" smtClean="0">
                <a:solidFill>
                  <a:schemeClr val="tx1"/>
                </a:solidFill>
              </a:rPr>
              <a:t>月 </a:t>
            </a:r>
            <a:r>
              <a:rPr lang="en-US" altLang="zh-TW" sz="1400" dirty="0" smtClean="0">
                <a:solidFill>
                  <a:schemeClr val="tx1"/>
                </a:solidFill>
              </a:rPr>
              <a:t>9</a:t>
            </a:r>
            <a:r>
              <a:rPr lang="zh-TW" altLang="en-US" sz="1400" dirty="0" smtClean="0">
                <a:solidFill>
                  <a:schemeClr val="tx1"/>
                </a:solidFill>
              </a:rPr>
              <a:t>日</a:t>
            </a:r>
          </a:p>
        </p:txBody>
      </p:sp>
      <p:pic>
        <p:nvPicPr>
          <p:cNvPr id="1030" name="Picture 6" descr="http://imgtravel.gmw.cn/attachement/jpg/site2/20140731/c03fd543e6d41543f32812.jpg">
            <a:hlinkClick r:id="rId5"/>
          </p:cNvPr>
          <p:cNvPicPr>
            <a:picLocks noChangeAspect="1" noChangeArrowheads="1"/>
          </p:cNvPicPr>
          <p:nvPr/>
        </p:nvPicPr>
        <p:blipFill>
          <a:blip r:embed="rId6" cstate="print"/>
          <a:srcRect/>
          <a:stretch>
            <a:fillRect/>
          </a:stretch>
        </p:blipFill>
        <p:spPr bwMode="auto">
          <a:xfrm>
            <a:off x="323528" y="4149080"/>
            <a:ext cx="3808165" cy="2537411"/>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以巴衝突現況</a:t>
            </a:r>
            <a:endParaRPr lang="zh-TW" altLang="en-US" dirty="0"/>
          </a:p>
        </p:txBody>
      </p:sp>
      <p:sp>
        <p:nvSpPr>
          <p:cNvPr id="9" name="Content Placeholder 8"/>
          <p:cNvSpPr>
            <a:spLocks noGrp="1"/>
          </p:cNvSpPr>
          <p:nvPr>
            <p:ph idx="1"/>
          </p:nvPr>
        </p:nvSpPr>
        <p:spPr>
          <a:xfrm>
            <a:off x="5220072" y="2348880"/>
            <a:ext cx="3600400" cy="1468760"/>
          </a:xfrm>
        </p:spPr>
        <p:txBody>
          <a:bodyPr>
            <a:noAutofit/>
          </a:bodyPr>
          <a:lstStyle/>
          <a:p>
            <a:r>
              <a:rPr lang="zh-TW" altLang="en-US" sz="1800" dirty="0" smtClean="0">
                <a:latin typeface="+mn-ea"/>
              </a:rPr>
              <a:t>以軍冷血地殺害手無寸鐵及無辜的平民百姓</a:t>
            </a:r>
            <a:endParaRPr lang="en-US" altLang="zh-TW" sz="1800" dirty="0" smtClean="0">
              <a:latin typeface="+mn-ea"/>
            </a:endParaRPr>
          </a:p>
          <a:p>
            <a:r>
              <a:rPr lang="zh-TW" altLang="en-US" sz="1800" dirty="0" smtClean="0">
                <a:latin typeface="+mn-ea"/>
              </a:rPr>
              <a:t>空襲學校、平民區、醫院、聯合國學校</a:t>
            </a:r>
            <a:r>
              <a:rPr lang="en-US" altLang="zh-TW" sz="1800" dirty="0" smtClean="0">
                <a:latin typeface="+mn-ea"/>
              </a:rPr>
              <a:t>……</a:t>
            </a:r>
          </a:p>
          <a:p>
            <a:r>
              <a:rPr lang="zh-TW" altLang="en-US" sz="1800" dirty="0" smtClean="0"/>
              <a:t>以色列軍艦襲擊國際救援船</a:t>
            </a:r>
            <a:endParaRPr lang="en-US" altLang="zh-TW" sz="1800" dirty="0" smtClean="0">
              <a:latin typeface="+mn-ea"/>
            </a:endParaRPr>
          </a:p>
          <a:p>
            <a:r>
              <a:rPr lang="zh-TW" altLang="en-US" sz="1800" dirty="0" smtClean="0">
                <a:latin typeface="+mn-ea"/>
              </a:rPr>
              <a:t>以人作為槍擊對象作為娛樂</a:t>
            </a:r>
            <a:endParaRPr lang="zh-TW" altLang="en-US" sz="1800" dirty="0">
              <a:latin typeface="+mn-ea"/>
            </a:endParaRPr>
          </a:p>
        </p:txBody>
      </p:sp>
      <p:grpSp>
        <p:nvGrpSpPr>
          <p:cNvPr id="8" name="Group 7"/>
          <p:cNvGrpSpPr/>
          <p:nvPr/>
        </p:nvGrpSpPr>
        <p:grpSpPr>
          <a:xfrm>
            <a:off x="251520" y="1628800"/>
            <a:ext cx="4680520" cy="4127602"/>
            <a:chOff x="179512" y="1844824"/>
            <a:chExt cx="4680520" cy="4127602"/>
          </a:xfrm>
        </p:grpSpPr>
        <p:grpSp>
          <p:nvGrpSpPr>
            <p:cNvPr id="6" name="Group 5"/>
            <p:cNvGrpSpPr/>
            <p:nvPr/>
          </p:nvGrpSpPr>
          <p:grpSpPr>
            <a:xfrm>
              <a:off x="179512" y="1844824"/>
              <a:ext cx="4680520" cy="4127602"/>
              <a:chOff x="251520" y="1628800"/>
              <a:chExt cx="4680520" cy="4127602"/>
            </a:xfrm>
          </p:grpSpPr>
          <p:pic>
            <p:nvPicPr>
              <p:cNvPr id="4" name="Picture 4"/>
              <p:cNvPicPr>
                <a:picLocks noChangeAspect="1" noChangeArrowheads="1"/>
              </p:cNvPicPr>
              <p:nvPr/>
            </p:nvPicPr>
            <p:blipFill>
              <a:blip r:embed="rId2" cstate="print"/>
              <a:srcRect l="14175" t="23800" r="52751" b="72582"/>
              <a:stretch>
                <a:fillRect/>
              </a:stretch>
            </p:blipFill>
            <p:spPr bwMode="auto">
              <a:xfrm>
                <a:off x="251520" y="1628800"/>
                <a:ext cx="4680520" cy="288032"/>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l="14175" t="36464" r="52751" b="15301"/>
              <a:stretch>
                <a:fillRect/>
              </a:stretch>
            </p:blipFill>
            <p:spPr bwMode="auto">
              <a:xfrm>
                <a:off x="251520" y="1916832"/>
                <a:ext cx="4680520" cy="3839570"/>
              </a:xfrm>
              <a:prstGeom prst="rect">
                <a:avLst/>
              </a:prstGeom>
              <a:noFill/>
              <a:ln w="9525">
                <a:noFill/>
                <a:miter lim="800000"/>
                <a:headEnd/>
                <a:tailEnd/>
              </a:ln>
            </p:spPr>
          </p:pic>
        </p:grpSp>
        <p:sp>
          <p:nvSpPr>
            <p:cNvPr id="7" name="TextBox 6"/>
            <p:cNvSpPr txBox="1"/>
            <p:nvPr/>
          </p:nvSpPr>
          <p:spPr>
            <a:xfrm>
              <a:off x="3131840" y="1872007"/>
              <a:ext cx="1579278" cy="276999"/>
            </a:xfrm>
            <a:prstGeom prst="rect">
              <a:avLst/>
            </a:prstGeom>
            <a:noFill/>
          </p:spPr>
          <p:txBody>
            <a:bodyPr wrap="none" rtlCol="0">
              <a:spAutoFit/>
            </a:bodyPr>
            <a:lstStyle/>
            <a:p>
              <a:r>
                <a:rPr lang="zh-TW" altLang="en-US" sz="1200" b="1" dirty="0" smtClean="0"/>
                <a:t>經濟通</a:t>
              </a:r>
              <a:r>
                <a:rPr lang="en-US" altLang="zh-TW" sz="1200" b="1" dirty="0" smtClean="0"/>
                <a:t>2014</a:t>
              </a:r>
              <a:r>
                <a:rPr lang="zh-TW" altLang="en-US" sz="1200" b="1" dirty="0" smtClean="0"/>
                <a:t>年</a:t>
              </a:r>
              <a:r>
                <a:rPr lang="en-US" altLang="zh-TW" sz="1200" b="1" dirty="0" smtClean="0"/>
                <a:t>8</a:t>
              </a:r>
              <a:r>
                <a:rPr lang="zh-TW" altLang="en-US" sz="1200" b="1" dirty="0" smtClean="0"/>
                <a:t>月</a:t>
              </a:r>
              <a:r>
                <a:rPr lang="en-US" altLang="zh-TW" sz="1200" b="1" dirty="0" smtClean="0"/>
                <a:t>4</a:t>
              </a:r>
              <a:r>
                <a:rPr lang="zh-TW" altLang="en-US" sz="1200" b="1" dirty="0" smtClean="0"/>
                <a:t>日</a:t>
              </a:r>
              <a:endParaRPr lang="zh-TW" altLang="en-US" sz="1200" b="1" dirty="0"/>
            </a:p>
          </p:txBody>
        </p:sp>
      </p:grpSp>
      <p:pic>
        <p:nvPicPr>
          <p:cNvPr id="3074" name="Picture 2" descr="http://i2.sinaimg.cn/dy/w/p/2014-08-22/1408679424_yeMBnR.jpg">
            <a:hlinkClick r:id="rId3"/>
          </p:cNvPr>
          <p:cNvPicPr>
            <a:picLocks noChangeAspect="1" noChangeArrowheads="1"/>
          </p:cNvPicPr>
          <p:nvPr/>
        </p:nvPicPr>
        <p:blipFill>
          <a:blip r:embed="rId4" cstate="print"/>
          <a:srcRect/>
          <a:stretch>
            <a:fillRect/>
          </a:stretch>
        </p:blipFill>
        <p:spPr bwMode="auto">
          <a:xfrm>
            <a:off x="5292080" y="404664"/>
            <a:ext cx="2937578" cy="1746524"/>
          </a:xfrm>
          <a:prstGeom prst="rect">
            <a:avLst/>
          </a:prstGeom>
          <a:noFill/>
        </p:spPr>
      </p:pic>
      <p:pic>
        <p:nvPicPr>
          <p:cNvPr id="3076" name="Picture 4" descr="http://msnphoto.eastday.com/images/thumbnailimg/month_1410/201410181436099436.jpg">
            <a:hlinkClick r:id="rId5"/>
          </p:cNvPr>
          <p:cNvPicPr>
            <a:picLocks noChangeAspect="1" noChangeArrowheads="1"/>
          </p:cNvPicPr>
          <p:nvPr/>
        </p:nvPicPr>
        <p:blipFill>
          <a:blip r:embed="rId6" cstate="print"/>
          <a:srcRect/>
          <a:stretch>
            <a:fillRect/>
          </a:stretch>
        </p:blipFill>
        <p:spPr bwMode="auto">
          <a:xfrm>
            <a:off x="5364088" y="4365104"/>
            <a:ext cx="3312368" cy="220686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562074"/>
          </a:xfrm>
        </p:spPr>
        <p:txBody>
          <a:bodyPr>
            <a:normAutofit fontScale="90000"/>
          </a:bodyPr>
          <a:lstStyle/>
          <a:p>
            <a:pPr algn="l"/>
            <a:r>
              <a:rPr lang="zh-TW" altLang="en-US" dirty="0" smtClean="0">
                <a:solidFill>
                  <a:srgbClr val="FFFF00"/>
                </a:solidFill>
                <a:latin typeface="標楷體" pitchFamily="65" charset="-120"/>
                <a:ea typeface="標楷體" pitchFamily="65" charset="-120"/>
              </a:rPr>
              <a:t>以巴衝突現況</a:t>
            </a:r>
            <a:endParaRPr lang="zh-TW" altLang="en-US" dirty="0"/>
          </a:p>
        </p:txBody>
      </p:sp>
      <p:sp>
        <p:nvSpPr>
          <p:cNvPr id="6" name="Rectangle 5"/>
          <p:cNvSpPr/>
          <p:nvPr/>
        </p:nvSpPr>
        <p:spPr>
          <a:xfrm>
            <a:off x="395536" y="1052736"/>
            <a:ext cx="8352928" cy="5616624"/>
          </a:xfrm>
          <a:prstGeom prst="rect">
            <a:avLst/>
          </a:prstGeom>
          <a:blipFill>
            <a:blip r:embed="rId2" cstate="print"/>
            <a:tile tx="0" ty="0" sx="100000" sy="100000" flip="none" algn="tl"/>
          </a:blipFill>
          <a:ln>
            <a:noFill/>
          </a:ln>
          <a:effectLst>
            <a:outerShdw blurRad="50800" dist="152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solidFill>
                  <a:schemeClr val="tx1"/>
                </a:solidFill>
              </a:rPr>
              <a:t>以色列全面關閉阿克薩清真寺    艾資哈爾嚴正關切</a:t>
            </a:r>
            <a:endParaRPr lang="en-US" altLang="zh-TW" b="1" dirty="0" smtClean="0">
              <a:solidFill>
                <a:schemeClr val="tx1"/>
              </a:solidFill>
            </a:endParaRPr>
          </a:p>
          <a:p>
            <a:endParaRPr lang="en-US" altLang="zh-TW" b="1" dirty="0" smtClean="0">
              <a:solidFill>
                <a:schemeClr val="tx1"/>
              </a:solidFill>
            </a:endParaRPr>
          </a:p>
          <a:p>
            <a:r>
              <a:rPr lang="zh-TW" altLang="en-US" sz="1600" dirty="0" smtClean="0">
                <a:solidFill>
                  <a:schemeClr val="tx1"/>
                </a:solidFill>
              </a:rPr>
              <a:t>艾資哈爾強調指出：猶太複國主義佔領軍的這一升級行為，是對全球各國穆斯林感受的侵犯與踐踏；是對國際憲章和公約，以及宗教原則和價值的挑戰。</a:t>
            </a:r>
          </a:p>
          <a:p>
            <a:endParaRPr lang="en-US" altLang="zh-TW" sz="1600" b="1" dirty="0" smtClean="0">
              <a:solidFill>
                <a:schemeClr val="tx1"/>
              </a:solidFill>
            </a:endParaRPr>
          </a:p>
          <a:p>
            <a:r>
              <a:rPr lang="zh-TW" altLang="en-US" sz="1600" dirty="0" smtClean="0">
                <a:solidFill>
                  <a:schemeClr val="tx1"/>
                </a:solidFill>
              </a:rPr>
              <a:t>艾資哈爾還強調指出：關閉阿克薩清真寺的這一種族主義的決定，除了應當受到國際社會的譴責和聲討外，還應當要求阿拉伯和伊斯蘭國家採取官方立場，反擊這一決定。</a:t>
            </a:r>
          </a:p>
          <a:p>
            <a:endParaRPr lang="en-US" altLang="zh-TW" sz="1600" dirty="0" smtClean="0">
              <a:solidFill>
                <a:schemeClr val="tx1"/>
              </a:solidFill>
            </a:endParaRPr>
          </a:p>
          <a:p>
            <a:r>
              <a:rPr lang="zh-TW" altLang="en-US" sz="1600" dirty="0" smtClean="0">
                <a:solidFill>
                  <a:schemeClr val="tx1"/>
                </a:solidFill>
              </a:rPr>
              <a:t>對此，巴勒斯坦宗教基金部部長，在昨天（</a:t>
            </a:r>
            <a:r>
              <a:rPr lang="en-US" altLang="zh-TW" sz="1600" dirty="0" smtClean="0">
                <a:solidFill>
                  <a:schemeClr val="tx1"/>
                </a:solidFill>
              </a:rPr>
              <a:t>2014</a:t>
            </a:r>
            <a:r>
              <a:rPr lang="zh-TW" altLang="en-US" sz="1600" dirty="0" smtClean="0">
                <a:solidFill>
                  <a:schemeClr val="tx1"/>
                </a:solidFill>
              </a:rPr>
              <a:t>年</a:t>
            </a:r>
            <a:r>
              <a:rPr lang="en-US" altLang="zh-TW" sz="1600" dirty="0" smtClean="0">
                <a:solidFill>
                  <a:schemeClr val="tx1"/>
                </a:solidFill>
              </a:rPr>
              <a:t>10</a:t>
            </a:r>
            <a:r>
              <a:rPr lang="zh-TW" altLang="en-US" sz="1600" dirty="0" smtClean="0">
                <a:solidFill>
                  <a:schemeClr val="tx1"/>
                </a:solidFill>
              </a:rPr>
              <a:t>月</a:t>
            </a:r>
            <a:r>
              <a:rPr lang="en-US" altLang="zh-TW" sz="1600" dirty="0" smtClean="0">
                <a:solidFill>
                  <a:schemeClr val="tx1"/>
                </a:solidFill>
              </a:rPr>
              <a:t>30</a:t>
            </a:r>
            <a:r>
              <a:rPr lang="zh-TW" altLang="en-US" sz="1600" dirty="0" smtClean="0">
                <a:solidFill>
                  <a:schemeClr val="tx1"/>
                </a:solidFill>
              </a:rPr>
              <a:t>日星期四）發表講話說：自</a:t>
            </a:r>
            <a:r>
              <a:rPr lang="en-US" altLang="zh-TW" sz="1600" dirty="0" smtClean="0">
                <a:solidFill>
                  <a:schemeClr val="tx1"/>
                </a:solidFill>
              </a:rPr>
              <a:t>1967</a:t>
            </a:r>
            <a:r>
              <a:rPr lang="zh-TW" altLang="en-US" sz="1600" dirty="0" smtClean="0">
                <a:solidFill>
                  <a:schemeClr val="tx1"/>
                </a:solidFill>
              </a:rPr>
              <a:t>年以色列佔領軍侵佔古都斯（耶路撒冷）之後，這是以色列佔領軍首次關閉阿克薩清真寺。其目的就是要在時間上和空間上陰謀分割阿克薩清真寺。因此，他呼籲對這一從宗教、政治和法律層面上，損害到穆斯林權益的危險行徑給予明確的關注。</a:t>
            </a:r>
          </a:p>
          <a:p>
            <a:endParaRPr lang="en-US" altLang="zh-TW" sz="1600" dirty="0" smtClean="0">
              <a:solidFill>
                <a:schemeClr val="tx1"/>
              </a:solidFill>
            </a:endParaRPr>
          </a:p>
          <a:p>
            <a:r>
              <a:rPr lang="zh-TW" altLang="en-US" sz="1600" dirty="0" smtClean="0">
                <a:solidFill>
                  <a:schemeClr val="tx1"/>
                </a:solidFill>
              </a:rPr>
              <a:t>他還說：長期以來，以色列採取了一系列的措施，如制定專門針對阿克薩清真寺的法律條文、阻止在阿克薩清真寺念誦宣禮、毆打和驅逐對阿克薩清真寺內穆斯林的駐守者</a:t>
            </a:r>
            <a:r>
              <a:rPr lang="en-US" altLang="zh-TW" sz="1600" dirty="0" smtClean="0">
                <a:solidFill>
                  <a:schemeClr val="tx1"/>
                </a:solidFill>
              </a:rPr>
              <a:t>……</a:t>
            </a:r>
            <a:r>
              <a:rPr lang="zh-TW" altLang="en-US" sz="1600" dirty="0" smtClean="0">
                <a:solidFill>
                  <a:schemeClr val="tx1"/>
                </a:solidFill>
              </a:rPr>
              <a:t>這些行徑激化這一地區的暴力衝突和緊張氣氛，其目的就是要試圖讓宗教戰爭吞沒中東地區，讓全世界都面臨不可避免的嚴重挑戰。</a:t>
            </a:r>
          </a:p>
          <a:p>
            <a:endParaRPr lang="en-US" altLang="zh-TW" sz="1600" dirty="0" smtClean="0">
              <a:solidFill>
                <a:schemeClr val="tx1"/>
              </a:solidFill>
            </a:endParaRPr>
          </a:p>
          <a:p>
            <a:r>
              <a:rPr lang="zh-TW" altLang="en-US" sz="1600" dirty="0" smtClean="0">
                <a:solidFill>
                  <a:schemeClr val="tx1"/>
                </a:solidFill>
              </a:rPr>
              <a:t>對於歐盟和聯合國教科文組織採取的立場</a:t>
            </a:r>
            <a:r>
              <a:rPr lang="en-US" altLang="zh-TW" sz="1600" dirty="0" smtClean="0">
                <a:solidFill>
                  <a:schemeClr val="tx1"/>
                </a:solidFill>
              </a:rPr>
              <a:t>——</a:t>
            </a:r>
            <a:r>
              <a:rPr lang="zh-TW" altLang="en-US" sz="1600" dirty="0" smtClean="0">
                <a:solidFill>
                  <a:schemeClr val="tx1"/>
                </a:solidFill>
              </a:rPr>
              <a:t>務必讓阿克薩清真寺保持其在</a:t>
            </a:r>
            <a:r>
              <a:rPr lang="en-US" altLang="zh-TW" sz="1600" dirty="0" smtClean="0">
                <a:solidFill>
                  <a:schemeClr val="tx1"/>
                </a:solidFill>
              </a:rPr>
              <a:t>1967</a:t>
            </a:r>
            <a:r>
              <a:rPr lang="zh-TW" altLang="en-US" sz="1600" dirty="0" smtClean="0">
                <a:solidFill>
                  <a:schemeClr val="tx1"/>
                </a:solidFill>
              </a:rPr>
              <a:t>年被以色列實體侵佔前的原貌</a:t>
            </a:r>
            <a:r>
              <a:rPr lang="en-US" altLang="zh-TW" sz="1600" dirty="0" smtClean="0">
                <a:solidFill>
                  <a:schemeClr val="tx1"/>
                </a:solidFill>
              </a:rPr>
              <a:t>——</a:t>
            </a:r>
            <a:r>
              <a:rPr lang="zh-TW" altLang="en-US" sz="1600" dirty="0" smtClean="0">
                <a:solidFill>
                  <a:schemeClr val="tx1"/>
                </a:solidFill>
              </a:rPr>
              <a:t>巴勒斯坦宗教基金部長表示歡迎。</a:t>
            </a:r>
          </a:p>
          <a:p>
            <a:pPr algn="r"/>
            <a:r>
              <a:rPr lang="zh-TW" altLang="en-US" sz="1600" dirty="0" smtClean="0">
                <a:solidFill>
                  <a:schemeClr val="tx1"/>
                </a:solidFill>
              </a:rPr>
              <a:t>伊斯蘭之光網站</a:t>
            </a:r>
            <a:endParaRPr lang="en-US" altLang="zh-TW" sz="1600" dirty="0" smtClean="0">
              <a:solidFill>
                <a:schemeClr val="tx1"/>
              </a:solidFill>
            </a:endParaRPr>
          </a:p>
          <a:p>
            <a:pPr algn="r"/>
            <a:r>
              <a:rPr lang="zh-TW" altLang="en-US" sz="1600" dirty="0" smtClean="0">
                <a:solidFill>
                  <a:schemeClr val="tx1"/>
                </a:solidFill>
              </a:rPr>
              <a:t> </a:t>
            </a:r>
            <a:r>
              <a:rPr lang="en-US" altLang="zh-TW" sz="1600" dirty="0" smtClean="0">
                <a:solidFill>
                  <a:schemeClr val="tx1"/>
                </a:solidFill>
                <a:hlinkClick r:id="rId3"/>
              </a:rPr>
              <a:t>http://www.islam.org.hk/index.php?action-viewnews-itemid-17380</a:t>
            </a:r>
            <a:endParaRPr lang="en-US" altLang="zh-TW" sz="1600" dirty="0" smtClean="0">
              <a:solidFill>
                <a:schemeClr val="tx1"/>
              </a:solidFill>
            </a:endParaRPr>
          </a:p>
          <a:p>
            <a:endParaRPr lang="zh-TW" altLang="en-US" sz="1400" dirty="0" smtClean="0">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pic>
        <p:nvPicPr>
          <p:cNvPr id="2050" name="Picture 2"/>
          <p:cNvPicPr>
            <a:picLocks noChangeAspect="1" noChangeArrowheads="1"/>
          </p:cNvPicPr>
          <p:nvPr/>
        </p:nvPicPr>
        <p:blipFill>
          <a:blip r:embed="rId2" cstate="print"/>
          <a:srcRect l="15750" t="8400" r="33851" b="7867"/>
          <a:stretch>
            <a:fillRect/>
          </a:stretch>
        </p:blipFill>
        <p:spPr bwMode="auto">
          <a:xfrm>
            <a:off x="323528" y="188640"/>
            <a:ext cx="6768752" cy="6325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2.jpg"/>
          <p:cNvPicPr>
            <a:picLocks noChangeAspect="1"/>
          </p:cNvPicPr>
          <p:nvPr/>
        </p:nvPicPr>
        <p:blipFill>
          <a:blip r:embed="rId2" cstate="print"/>
          <a:stretch>
            <a:fillRect/>
          </a:stretch>
        </p:blipFill>
        <p:spPr>
          <a:xfrm>
            <a:off x="0" y="0"/>
            <a:ext cx="9189669" cy="68580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21506" name="Picture 2" descr="https://fbcdn-sphotos-f-a.akamaihd.net/hphotos-ak-xfp1/t1.0-9/10491090_693351300718265_6679337120675256272_n.jpg"/>
          <p:cNvPicPr>
            <a:picLocks noChangeAspect="1" noChangeArrowheads="1"/>
          </p:cNvPicPr>
          <p:nvPr/>
        </p:nvPicPr>
        <p:blipFill>
          <a:blip r:embed="rId2" cstate="print"/>
          <a:srcRect/>
          <a:stretch>
            <a:fillRect/>
          </a:stretch>
        </p:blipFill>
        <p:spPr bwMode="auto">
          <a:xfrm>
            <a:off x="0" y="0"/>
            <a:ext cx="9144000" cy="6858236"/>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zh-TW" altLang="en-US"/>
          </a:p>
        </p:txBody>
      </p:sp>
      <p:sp>
        <p:nvSpPr>
          <p:cNvPr id="5" name="Rectangle 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5306" tIns="32653" rIns="65306" bIns="32653" rtlCol="0" anchor="ctr"/>
          <a:lstStyle/>
          <a:p>
            <a:pPr algn="ctr"/>
            <a:endParaRPr lang="zh-TW" altLang="en-US" sz="6900" dirty="0">
              <a:solidFill>
                <a:schemeClr val="bg1"/>
              </a:solidFill>
              <a:latin typeface="Arial Black" pitchFamily="34" charset="0"/>
            </a:endParaRPr>
          </a:p>
        </p:txBody>
      </p:sp>
      <p:pic>
        <p:nvPicPr>
          <p:cNvPr id="1026" name="Picture 2" descr="https://fbexternal-a.akamaihd.net/safe_image.php?d=AQAjbbQUmLQRpsvN&amp;w=470&amp;h=246&amp;url=https%3A%2F%2Ffbcdn-sphotos-d-a.akamaihd.net%2Fhphotos-ak-xpf1%2Fv%2Ft1.0-9%2F10422057_10152995659264992_3735145691328338551_n.jpg%3Foh%3De8479fe7fb9939a8d6134088e5166ea7%26oe%3D543AEDFA%26__gda__%3D1414273157_5e496c410150a9af1d7eb85eadcee4d7&amp;cfs=1&amp;upscale&amp;sx=0&amp;sy=0&amp;sw=600&amp;sh=314"/>
          <p:cNvPicPr>
            <a:picLocks noChangeAspect="1" noChangeArrowheads="1"/>
          </p:cNvPicPr>
          <p:nvPr/>
        </p:nvPicPr>
        <p:blipFill>
          <a:blip r:embed="rId2" cstate="print"/>
          <a:srcRect/>
          <a:stretch>
            <a:fillRect/>
          </a:stretch>
        </p:blipFill>
        <p:spPr bwMode="auto">
          <a:xfrm>
            <a:off x="0" y="1423063"/>
            <a:ext cx="9176293" cy="4783389"/>
          </a:xfrm>
          <a:prstGeom prst="rect">
            <a:avLst/>
          </a:prstGeom>
          <a:noFill/>
        </p:spPr>
      </p:pic>
      <p:sp>
        <p:nvSpPr>
          <p:cNvPr id="2" name="Title 1"/>
          <p:cNvSpPr>
            <a:spLocks noGrp="1"/>
          </p:cNvSpPr>
          <p:nvPr>
            <p:ph type="title"/>
          </p:nvPr>
        </p:nvSpPr>
        <p:spPr/>
        <p:txBody>
          <a:bodyPr/>
          <a:lstStyle/>
          <a:p>
            <a:r>
              <a:rPr lang="en-US" altLang="zh-TW" b="1" dirty="0" smtClean="0">
                <a:solidFill>
                  <a:schemeClr val="bg1"/>
                </a:solidFill>
              </a:rPr>
              <a:t>Jewish voice for peace</a:t>
            </a:r>
            <a:endParaRPr lang="zh-TW" altLang="en-US" b="1"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content-b-hkg.xx.fbcdn.net/hphotos-xpa1/t1.0-9/10524320_732076876838614_5086541708519487341_n.jpg"/>
          <p:cNvPicPr>
            <a:picLocks noChangeAspect="1" noChangeArrowheads="1"/>
          </p:cNvPicPr>
          <p:nvPr/>
        </p:nvPicPr>
        <p:blipFill>
          <a:blip r:embed="rId2" cstate="print"/>
          <a:srcRect/>
          <a:stretch>
            <a:fillRect/>
          </a:stretch>
        </p:blipFill>
        <p:spPr bwMode="auto">
          <a:xfrm>
            <a:off x="179512" y="476672"/>
            <a:ext cx="8589526" cy="55994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巴勒斯坦的土地</a:t>
            </a:r>
            <a:endParaRPr lang="zh-TW" altLang="en-US" dirty="0">
              <a:solidFill>
                <a:srgbClr val="FFFF00"/>
              </a:solidFill>
              <a:latin typeface="標楷體" pitchFamily="65" charset="-120"/>
              <a:ea typeface="標楷體" pitchFamily="65" charset="-120"/>
            </a:endParaRPr>
          </a:p>
        </p:txBody>
      </p:sp>
      <p:sp>
        <p:nvSpPr>
          <p:cNvPr id="3" name="Content Placeholder 2"/>
          <p:cNvSpPr>
            <a:spLocks noGrp="1"/>
          </p:cNvSpPr>
          <p:nvPr>
            <p:ph idx="1"/>
          </p:nvPr>
        </p:nvSpPr>
        <p:spPr/>
        <p:txBody>
          <a:bodyPr>
            <a:normAutofit/>
          </a:bodyPr>
          <a:lstStyle/>
          <a:p>
            <a:r>
              <a:rPr lang="zh-TW" altLang="en-US" dirty="0" smtClean="0">
                <a:solidFill>
                  <a:srgbClr val="002060"/>
                </a:solidFill>
                <a:latin typeface="標楷體" pitchFamily="65" charset="-120"/>
                <a:ea typeface="標楷體" pitchFamily="65" charset="-120"/>
              </a:rPr>
              <a:t>根據舊約聖經，此地的界限為：</a:t>
            </a:r>
            <a:endParaRPr lang="en-US" altLang="zh-TW" dirty="0" smtClean="0">
              <a:solidFill>
                <a:srgbClr val="002060"/>
              </a:solidFill>
              <a:latin typeface="標楷體" pitchFamily="65" charset="-120"/>
              <a:ea typeface="標楷體" pitchFamily="65" charset="-120"/>
            </a:endParaRPr>
          </a:p>
          <a:p>
            <a:r>
              <a:rPr lang="zh-TW" altLang="en-US" dirty="0" smtClean="0">
                <a:solidFill>
                  <a:srgbClr val="FFC000"/>
                </a:solidFill>
                <a:latin typeface="標楷體" pitchFamily="65" charset="-120"/>
                <a:ea typeface="標楷體" pitchFamily="65" charset="-120"/>
              </a:rPr>
              <a:t>東面</a:t>
            </a:r>
            <a:r>
              <a:rPr lang="zh-TW" altLang="en-US" dirty="0" smtClean="0">
                <a:solidFill>
                  <a:srgbClr val="002060"/>
                </a:solidFill>
                <a:latin typeface="標楷體" pitchFamily="65" charset="-120"/>
                <a:ea typeface="標楷體" pitchFamily="65" charset="-120"/>
              </a:rPr>
              <a:t>：這界要從示番下到亞延東邊的利比拉、又要達到基尼烈湖</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迦利利湖</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的東邊。下到約但河、通到鹽海為止</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民數記</a:t>
            </a:r>
            <a:r>
              <a:rPr lang="en-US" altLang="zh-TW" dirty="0" smtClean="0">
                <a:solidFill>
                  <a:srgbClr val="002060"/>
                </a:solidFill>
                <a:latin typeface="標楷體" pitchFamily="65" charset="-120"/>
                <a:ea typeface="標楷體" pitchFamily="65" charset="-120"/>
              </a:rPr>
              <a:t>34:11-12)</a:t>
            </a:r>
            <a:r>
              <a:rPr lang="zh-TW" altLang="en-US" dirty="0" smtClean="0">
                <a:solidFill>
                  <a:srgbClr val="002060"/>
                </a:solidFill>
                <a:latin typeface="標楷體" pitchFamily="65" charset="-120"/>
                <a:ea typeface="標楷體" pitchFamily="65" charset="-120"/>
              </a:rPr>
              <a:t>東界在浩蘭、大馬色、基列、和以色列地的中間、就是約但河</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以西結書</a:t>
            </a:r>
            <a:r>
              <a:rPr lang="en-US" altLang="zh-TW" dirty="0" smtClean="0">
                <a:solidFill>
                  <a:srgbClr val="002060"/>
                </a:solidFill>
                <a:latin typeface="標楷體" pitchFamily="65" charset="-120"/>
                <a:ea typeface="標楷體" pitchFamily="65" charset="-120"/>
              </a:rPr>
              <a:t>47:18)</a:t>
            </a:r>
            <a:endParaRPr lang="zh-TW" altLang="en-US" dirty="0">
              <a:solidFill>
                <a:srgbClr val="00206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fbcdn-sphotos-d-a.akamaihd.net/hphotos-ak-xfp1/t1.0-9/10385416_10152264399154632_4545774359220723364_n.jpg"/>
          <p:cNvPicPr>
            <a:picLocks noChangeAspect="1" noChangeArrowheads="1"/>
          </p:cNvPicPr>
          <p:nvPr/>
        </p:nvPicPr>
        <p:blipFill>
          <a:blip r:embed="rId2" cstate="print"/>
          <a:srcRect/>
          <a:stretch>
            <a:fillRect/>
          </a:stretch>
        </p:blipFill>
        <p:spPr bwMode="auto">
          <a:xfrm>
            <a:off x="-9525" y="-5394325"/>
            <a:ext cx="5905500" cy="4095750"/>
          </a:xfrm>
          <a:prstGeom prst="rect">
            <a:avLst/>
          </a:prstGeom>
          <a:noFill/>
        </p:spPr>
      </p:pic>
      <p:pic>
        <p:nvPicPr>
          <p:cNvPr id="17411" name="Picture 3" descr="C:\Users\zh.ITEDT47\Desktop\pic.jpg"/>
          <p:cNvPicPr>
            <a:picLocks noChangeAspect="1" noChangeArrowheads="1"/>
          </p:cNvPicPr>
          <p:nvPr/>
        </p:nvPicPr>
        <p:blipFill>
          <a:blip r:embed="rId2" cstate="print"/>
          <a:srcRect/>
          <a:stretch>
            <a:fillRect/>
          </a:stretch>
        </p:blipFill>
        <p:spPr bwMode="auto">
          <a:xfrm>
            <a:off x="1" y="332656"/>
            <a:ext cx="9097161" cy="630932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fbcdn-sphotos-h-a.akamaihd.net/hphotos-ak-xpf1/t1.0-9/10411078_788443387852747_3334275477103483734_n.jpg"/>
          <p:cNvPicPr>
            <a:picLocks noChangeAspect="1" noChangeArrowheads="1"/>
          </p:cNvPicPr>
          <p:nvPr/>
        </p:nvPicPr>
        <p:blipFill>
          <a:blip r:embed="rId2" cstate="print"/>
          <a:srcRect/>
          <a:stretch>
            <a:fillRect/>
          </a:stretch>
        </p:blipFill>
        <p:spPr bwMode="auto">
          <a:xfrm>
            <a:off x="-27214" y="-5599339"/>
            <a:ext cx="6875009" cy="4526643"/>
          </a:xfrm>
          <a:prstGeom prst="rect">
            <a:avLst/>
          </a:prstGeom>
          <a:noFill/>
        </p:spPr>
      </p:pic>
      <p:pic>
        <p:nvPicPr>
          <p:cNvPr id="18435" name="Picture 3" descr="C:\Users\zh.ITEDT47\Desktop\pic2.jpg"/>
          <p:cNvPicPr>
            <a:picLocks noChangeAspect="1" noChangeArrowheads="1"/>
          </p:cNvPicPr>
          <p:nvPr/>
        </p:nvPicPr>
        <p:blipFill>
          <a:blip r:embed="rId2" cstate="print"/>
          <a:srcRect/>
          <a:stretch>
            <a:fillRect/>
          </a:stretch>
        </p:blipFill>
        <p:spPr bwMode="auto">
          <a:xfrm>
            <a:off x="122394" y="476672"/>
            <a:ext cx="8905425" cy="5863509"/>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zh-TW" altLang="en-US"/>
          </a:p>
        </p:txBody>
      </p:sp>
      <p:sp>
        <p:nvSpPr>
          <p:cNvPr id="83971" name="Rectangle 3"/>
          <p:cNvSpPr>
            <a:spLocks noGrp="1" noChangeArrowheads="1"/>
          </p:cNvSpPr>
          <p:nvPr>
            <p:ph type="body" idx="1"/>
          </p:nvPr>
        </p:nvSpPr>
        <p:spPr/>
        <p:txBody>
          <a:bodyPr/>
          <a:lstStyle/>
          <a:p>
            <a:endParaRPr lang="zh-TW" altLang="en-US"/>
          </a:p>
        </p:txBody>
      </p:sp>
      <p:pic>
        <p:nvPicPr>
          <p:cNvPr id="83973" name="Picture 5" descr="Gun turret of new Israeli wall"/>
          <p:cNvPicPr>
            <a:picLocks noChangeAspect="1" noChangeArrowheads="1"/>
          </p:cNvPicPr>
          <p:nvPr/>
        </p:nvPicPr>
        <p:blipFill>
          <a:blip r:embed="rId2" cstate="print"/>
          <a:srcRect/>
          <a:stretch>
            <a:fillRect/>
          </a:stretch>
        </p:blipFill>
        <p:spPr bwMode="auto">
          <a:xfrm>
            <a:off x="468313" y="476250"/>
            <a:ext cx="3203575" cy="4103688"/>
          </a:xfrm>
          <a:prstGeom prst="rect">
            <a:avLst/>
          </a:prstGeom>
          <a:noFill/>
        </p:spPr>
      </p:pic>
      <p:pic>
        <p:nvPicPr>
          <p:cNvPr id="83974" name="Picture 6" descr="wall"/>
          <p:cNvPicPr>
            <a:picLocks noChangeAspect="1" noChangeArrowheads="1"/>
          </p:cNvPicPr>
          <p:nvPr/>
        </p:nvPicPr>
        <p:blipFill>
          <a:blip r:embed="rId3" cstate="print"/>
          <a:srcRect/>
          <a:stretch>
            <a:fillRect/>
          </a:stretch>
        </p:blipFill>
        <p:spPr bwMode="auto">
          <a:xfrm>
            <a:off x="4716463" y="476250"/>
            <a:ext cx="3455987" cy="2746375"/>
          </a:xfrm>
          <a:prstGeom prst="rect">
            <a:avLst/>
          </a:prstGeom>
          <a:noFill/>
        </p:spPr>
      </p:pic>
      <p:pic>
        <p:nvPicPr>
          <p:cNvPr id="83976" name="Picture 8" descr="Israeli%20wall"/>
          <p:cNvPicPr>
            <a:picLocks noChangeAspect="1" noChangeArrowheads="1"/>
          </p:cNvPicPr>
          <p:nvPr/>
        </p:nvPicPr>
        <p:blipFill>
          <a:blip r:embed="rId4" cstate="print"/>
          <a:srcRect/>
          <a:stretch>
            <a:fillRect/>
          </a:stretch>
        </p:blipFill>
        <p:spPr bwMode="auto">
          <a:xfrm>
            <a:off x="4284663" y="3500438"/>
            <a:ext cx="4114800" cy="27432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zh-TW" altLang="en-US"/>
          </a:p>
        </p:txBody>
      </p:sp>
      <p:sp>
        <p:nvSpPr>
          <p:cNvPr id="86019" name="Rectangle 3"/>
          <p:cNvSpPr>
            <a:spLocks noGrp="1" noChangeArrowheads="1"/>
          </p:cNvSpPr>
          <p:nvPr>
            <p:ph type="body" idx="1"/>
          </p:nvPr>
        </p:nvSpPr>
        <p:spPr/>
        <p:txBody>
          <a:bodyPr/>
          <a:lstStyle/>
          <a:p>
            <a:endParaRPr lang="zh-TW" altLang="en-US" dirty="0"/>
          </a:p>
        </p:txBody>
      </p:sp>
      <p:pic>
        <p:nvPicPr>
          <p:cNvPr id="86020" name="Picture 4" descr="pic10"/>
          <p:cNvPicPr>
            <a:picLocks noChangeAspect="1" noChangeArrowheads="1"/>
          </p:cNvPicPr>
          <p:nvPr/>
        </p:nvPicPr>
        <p:blipFill>
          <a:blip r:embed="rId2" cstate="print"/>
          <a:srcRect/>
          <a:stretch>
            <a:fillRect/>
          </a:stretch>
        </p:blipFill>
        <p:spPr bwMode="auto">
          <a:xfrm>
            <a:off x="468313" y="404813"/>
            <a:ext cx="3671639" cy="5688012"/>
          </a:xfrm>
          <a:prstGeom prst="rect">
            <a:avLst/>
          </a:prstGeom>
          <a:noFill/>
        </p:spPr>
      </p:pic>
      <p:pic>
        <p:nvPicPr>
          <p:cNvPr id="5" name="Picture 4" descr="2005411141338794"/>
          <p:cNvPicPr>
            <a:picLocks noChangeAspect="1" noChangeArrowheads="1"/>
          </p:cNvPicPr>
          <p:nvPr/>
        </p:nvPicPr>
        <p:blipFill>
          <a:blip r:embed="rId3" cstate="print"/>
          <a:srcRect/>
          <a:stretch>
            <a:fillRect/>
          </a:stretch>
        </p:blipFill>
        <p:spPr bwMode="auto">
          <a:xfrm>
            <a:off x="4306694" y="188641"/>
            <a:ext cx="4657447" cy="3384376"/>
          </a:xfrm>
          <a:prstGeom prst="rect">
            <a:avLst/>
          </a:prstGeom>
          <a:noFill/>
        </p:spPr>
      </p:pic>
      <p:pic>
        <p:nvPicPr>
          <p:cNvPr id="6" name="Picture 4" descr="zionist_jews_strangling_an_innocent_palestinian_boy_"/>
          <p:cNvPicPr>
            <a:picLocks noChangeAspect="1" noChangeArrowheads="1"/>
          </p:cNvPicPr>
          <p:nvPr/>
        </p:nvPicPr>
        <p:blipFill>
          <a:blip r:embed="rId4" cstate="print"/>
          <a:srcRect/>
          <a:stretch>
            <a:fillRect/>
          </a:stretch>
        </p:blipFill>
        <p:spPr bwMode="auto">
          <a:xfrm>
            <a:off x="4283968" y="3573016"/>
            <a:ext cx="4860032" cy="3284984"/>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endParaRPr lang="zh-TW" altLang="en-US"/>
          </a:p>
        </p:txBody>
      </p:sp>
      <p:sp>
        <p:nvSpPr>
          <p:cNvPr id="90115" name="Rectangle 3"/>
          <p:cNvSpPr>
            <a:spLocks noGrp="1" noChangeArrowheads="1"/>
          </p:cNvSpPr>
          <p:nvPr>
            <p:ph type="body" idx="1"/>
          </p:nvPr>
        </p:nvSpPr>
        <p:spPr/>
        <p:txBody>
          <a:bodyPr/>
          <a:lstStyle/>
          <a:p>
            <a:endParaRPr lang="zh-TW" altLang="en-US" dirty="0"/>
          </a:p>
        </p:txBody>
      </p:sp>
      <p:pic>
        <p:nvPicPr>
          <p:cNvPr id="90116" name="Picture 4" descr="2005410201448669"/>
          <p:cNvPicPr>
            <a:picLocks noChangeAspect="1" noChangeArrowheads="1"/>
          </p:cNvPicPr>
          <p:nvPr/>
        </p:nvPicPr>
        <p:blipFill>
          <a:blip r:embed="rId2" cstate="print"/>
          <a:srcRect/>
          <a:stretch>
            <a:fillRect/>
          </a:stretch>
        </p:blipFill>
        <p:spPr bwMode="auto">
          <a:xfrm>
            <a:off x="179512" y="260648"/>
            <a:ext cx="4536752" cy="2974359"/>
          </a:xfrm>
          <a:prstGeom prst="rect">
            <a:avLst/>
          </a:prstGeom>
          <a:noFill/>
        </p:spPr>
      </p:pic>
      <p:pic>
        <p:nvPicPr>
          <p:cNvPr id="5" name="Picture 4" descr="2005410203025803"/>
          <p:cNvPicPr>
            <a:picLocks noChangeAspect="1" noChangeArrowheads="1"/>
          </p:cNvPicPr>
          <p:nvPr/>
        </p:nvPicPr>
        <p:blipFill>
          <a:blip r:embed="rId3" cstate="print"/>
          <a:srcRect/>
          <a:stretch>
            <a:fillRect/>
          </a:stretch>
        </p:blipFill>
        <p:spPr bwMode="auto">
          <a:xfrm>
            <a:off x="4932040" y="332656"/>
            <a:ext cx="4051300" cy="5688012"/>
          </a:xfrm>
          <a:prstGeom prst="rect">
            <a:avLst/>
          </a:prstGeom>
          <a:noFill/>
        </p:spPr>
      </p:pic>
      <p:pic>
        <p:nvPicPr>
          <p:cNvPr id="6" name="Picture 4" descr="2005411135227580"/>
          <p:cNvPicPr>
            <a:picLocks noChangeAspect="1" noChangeArrowheads="1"/>
          </p:cNvPicPr>
          <p:nvPr/>
        </p:nvPicPr>
        <p:blipFill>
          <a:blip r:embed="rId4" cstate="print"/>
          <a:srcRect/>
          <a:stretch>
            <a:fillRect/>
          </a:stretch>
        </p:blipFill>
        <p:spPr bwMode="auto">
          <a:xfrm>
            <a:off x="179512" y="3356992"/>
            <a:ext cx="4554646" cy="3370858"/>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如何解決以巴衝突</a:t>
            </a:r>
            <a:endParaRPr lang="zh-TW" altLang="en-US" dirty="0"/>
          </a:p>
        </p:txBody>
      </p:sp>
      <p:graphicFrame>
        <p:nvGraphicFramePr>
          <p:cNvPr id="5" name="Table 4"/>
          <p:cNvGraphicFramePr>
            <a:graphicFrameLocks noGrp="1"/>
          </p:cNvGraphicFramePr>
          <p:nvPr/>
        </p:nvGraphicFramePr>
        <p:xfrm>
          <a:off x="1043608" y="1628800"/>
          <a:ext cx="6984776" cy="4181088"/>
        </p:xfrm>
        <a:graphic>
          <a:graphicData uri="http://schemas.openxmlformats.org/drawingml/2006/table">
            <a:tbl>
              <a:tblPr firstRow="1" bandRow="1">
                <a:tableStyleId>{00A15C55-8517-42AA-B614-E9B94910E393}</a:tableStyleId>
              </a:tblPr>
              <a:tblGrid>
                <a:gridCol w="2376264"/>
                <a:gridCol w="460851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三個建議</a:t>
                      </a:r>
                    </a:p>
                  </a:txBody>
                  <a:tcPr/>
                </a:tc>
                <a:tc hMerge="1">
                  <a:txBody>
                    <a:bodyPr/>
                    <a:lstStyle/>
                    <a:p>
                      <a:endParaRPr lang="zh-TW" altLang="en-US" dirty="0"/>
                    </a:p>
                  </a:txBody>
                  <a:tcPr/>
                </a:tc>
              </a:tr>
              <a:tr h="900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HK" altLang="zh-TW" b="1" dirty="0" smtClean="0"/>
                        <a:t>三國方案</a:t>
                      </a:r>
                      <a:endParaRPr lang="en-US" altLang="zh-HK"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HK" altLang="zh-TW" b="0" dirty="0" smtClean="0"/>
                        <a:t>又稱埃及-約旦方案</a:t>
                      </a:r>
                      <a:endParaRPr lang="en-US" altLang="zh-HK"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b="0" dirty="0" smtClean="0"/>
                    </a:p>
                  </a:txBody>
                  <a:tcPr/>
                </a:tc>
                <a:tc>
                  <a:txBody>
                    <a:bodyPr/>
                    <a:lstStyle/>
                    <a:p>
                      <a:pPr>
                        <a:buFont typeface="Arial" pitchFamily="34" charset="0"/>
                        <a:buChar char="•"/>
                      </a:pPr>
                      <a:r>
                        <a:rPr lang="zh-HK" altLang="zh-TW" dirty="0" smtClean="0"/>
                        <a:t>這個方案希望回到以色列建國之前的狀況</a:t>
                      </a:r>
                      <a:endParaRPr lang="en-US" altLang="zh-HK" dirty="0" smtClean="0"/>
                    </a:p>
                    <a:p>
                      <a:pPr>
                        <a:buFont typeface="Arial" pitchFamily="34" charset="0"/>
                        <a:buChar char="•"/>
                      </a:pPr>
                      <a:r>
                        <a:rPr lang="zh-HK" altLang="zh-TW" dirty="0" smtClean="0"/>
                        <a:t>放棄建立巴勒斯坦國</a:t>
                      </a:r>
                      <a:endParaRPr lang="en-US" altLang="zh-HK" dirty="0" smtClean="0"/>
                    </a:p>
                    <a:p>
                      <a:pPr>
                        <a:buFont typeface="Arial" pitchFamily="34" charset="0"/>
                        <a:buChar char="•"/>
                      </a:pPr>
                      <a:r>
                        <a:rPr lang="zh-HK" altLang="zh-TW" dirty="0" smtClean="0"/>
                        <a:t>以色列退回現在領土，將約旦河西岸交還約旦，加沙地帶交還埃及管理。</a:t>
                      </a:r>
                      <a:endParaRPr lang="en-US" altLang="zh-TW" dirty="0" smtClean="0"/>
                    </a:p>
                  </a:txBody>
                  <a:tcPr/>
                </a:tc>
              </a:tr>
              <a:tr h="900100">
                <a:tc>
                  <a:txBody>
                    <a:bodyPr/>
                    <a:lstStyle/>
                    <a:p>
                      <a:r>
                        <a:rPr lang="zh-HK" altLang="zh-TW" b="1" dirty="0" smtClean="0"/>
                        <a:t>兩國方案</a:t>
                      </a:r>
                      <a:endParaRPr lang="en-US" altLang="zh-TW" b="0" dirty="0" smtClean="0"/>
                    </a:p>
                    <a:p>
                      <a:endParaRPr lang="zh-TW" altLang="en-US" b="0" dirty="0"/>
                    </a:p>
                  </a:txBody>
                  <a:tcPr/>
                </a:tc>
                <a:tc>
                  <a:txBody>
                    <a:bodyPr/>
                    <a:lstStyle/>
                    <a:p>
                      <a:pPr>
                        <a:buFont typeface="Arial" pitchFamily="34" charset="0"/>
                        <a:buChar char="•"/>
                      </a:pPr>
                      <a:r>
                        <a:rPr lang="zh-HK" altLang="zh-TW" dirty="0" smtClean="0"/>
                        <a:t>這個方案希望在約旦河西岸與加沙地帶建立一個巴勒斯坦國，與以色列並存</a:t>
                      </a:r>
                      <a:endParaRPr lang="en-US" altLang="zh-HK" dirty="0" smtClean="0"/>
                    </a:p>
                    <a:p>
                      <a:pPr>
                        <a:buFont typeface="Arial" pitchFamily="34" charset="0"/>
                        <a:buChar char="•"/>
                      </a:pPr>
                      <a:r>
                        <a:rPr lang="zh-HK" altLang="zh-TW" dirty="0" smtClean="0"/>
                        <a:t>兩國方案裏面有個分支是雙重國籍方案，也就是說除了阿拉伯人可以獲得以色列永久居留權或成為以色列公民，猶太人也可以獲得巴勒斯坦永久居留權或成為巴勒斯坦公民。而目前已經有些巴勒斯坦人擁有巴勒斯坦及以色列雙重國籍，他們在以色列攻擊巴勒斯坦時往以色列逃難。</a:t>
                      </a:r>
                      <a:endParaRPr lang="en-US" altLang="zh-TW" dirty="0" smtClean="0"/>
                    </a:p>
                  </a:txBody>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如何解決以巴衝突</a:t>
            </a:r>
            <a:endParaRPr lang="zh-TW" altLang="en-US" dirty="0"/>
          </a:p>
        </p:txBody>
      </p:sp>
      <p:graphicFrame>
        <p:nvGraphicFramePr>
          <p:cNvPr id="5" name="Table 4"/>
          <p:cNvGraphicFramePr>
            <a:graphicFrameLocks noGrp="1"/>
          </p:cNvGraphicFramePr>
          <p:nvPr/>
        </p:nvGraphicFramePr>
        <p:xfrm>
          <a:off x="1043608" y="1628800"/>
          <a:ext cx="6984776" cy="2169408"/>
        </p:xfrm>
        <a:graphic>
          <a:graphicData uri="http://schemas.openxmlformats.org/drawingml/2006/table">
            <a:tbl>
              <a:tblPr firstRow="1" bandRow="1">
                <a:tableStyleId>{00A15C55-8517-42AA-B614-E9B94910E393}</a:tableStyleId>
              </a:tblPr>
              <a:tblGrid>
                <a:gridCol w="2376264"/>
                <a:gridCol w="460851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三個建議</a:t>
                      </a:r>
                    </a:p>
                  </a:txBody>
                  <a:tcPr/>
                </a:tc>
                <a:tc hMerge="1">
                  <a:txBody>
                    <a:bodyPr/>
                    <a:lstStyle/>
                    <a:p>
                      <a:endParaRPr lang="zh-TW" altLang="en-US" dirty="0"/>
                    </a:p>
                  </a:txBody>
                  <a:tcPr/>
                </a:tc>
              </a:tr>
              <a:tr h="900100">
                <a:tc>
                  <a:txBody>
                    <a:bodyPr/>
                    <a:lstStyle/>
                    <a:p>
                      <a:r>
                        <a:rPr lang="zh-HK" altLang="zh-TW" b="1" dirty="0" smtClean="0"/>
                        <a:t>一國方案</a:t>
                      </a:r>
                      <a:endParaRPr lang="en-US" altLang="zh-TW" b="0" dirty="0" smtClean="0"/>
                    </a:p>
                    <a:p>
                      <a:endParaRPr lang="zh-TW" altLang="en-US" b="0" dirty="0"/>
                    </a:p>
                  </a:txBody>
                  <a:tcPr/>
                </a:tc>
                <a:tc>
                  <a:txBody>
                    <a:bodyPr/>
                    <a:lstStyle/>
                    <a:p>
                      <a:pPr>
                        <a:buFont typeface="Arial" pitchFamily="34" charset="0"/>
                        <a:buChar char="•"/>
                      </a:pPr>
                      <a:r>
                        <a:rPr lang="zh-HK" altLang="zh-TW" dirty="0" smtClean="0"/>
                        <a:t>主張將以色列、約旦河西岸及加沙地帶，統一成為單一國家，也就是以色列。在以色列之下，這三大區域的居民，不分族群，無論是猶太人，或是巴勒斯坦人，都擁有相同而平等的公民權與各項權利。</a:t>
                      </a:r>
                      <a:endParaRPr lang="en-US" altLang="zh-TW" dirty="0" smtClean="0"/>
                    </a:p>
                    <a:p>
                      <a:pPr>
                        <a:buFont typeface="Arial" pitchFamily="34" charset="0"/>
                        <a:buChar char="•"/>
                      </a:pPr>
                      <a:r>
                        <a:rPr lang="en-US" altLang="zh-TW" dirty="0" err="1" smtClean="0"/>
                        <a:t>Isratin</a:t>
                      </a:r>
                      <a:r>
                        <a:rPr lang="en-US" altLang="zh-TW" dirty="0" smtClean="0"/>
                        <a:t> </a:t>
                      </a:r>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解決以巴衝突可遇見阻礙</a:t>
            </a:r>
            <a:endParaRPr lang="zh-TW" altLang="en-US" dirty="0">
              <a:solidFill>
                <a:srgbClr val="FFFF00"/>
              </a:solidFill>
              <a:latin typeface="標楷體" pitchFamily="65" charset="-120"/>
              <a:ea typeface="標楷體" pitchFamily="65" charset="-120"/>
            </a:endParaRPr>
          </a:p>
        </p:txBody>
      </p:sp>
      <p:sp>
        <p:nvSpPr>
          <p:cNvPr id="3" name="Content Placeholder 2"/>
          <p:cNvSpPr>
            <a:spLocks noGrp="1"/>
          </p:cNvSpPr>
          <p:nvPr>
            <p:ph idx="1"/>
          </p:nvPr>
        </p:nvSpPr>
        <p:spPr>
          <a:solidFill>
            <a:schemeClr val="accent4">
              <a:lumMod val="20000"/>
              <a:lumOff val="80000"/>
            </a:schemeClr>
          </a:solidFill>
        </p:spPr>
        <p:txBody>
          <a:bodyPr/>
          <a:lstStyle/>
          <a:p>
            <a:r>
              <a:rPr lang="zh-TW" altLang="en-US" b="1" dirty="0" smtClean="0"/>
              <a:t>耶路撒冷問題</a:t>
            </a:r>
            <a:endParaRPr lang="en-US" altLang="zh-TW" b="1" dirty="0" smtClean="0"/>
          </a:p>
          <a:p>
            <a:r>
              <a:rPr lang="zh-TW" altLang="en-US" b="1" dirty="0" smtClean="0"/>
              <a:t>如何處理難民及其財產</a:t>
            </a:r>
            <a:endParaRPr lang="en-US" altLang="zh-TW" b="1" dirty="0" smtClean="0"/>
          </a:p>
          <a:p>
            <a:r>
              <a:rPr lang="zh-TW" altLang="en-US" b="1" dirty="0" smtClean="0"/>
              <a:t>交換土地問題</a:t>
            </a:r>
            <a:endParaRPr lang="en-US" altLang="zh-TW" b="1" dirty="0" smtClean="0"/>
          </a:p>
          <a:p>
            <a:r>
              <a:rPr lang="zh-TW" altLang="en-US" b="1" dirty="0" smtClean="0"/>
              <a:t>現居巴勒斯坦以色列人的權利</a:t>
            </a:r>
            <a:endParaRPr lang="en-US" altLang="zh-TW" b="1" dirty="0" smtClean="0"/>
          </a:p>
          <a:p>
            <a:r>
              <a:rPr lang="zh-TW" altLang="en-US" b="1" dirty="0" smtClean="0"/>
              <a:t>殖民區</a:t>
            </a:r>
            <a:endParaRPr lang="en-US" altLang="zh-TW" b="1" dirty="0" smtClean="0"/>
          </a:p>
          <a:p>
            <a:r>
              <a:rPr lang="zh-TW" altLang="en-US" b="1" dirty="0" smtClean="0"/>
              <a:t>與周邊國家的關係</a:t>
            </a:r>
            <a:endParaRPr lang="en-US" altLang="zh-TW" b="1" dirty="0" smtClean="0"/>
          </a:p>
          <a:p>
            <a:r>
              <a:rPr lang="zh-TW" altLang="en-US" b="1" dirty="0" smtClean="0"/>
              <a:t>國際影響與壓力</a:t>
            </a:r>
            <a:endParaRPr lang="zh-TW" alt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TW" altLang="en-US" dirty="0" smtClean="0">
                <a:solidFill>
                  <a:srgbClr val="FFFF00"/>
                </a:solidFill>
                <a:latin typeface="標楷體" pitchFamily="65" charset="-120"/>
                <a:ea typeface="標楷體" pitchFamily="65" charset="-120"/>
              </a:rPr>
              <a:t>巴勒斯坦的土地</a:t>
            </a:r>
            <a:endParaRPr lang="zh-TW" altLang="en-US" dirty="0">
              <a:solidFill>
                <a:srgbClr val="FFFF00"/>
              </a:solidFill>
              <a:latin typeface="標楷體" pitchFamily="65" charset="-120"/>
              <a:ea typeface="標楷體" pitchFamily="65" charset="-120"/>
            </a:endParaRPr>
          </a:p>
        </p:txBody>
      </p:sp>
      <p:sp>
        <p:nvSpPr>
          <p:cNvPr id="3" name="Content Placeholder 2"/>
          <p:cNvSpPr>
            <a:spLocks noGrp="1"/>
          </p:cNvSpPr>
          <p:nvPr>
            <p:ph idx="1"/>
          </p:nvPr>
        </p:nvSpPr>
        <p:spPr>
          <a:xfrm>
            <a:off x="467544" y="1412776"/>
            <a:ext cx="8229600" cy="4525963"/>
          </a:xfrm>
        </p:spPr>
        <p:txBody>
          <a:bodyPr>
            <a:normAutofit/>
          </a:bodyPr>
          <a:lstStyle/>
          <a:p>
            <a:r>
              <a:rPr lang="zh-TW" altLang="en-US" sz="2800" dirty="0" smtClean="0">
                <a:solidFill>
                  <a:srgbClr val="002060"/>
                </a:solidFill>
                <a:latin typeface="標楷體" pitchFamily="65" charset="-120"/>
                <a:ea typeface="標楷體" pitchFamily="65" charset="-120"/>
              </a:rPr>
              <a:t>根據舊約聖經，此地的界限為：</a:t>
            </a:r>
            <a:endParaRPr lang="en-US" altLang="zh-TW" sz="2800" dirty="0" smtClean="0">
              <a:solidFill>
                <a:srgbClr val="002060"/>
              </a:solidFill>
              <a:latin typeface="標楷體" pitchFamily="65" charset="-120"/>
              <a:ea typeface="標楷體" pitchFamily="65" charset="-120"/>
            </a:endParaRPr>
          </a:p>
          <a:p>
            <a:r>
              <a:rPr lang="zh-TW" altLang="en-US" sz="2800" dirty="0" smtClean="0">
                <a:solidFill>
                  <a:srgbClr val="FFC000"/>
                </a:solidFill>
                <a:latin typeface="標楷體" pitchFamily="65" charset="-120"/>
                <a:ea typeface="標楷體" pitchFamily="65" charset="-120"/>
              </a:rPr>
              <a:t>南面</a:t>
            </a:r>
            <a:r>
              <a:rPr lang="zh-TW" altLang="en-US" sz="2800" dirty="0" smtClean="0">
                <a:solidFill>
                  <a:srgbClr val="002060"/>
                </a:solidFill>
                <a:latin typeface="標楷體" pitchFamily="65" charset="-120"/>
                <a:ea typeface="標楷體" pitchFamily="65" charset="-120"/>
              </a:rPr>
              <a:t>：從紅海直到非利士海</a:t>
            </a:r>
            <a:r>
              <a:rPr lang="en-US" altLang="zh-TW" sz="2800" dirty="0" smtClean="0">
                <a:solidFill>
                  <a:srgbClr val="002060"/>
                </a:solidFill>
                <a:latin typeface="標楷體" pitchFamily="65" charset="-120"/>
                <a:ea typeface="標楷體" pitchFamily="65" charset="-120"/>
              </a:rPr>
              <a:t>(</a:t>
            </a:r>
            <a:r>
              <a:rPr lang="en-US" altLang="zh-TW" sz="2800" dirty="0" smtClean="0">
                <a:solidFill>
                  <a:srgbClr val="002060"/>
                </a:solidFill>
                <a:latin typeface="Times New Roman" pitchFamily="18" charset="0"/>
                <a:ea typeface="標楷體" pitchFamily="65" charset="-120"/>
                <a:cs typeface="Times New Roman" pitchFamily="18" charset="0"/>
              </a:rPr>
              <a:t>Philistines–Mediterranean </a:t>
            </a:r>
            <a:r>
              <a:rPr lang="en-US" altLang="zh-TW" sz="2800" dirty="0" err="1" smtClean="0">
                <a:solidFill>
                  <a:srgbClr val="002060"/>
                </a:solidFill>
                <a:latin typeface="Times New Roman" pitchFamily="18" charset="0"/>
                <a:ea typeface="標楷體" pitchFamily="65" charset="-120"/>
                <a:cs typeface="Times New Roman" pitchFamily="18" charset="0"/>
              </a:rPr>
              <a:t>Seanear</a:t>
            </a:r>
            <a:r>
              <a:rPr lang="en-US" altLang="zh-TW" sz="2800" dirty="0" smtClean="0">
                <a:solidFill>
                  <a:srgbClr val="002060"/>
                </a:solidFill>
                <a:latin typeface="Times New Roman" pitchFamily="18" charset="0"/>
                <a:ea typeface="標楷體" pitchFamily="65" charset="-120"/>
                <a:cs typeface="Times New Roman" pitchFamily="18" charset="0"/>
              </a:rPr>
              <a:t> Gaza</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出埃及記</a:t>
            </a:r>
            <a:r>
              <a:rPr lang="en-US" altLang="zh-TW" sz="2800" dirty="0" smtClean="0">
                <a:solidFill>
                  <a:srgbClr val="002060"/>
                </a:solidFill>
                <a:latin typeface="標楷體" pitchFamily="65" charset="-120"/>
                <a:ea typeface="標楷體" pitchFamily="65" charset="-120"/>
              </a:rPr>
              <a:t>23:31)</a:t>
            </a:r>
          </a:p>
          <a:p>
            <a:r>
              <a:rPr lang="zh-TW" altLang="en-US" sz="2800" dirty="0" smtClean="0">
                <a:solidFill>
                  <a:srgbClr val="FFC000"/>
                </a:solidFill>
                <a:latin typeface="標楷體" pitchFamily="65" charset="-120"/>
                <a:ea typeface="標楷體" pitchFamily="65" charset="-120"/>
              </a:rPr>
              <a:t>西面</a:t>
            </a:r>
            <a:r>
              <a:rPr lang="zh-TW" altLang="en-US" sz="2800" dirty="0" smtClean="0">
                <a:solidFill>
                  <a:srgbClr val="002060"/>
                </a:solidFill>
                <a:latin typeface="標楷體" pitchFamily="65" charset="-120"/>
                <a:ea typeface="標楷體" pitchFamily="65" charset="-120"/>
              </a:rPr>
              <a:t>：大海</a:t>
            </a:r>
            <a:r>
              <a:rPr lang="en-US" altLang="zh-TW" sz="2800" dirty="0" smtClean="0">
                <a:solidFill>
                  <a:srgbClr val="002060"/>
                </a:solidFill>
                <a:latin typeface="標楷體" pitchFamily="65" charset="-120"/>
                <a:ea typeface="標楷體" pitchFamily="65" charset="-120"/>
              </a:rPr>
              <a:t>(</a:t>
            </a:r>
            <a:r>
              <a:rPr lang="en-US" altLang="zh-TW" sz="2800" dirty="0" smtClean="0">
                <a:solidFill>
                  <a:srgbClr val="002060"/>
                </a:solidFill>
                <a:latin typeface="Times New Roman" pitchFamily="18" charset="0"/>
                <a:ea typeface="標楷體" pitchFamily="65" charset="-120"/>
                <a:cs typeface="Times New Roman" pitchFamily="18" charset="0"/>
              </a:rPr>
              <a:t>Mediterranean Sea</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民數記</a:t>
            </a:r>
            <a:r>
              <a:rPr lang="en-US" altLang="zh-TW" sz="2800" dirty="0" smtClean="0">
                <a:solidFill>
                  <a:srgbClr val="002060"/>
                </a:solidFill>
                <a:latin typeface="標楷體" pitchFamily="65" charset="-120"/>
                <a:ea typeface="標楷體" pitchFamily="65" charset="-120"/>
              </a:rPr>
              <a:t>34:6)(</a:t>
            </a:r>
            <a:r>
              <a:rPr lang="zh-TW" altLang="en-US" sz="2800" dirty="0" smtClean="0">
                <a:solidFill>
                  <a:srgbClr val="002060"/>
                </a:solidFill>
                <a:latin typeface="標楷體" pitchFamily="65" charset="-120"/>
                <a:ea typeface="標楷體" pitchFamily="65" charset="-120"/>
              </a:rPr>
              <a:t>以西結書</a:t>
            </a:r>
            <a:r>
              <a:rPr lang="en-US" altLang="zh-TW" sz="2800" dirty="0" smtClean="0">
                <a:solidFill>
                  <a:srgbClr val="002060"/>
                </a:solidFill>
                <a:latin typeface="標楷體" pitchFamily="65" charset="-120"/>
                <a:ea typeface="標楷體" pitchFamily="65" charset="-120"/>
              </a:rPr>
              <a:t>47:20)</a:t>
            </a:r>
          </a:p>
          <a:p>
            <a:r>
              <a:rPr lang="zh-TW" altLang="en-US" sz="2800" dirty="0" smtClean="0">
                <a:solidFill>
                  <a:srgbClr val="FFC000"/>
                </a:solidFill>
                <a:latin typeface="標楷體" pitchFamily="65" charset="-120"/>
                <a:ea typeface="標楷體" pitchFamily="65" charset="-120"/>
              </a:rPr>
              <a:t>北面</a:t>
            </a:r>
            <a:r>
              <a:rPr lang="zh-TW" altLang="en-US" sz="2800" dirty="0" smtClean="0">
                <a:solidFill>
                  <a:srgbClr val="002060"/>
                </a:solidFill>
                <a:latin typeface="標楷體" pitchFamily="65" charset="-120"/>
                <a:ea typeface="標楷體" pitchFamily="65" charset="-120"/>
              </a:rPr>
              <a:t>：大海</a:t>
            </a:r>
            <a:r>
              <a:rPr lang="en-US" altLang="zh-TW" sz="2800" dirty="0" smtClean="0">
                <a:solidFill>
                  <a:srgbClr val="002060"/>
                </a:solidFill>
                <a:latin typeface="標楷體" pitchFamily="65" charset="-120"/>
                <a:ea typeface="標楷體" pitchFamily="65" charset="-120"/>
              </a:rPr>
              <a:t>(M</a:t>
            </a:r>
            <a:r>
              <a:rPr lang="en-US" altLang="zh-TW" sz="2800" dirty="0" smtClean="0">
                <a:solidFill>
                  <a:srgbClr val="002060"/>
                </a:solidFill>
                <a:latin typeface="Times New Roman" pitchFamily="18" charset="0"/>
                <a:ea typeface="標楷體" pitchFamily="65" charset="-120"/>
                <a:cs typeface="Times New Roman" pitchFamily="18" charset="0"/>
              </a:rPr>
              <a:t>editerranean Se</a:t>
            </a:r>
            <a:r>
              <a:rPr lang="en-US" altLang="zh-TW" sz="2800" dirty="0" smtClean="0">
                <a:solidFill>
                  <a:srgbClr val="002060"/>
                </a:solidFill>
                <a:latin typeface="標楷體" pitchFamily="65" charset="-120"/>
                <a:ea typeface="標楷體" pitchFamily="65" charset="-120"/>
              </a:rPr>
              <a:t>a)</a:t>
            </a:r>
            <a:r>
              <a:rPr lang="zh-TW" altLang="en-US" sz="2800" dirty="0" smtClean="0">
                <a:solidFill>
                  <a:srgbClr val="002060"/>
                </a:solidFill>
                <a:latin typeface="標楷體" pitchFamily="65" charset="-120"/>
                <a:ea typeface="標楷體" pitchFamily="65" charset="-120"/>
              </a:rPr>
              <a:t>通過黎巴嫩、敘利亞到幼發拉底河</a:t>
            </a:r>
            <a:r>
              <a:rPr lang="en-US" altLang="zh-TW" sz="2800" dirty="0" smtClean="0">
                <a:solidFill>
                  <a:srgbClr val="002060"/>
                </a:solidFill>
                <a:latin typeface="標楷體" pitchFamily="65" charset="-120"/>
                <a:ea typeface="標楷體" pitchFamily="65" charset="-120"/>
              </a:rPr>
              <a:t>(</a:t>
            </a:r>
            <a:r>
              <a:rPr lang="zh-TW" altLang="en-US" sz="2800" dirty="0" smtClean="0">
                <a:solidFill>
                  <a:srgbClr val="002060"/>
                </a:solidFill>
                <a:latin typeface="標楷體" pitchFamily="65" charset="-120"/>
                <a:ea typeface="標楷體" pitchFamily="65" charset="-120"/>
              </a:rPr>
              <a:t>創世記</a:t>
            </a:r>
            <a:r>
              <a:rPr lang="en-US" altLang="zh-TW" sz="2800" dirty="0" smtClean="0">
                <a:solidFill>
                  <a:srgbClr val="002060"/>
                </a:solidFill>
                <a:latin typeface="標楷體" pitchFamily="65" charset="-120"/>
                <a:ea typeface="標楷體" pitchFamily="65" charset="-120"/>
              </a:rPr>
              <a:t>15:18)(</a:t>
            </a:r>
            <a:r>
              <a:rPr lang="zh-TW" altLang="en-US" sz="2800" dirty="0" smtClean="0">
                <a:solidFill>
                  <a:srgbClr val="002060"/>
                </a:solidFill>
                <a:latin typeface="標楷體" pitchFamily="65" charset="-120"/>
                <a:ea typeface="標楷體" pitchFamily="65" charset="-120"/>
              </a:rPr>
              <a:t>申命記</a:t>
            </a:r>
            <a:r>
              <a:rPr lang="en-US" altLang="zh-TW" sz="2800" dirty="0" smtClean="0">
                <a:solidFill>
                  <a:srgbClr val="002060"/>
                </a:solidFill>
                <a:latin typeface="標楷體" pitchFamily="65" charset="-120"/>
                <a:ea typeface="標楷體" pitchFamily="65" charset="-120"/>
              </a:rPr>
              <a:t>11:24)(</a:t>
            </a:r>
            <a:r>
              <a:rPr lang="zh-TW" altLang="en-US" sz="2800" dirty="0" smtClean="0">
                <a:solidFill>
                  <a:srgbClr val="002060"/>
                </a:solidFill>
                <a:latin typeface="標楷體" pitchFamily="65" charset="-120"/>
                <a:ea typeface="標楷體" pitchFamily="65" charset="-120"/>
              </a:rPr>
              <a:t>以西結書</a:t>
            </a:r>
            <a:r>
              <a:rPr lang="en-US" altLang="zh-TW" sz="2800" dirty="0" smtClean="0">
                <a:solidFill>
                  <a:srgbClr val="002060"/>
                </a:solidFill>
                <a:latin typeface="標楷體" pitchFamily="65" charset="-120"/>
                <a:ea typeface="標楷體" pitchFamily="65" charset="-120"/>
              </a:rPr>
              <a:t>47:17)</a:t>
            </a:r>
            <a:endParaRPr lang="zh-TW" altLang="en-US" sz="2800" dirty="0">
              <a:solidFill>
                <a:srgbClr val="00206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pic>
        <p:nvPicPr>
          <p:cNvPr id="4" name="Picture 3" descr="http://upload.wikimedia.org/wikipedia/commons/c/cd/Map_Land_of_Israel.jpg"/>
          <p:cNvPicPr>
            <a:picLocks noChangeAspect="1" noChangeArrowheads="1"/>
          </p:cNvPicPr>
          <p:nvPr/>
        </p:nvPicPr>
        <p:blipFill>
          <a:blip r:embed="rId2" cstate="print"/>
          <a:srcRect/>
          <a:stretch>
            <a:fillRect/>
          </a:stretch>
        </p:blipFill>
        <p:spPr bwMode="auto">
          <a:xfrm>
            <a:off x="899592" y="108579"/>
            <a:ext cx="7272808" cy="664449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2268</TotalTime>
  <Words>9305</Words>
  <Application>Microsoft Office PowerPoint</Application>
  <PresentationFormat>On-screen Show (4:3)</PresentationFormat>
  <Paragraphs>679</Paragraphs>
  <Slides>77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77</vt:i4>
      </vt:variant>
    </vt:vector>
  </HeadingPairs>
  <TitlesOfParts>
    <vt:vector size="87" baseType="lpstr">
      <vt:lpstr>Arial Unicode MS</vt:lpstr>
      <vt:lpstr>宋体</vt:lpstr>
      <vt:lpstr>PMingLiU</vt:lpstr>
      <vt:lpstr>PMingLiU</vt:lpstr>
      <vt:lpstr>標楷體</vt:lpstr>
      <vt:lpstr>Arial</vt:lpstr>
      <vt:lpstr>Arial Black</vt:lpstr>
      <vt:lpstr>Calibri</vt:lpstr>
      <vt:lpstr>Times New Roman</vt:lpstr>
      <vt:lpstr>Office Theme</vt:lpstr>
      <vt:lpstr>以巴問題</vt:lpstr>
      <vt:lpstr>以巴問題</vt:lpstr>
      <vt:lpstr>核心問題</vt:lpstr>
      <vt:lpstr>巴勒斯坦的土地</vt:lpstr>
      <vt:lpstr>巴勒斯坦的土地</vt:lpstr>
      <vt:lpstr>巴勒斯坦的土地</vt:lpstr>
      <vt:lpstr>巴勒斯坦的土地</vt:lpstr>
      <vt:lpstr>巴勒斯坦的土地</vt:lpstr>
      <vt:lpstr>PowerPoint Presentation</vt:lpstr>
      <vt:lpstr>誰在巴勒斯坦的土地上曾居住過?</vt:lpstr>
      <vt:lpstr>誰在巴勒斯坦的土地上曾居住過?</vt:lpstr>
      <vt:lpstr>誰在巴勒斯坦的土地上曾居住過?</vt:lpstr>
      <vt:lpstr>誰在巴勒斯坦的土地上曾居住過?</vt:lpstr>
      <vt:lpstr>誰在巴勒斯坦的土地上曾居住過?</vt:lpstr>
      <vt:lpstr>以色列/猶太人於兩世紀後才能真正團結起來</vt:lpstr>
      <vt:lpstr>PowerPoint Presentation</vt:lpstr>
      <vt:lpstr>領土的擁有者</vt:lpstr>
      <vt:lpstr>領土的擁有者</vt:lpstr>
      <vt:lpstr>猶太人的分佈</vt:lpstr>
      <vt:lpstr>猶太人的經典</vt:lpstr>
      <vt:lpstr>猶太人的經典 -- 沒回巴勒斯坦的因由</vt:lpstr>
      <vt:lpstr>PowerPoint Presentation</vt:lpstr>
      <vt:lpstr>PowerPoint Presentation</vt:lpstr>
      <vt:lpstr>誰鼓勵猶太人回聖地?</vt:lpstr>
      <vt:lpstr>以巴衝突的由來</vt:lpstr>
      <vt:lpstr>猶太錫安(復國)主義</vt:lpstr>
      <vt:lpstr>猶太復國主義</vt:lpstr>
      <vt:lpstr>猶太復國主義</vt:lpstr>
      <vt:lpstr>猶太復國主義</vt:lpstr>
      <vt:lpstr>猶太復國主義</vt:lpstr>
      <vt:lpstr>以巴衝突的由來</vt:lpstr>
      <vt:lpstr>以巴衝突的由來</vt:lpstr>
      <vt:lpstr>以巴衝突的由來</vt:lpstr>
      <vt:lpstr>以巴衝突的由來</vt:lpstr>
      <vt:lpstr>以巴衝突的由來</vt:lpstr>
      <vt:lpstr>以巴衝突的由來</vt:lpstr>
      <vt:lpstr>以巴衝突的由來</vt:lpstr>
      <vt:lpstr>以巴衝突的由來</vt:lpstr>
      <vt:lpstr>日內瓦四公約</vt:lpstr>
      <vt:lpstr>以巴衝突的由來</vt:lpstr>
      <vt:lpstr>以巴衝突的由來</vt:lpstr>
      <vt:lpstr>第二次中東戰爭示意圖</vt:lpstr>
      <vt:lpstr>以巴衝突的由來</vt:lpstr>
      <vt:lpstr>以巴衝突的由來</vt:lpstr>
      <vt:lpstr>PowerPoint Presentation</vt:lpstr>
      <vt:lpstr>以巴衝突的由來</vt:lpstr>
      <vt:lpstr>以巴衝突的由來</vt:lpstr>
      <vt:lpstr>以巴衝突的由來</vt:lpstr>
      <vt:lpstr>以巴衝突的由來</vt:lpstr>
      <vt:lpstr>以巴衝突的由來</vt:lpstr>
      <vt:lpstr>以巴衝突的由來</vt:lpstr>
      <vt:lpstr>以巴衝突的由來</vt:lpstr>
      <vt:lpstr>以巴衝突的由來</vt:lpstr>
      <vt:lpstr>以巴衝突的由來</vt:lpstr>
      <vt:lpstr>以巴衝突的由來</vt:lpstr>
      <vt:lpstr>PowerPoint Presentation</vt:lpstr>
      <vt:lpstr>認識猶太復國主義運動 </vt:lpstr>
      <vt:lpstr>認識猶太復國主義運動 </vt:lpstr>
      <vt:lpstr>認識猶太復國主義運動 </vt:lpstr>
      <vt:lpstr>認識猶太復國主義運動 </vt:lpstr>
      <vt:lpstr>認識猶太復國主義運動 </vt:lpstr>
      <vt:lpstr>以巴衝突現況</vt:lpstr>
      <vt:lpstr>以巴衝突現況</vt:lpstr>
      <vt:lpstr>以巴衝突現況</vt:lpstr>
      <vt:lpstr>PowerPoint Presentation</vt:lpstr>
      <vt:lpstr>PowerPoint Presentation</vt:lpstr>
      <vt:lpstr>PowerPoint Presentation</vt:lpstr>
      <vt:lpstr>Jewish voice for peace</vt:lpstr>
      <vt:lpstr>PowerPoint Presentation</vt:lpstr>
      <vt:lpstr>PowerPoint Presentation</vt:lpstr>
      <vt:lpstr>PowerPoint Presentation</vt:lpstr>
      <vt:lpstr>PowerPoint Presentation</vt:lpstr>
      <vt:lpstr>PowerPoint Presentation</vt:lpstr>
      <vt:lpstr>PowerPoint Presentation</vt:lpstr>
      <vt:lpstr>如何解決以巴衝突</vt:lpstr>
      <vt:lpstr>如何解決以巴衝突</vt:lpstr>
      <vt:lpstr>解決以巴衝突可遇見阻礙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dc:creator>
  <cp:lastModifiedBy>zq </cp:lastModifiedBy>
  <cp:revision>211</cp:revision>
  <dcterms:created xsi:type="dcterms:W3CDTF">2014-12-15T10:08:33Z</dcterms:created>
  <dcterms:modified xsi:type="dcterms:W3CDTF">2014-12-20T08:41:34Z</dcterms:modified>
</cp:coreProperties>
</file>