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81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5" r:id="rId13"/>
    <p:sldId id="276" r:id="rId14"/>
    <p:sldId id="278" r:id="rId15"/>
    <p:sldId id="279" r:id="rId16"/>
    <p:sldId id="280" r:id="rId17"/>
    <p:sldId id="274" r:id="rId18"/>
  </p:sldIdLst>
  <p:sldSz cx="9144000" cy="6858000" type="screen4x3"/>
  <p:notesSz cx="7010400" cy="92964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59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9" tIns="44070" rIns="88139" bIns="4407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7E7CB92-AAB6-4380-B1A7-826537D3AD9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TW" smtClean="0"/>
              <a:t>2012/5/19</a:t>
            </a:r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4B526-4020-4B7F-B724-18D3F7E946A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4B526-4020-4B7F-B724-18D3F7E946A7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zh-TW" smtClean="0"/>
              <a:t>2012/5/19</a:t>
            </a:r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1CAF-0284-4A78-A4B6-388EAEA11C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850C-F05D-4EBE-B770-3D3BD05670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9131-662B-4694-9449-A905F6DBC3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F5DEE-8E36-40AF-8E11-DF11FFB91D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2480-5FFD-4694-B9EF-59DC2EED09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D3B-9D8A-4479-B71B-9AFC32DDD1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B30E-0F99-45AA-B445-1DC2FB17F5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B29C-4B4C-485C-B9F9-880F888B2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2295-3983-41CF-A411-A43CCBF8FC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071A-A7C4-44CC-97AB-3FC9B9BAEF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4CF0-4835-493D-A075-F9E80B9C28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3A09D193-F809-4D8E-A951-CF16CBD9EC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2349500"/>
            <a:ext cx="8077200" cy="16097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伊斯蘭與經濟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12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7 : 31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sz="12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阿丹的子孫啊！每逢禮拜，你們必須穿著服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飾。你們應當吃，應當喝，但不要過份，真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主確是不喜歡過份者的。 </a:t>
            </a:r>
            <a:endParaRPr lang="zh-TW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17 : 26-27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你應當把親戚、貧民、旅客所應得的周濟分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給他們，你不要揮霍；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揮霍者確是惡魔的朋友，惡魔原是辜負主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恩的。 </a:t>
            </a:r>
            <a:endParaRPr lang="zh-TW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解決</a:t>
            </a:r>
            <a:r>
              <a:rPr lang="zh-TW" altLang="zh-TW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貧富</a:t>
            </a:r>
            <a:r>
              <a:rPr lang="zh-TW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差距</a:t>
            </a:r>
            <a:endParaRPr lang="zh-TW" altLang="zh-TW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軟正黑體" pitchFamily="34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天課的制度建基於信仰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    納天課是</a:t>
            </a:r>
            <a:r>
              <a:rPr lang="zh-TW" altLang="zh-TW" b="1" smtClean="0">
                <a:latin typeface="微軟正黑體" pitchFamily="34" charset="-120"/>
                <a:ea typeface="微軟正黑體" pitchFamily="34" charset="-120"/>
              </a:rPr>
              <a:t>崇拜</a:t>
            </a:r>
            <a:endParaRPr lang="zh-TW" altLang="en-US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1000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smtClean="0">
                <a:latin typeface="微軟正黑體" pitchFamily="34" charset="-120"/>
                <a:ea typeface="微軟正黑體" pitchFamily="34" charset="-120"/>
              </a:rPr>
              <a:t>9 : 60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賑款只歸於貧窮者、赤貧者、管理賑務者、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心被團結者、無力贖身者、不能還債者、為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主道工作者、途中窮困者；這是真主的定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制。真主是全知的，是至睿的。 </a:t>
            </a:r>
            <a:endParaRPr lang="zh-TW" altLang="zh-TW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zh-TW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禁</a:t>
            </a:r>
            <a:r>
              <a:rPr lang="zh-TW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止利息</a:t>
            </a:r>
            <a:endParaRPr lang="zh-TW" altLang="zh-TW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軟正黑體" pitchFamily="34" charset="-12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341438"/>
            <a:ext cx="7924800" cy="460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2 : 275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吃利息的人，要象中了魔的人一樣，瘋瘋癲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癲地站起來。這是因為他們說：「買賣恰象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利息。」真主准許買賣，而禁止利息。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TW" altLang="en-US" sz="12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30 : 39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  <a:defRPr/>
            </a:pPr>
            <a:endParaRPr lang="en-US" altLang="zh-TW" sz="9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你們為吃利而放的債，欲在他人的財產中增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加的，在真主那裏，不會增加；你們所施的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財物，欲得真主的喜悅的，必得加倍的報酬。</a:t>
            </a:r>
            <a:endParaRPr lang="zh-TW" altLang="zh-TW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3 : 130</a:t>
            </a:r>
          </a:p>
          <a:p>
            <a:pPr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信道的人們啊！你們不要吃重複加倍的利息</a:t>
            </a:r>
          </a:p>
          <a:p>
            <a:pPr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，你們當敬畏真主，以便你們成功。 </a:t>
            </a:r>
          </a:p>
          <a:p>
            <a:pPr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66088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2 : 278-279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信道的人們啊！如果你們真是信士，那末，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你們當敬畏真主，當放棄餘欠的利息。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如果你們不遵從，那末，你們當知道真主和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使者將對你們宣戰。如果你們悔罪，那末，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你們得收回你們的資本，你們不致虧枉別人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，你們也不致受虧枉。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1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50813"/>
            <a:ext cx="7129463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7924800" cy="47513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zh-TW" altLang="en-US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結論</a:t>
            </a: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伊斯蘭指示人類經濟生活</a:t>
            </a:r>
          </a:p>
          <a:p>
            <a:pPr>
              <a:lnSpc>
                <a:spcPct val="90000"/>
              </a:lnSpc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真主的賜與要好好珍惜，運用，不是濫用</a:t>
            </a:r>
          </a:p>
          <a:p>
            <a:pPr>
              <a:lnSpc>
                <a:spcPct val="90000"/>
              </a:lnSpc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不道德，不公平的交易，全部掃除</a:t>
            </a:r>
          </a:p>
          <a:p>
            <a:pPr>
              <a:lnSpc>
                <a:spcPct val="90000"/>
              </a:lnSpc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鼓勵簡單，儉樸，互相合作幫助的生活。</a:t>
            </a:r>
          </a:p>
          <a:p>
            <a:pPr>
              <a:lnSpc>
                <a:spcPct val="90000"/>
              </a:lnSpc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要清除自私，貪婪，揮霍，浪費的心態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和生活。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7188" y="1268413"/>
            <a:ext cx="8318500" cy="475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所有財富全屬真主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人類只是受託者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TW" alt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管理及運用時需把它用於取悅真主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zh-TW" alt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的途徑</a:t>
            </a:r>
            <a:endParaRPr lang="en-US" altLang="zh-TW" sz="35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非法事業</a:t>
            </a: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與酒有關的</a:t>
            </a:r>
          </a:p>
          <a:p>
            <a:pPr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與賭博有關的</a:t>
            </a:r>
          </a:p>
          <a:p>
            <a:pPr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與不道德有關的</a:t>
            </a:r>
          </a:p>
          <a:p>
            <a:pPr>
              <a:defRPr/>
            </a:pP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86750" cy="5521325"/>
          </a:xfrm>
        </p:spPr>
        <p:txBody>
          <a:bodyPr/>
          <a:lstStyle/>
          <a:p>
            <a:pPr eaLnBrk="1" hangingPunct="1">
              <a:lnSpc>
                <a:spcPts val="1000"/>
              </a:lnSpc>
              <a:buFont typeface="Wingdings" pitchFamily="2" charset="2"/>
              <a:buNone/>
              <a:defRPr/>
            </a:pPr>
            <a:endParaRPr lang="en-US" altLang="zh-TW" sz="18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altLang="zh-TW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2:188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你們不要借詐術而侵蝕別人的財產，不要以</a:t>
            </a:r>
            <a:endParaRPr lang="en-US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別人的財產賄賂官吏，以便你們明知故犯地</a:t>
            </a:r>
            <a:endParaRPr lang="en-US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借罪行而侵蝕別人的一部分財產。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>
              <a:lnSpc>
                <a:spcPts val="1200"/>
              </a:lnSpc>
              <a:buFont typeface="Wingdings" pitchFamily="2" charset="2"/>
              <a:buNone/>
              <a:defRPr/>
            </a:pPr>
            <a:endParaRPr lang="en-US" altLang="zh-TW" sz="6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3838"/>
              </a:lnSpc>
              <a:buFont typeface="Wingdings" pitchFamily="2" charset="2"/>
              <a:buNone/>
              <a:defRPr/>
            </a:pPr>
            <a:r>
              <a:rPr lang="en-US" altLang="zh-TW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4 : 2</a:t>
            </a:r>
            <a:endParaRPr lang="zh-TW" altLang="en-US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3838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你們應當把孤兒的財產交還他們，不要以</a:t>
            </a:r>
            <a:endParaRPr lang="en-US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3838"/>
              </a:lnSpc>
              <a:buFont typeface="Wingdings" pitchFamily="2" charset="2"/>
              <a:buNone/>
              <a:defRPr/>
            </a:pPr>
            <a:r>
              <a:rPr lang="en-US" altLang="zh-TW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你們的）惡劣的（財產），換取（他們的）</a:t>
            </a:r>
            <a:endParaRPr lang="en-US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3838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佳美的（財產）；也不要把他們的財產併入</a:t>
            </a:r>
            <a:endParaRPr lang="en-US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3838"/>
              </a:lnSpc>
              <a:buFont typeface="Wingdings" pitchFamily="2" charset="2"/>
              <a:buNone/>
              <a:defRPr/>
            </a:pPr>
            <a:r>
              <a:rPr lang="zh-TW" altLang="en-US" sz="31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你們的財產，而加以吞蝕。這確是大罪。</a:t>
            </a:r>
            <a:endParaRPr lang="zh-TW" altLang="zh-TW" sz="31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取財有道 </a:t>
            </a:r>
            <a:r>
              <a:rPr lang="en-US" altLang="zh-TW" sz="4000" b="1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: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105775" cy="48053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6 : 152</a:t>
            </a: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你們不要臨近孤兒的財產，除非依照最優良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的方式，直到他成年；你們當用充足的斗和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公平的秤，我只依各人的能力而加以責成。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當你們說話的時候，你們應當公平，即使你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們所代證的是你們的親戚；你們當履行真主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的盟約。他將這些事囑咐你們，以便你們覺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悟。」</a:t>
            </a:r>
            <a:endParaRPr lang="zh-TW" altLang="zh-TW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5183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7 : 85</a:t>
            </a: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我確已派遣）麥德彥人的弟兄舒阿卜去教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化他們說：「我的宗族啊！你們要崇拜真主，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除他之外，絕無應受你們崇拜的。從你們的主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發出的明證，確已來臨你們了，你們當使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用充足的斗和秤，不要克扣別人所應得的貨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物。在改善地方之後，你們不要在地方上作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惡，這對你們是更好的，如果你們是信道者。</a:t>
            </a:r>
            <a:endParaRPr lang="zh-TW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715375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10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83 : 1-5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傷哉！稱量不公的人們。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當他們從別人稱量進來的時候，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他們稱量得很充足；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當他們量給別人或稱給別人的時候，</a:t>
            </a:r>
            <a:endParaRPr lang="en-US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他們不稱足不量足。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難道他們不信自己將復活，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在一個重大的日子嗎？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zh-TW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0"/>
            <a:ext cx="85344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9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en-US" altLang="zh-TW" sz="35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9 : 34-35</a:t>
            </a: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endParaRPr lang="en-US" altLang="zh-TW" sz="35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信道的人們啊！有許多博士和僧侶，的確借詐術而</a:t>
            </a: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侵吞別人的財產，並且阻止別人走真主的大道。</a:t>
            </a: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窖藏金銀，而不用於主道者，你應當以痛苦的刑罰</a:t>
            </a:r>
          </a:p>
          <a:p>
            <a:pPr eaLnBrk="1" hangingPunct="1">
              <a:lnSpc>
                <a:spcPts val="4000"/>
              </a:lnSpc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向他們報喜。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TW" sz="4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在那日，要把那些金銀放在火獄的火裏燒紅，然後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用來烙他們的前額、肋下和背脊。這是你們為自己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而窖藏的金銀。你們嘗嘗藏在窖裏的東西的滋味吧！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zh-TW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軟正黑體" pitchFamily="34" charset="-120"/>
              </a:rPr>
              <a:t>消費要中庸</a:t>
            </a:r>
            <a:endParaRPr lang="zh-TW" altLang="zh-TW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微軟正黑體" pitchFamily="34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3 : 180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吝惜真主所賜的恩惠的人，絕不要認為他們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的吝惜，對於他們是有益的，其實，那對於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他們是有害的；復活日，他們所吝惜的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財產</a:t>
            </a:r>
            <a:r>
              <a:rPr lang="en-US" altLang="zh-TW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，要像一個項圈一樣，套在他們的頸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項上。天地間的財產，只是真主的。真主是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徹知你們的行為的。</a:t>
            </a:r>
            <a:r>
              <a:rPr lang="zh-TW" altLang="en-US" smtClean="0"/>
              <a:t> </a:t>
            </a:r>
            <a:endParaRPr lang="zh-TW" altLang="zh-TW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2012/5/19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763</TotalTime>
  <Words>1001</Words>
  <Application>Microsoft Office PowerPoint</Application>
  <PresentationFormat>如螢幕大小 (4:3)</PresentationFormat>
  <Paragraphs>146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Arial</vt:lpstr>
      <vt:lpstr>新細明體</vt:lpstr>
      <vt:lpstr>Wingdings</vt:lpstr>
      <vt:lpstr>Calibri</vt:lpstr>
      <vt:lpstr>Times New Roman</vt:lpstr>
      <vt:lpstr>Arial Black</vt:lpstr>
      <vt:lpstr>微軟正黑體</vt:lpstr>
      <vt:lpstr>Radial</vt:lpstr>
      <vt:lpstr>伊斯蘭與經濟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消費要中庸</vt:lpstr>
      <vt:lpstr>投影片 10</vt:lpstr>
      <vt:lpstr>投影片 11</vt:lpstr>
      <vt:lpstr>解決貧富差距</vt:lpstr>
      <vt:lpstr>禁止利息</vt:lpstr>
      <vt:lpstr>投影片 14</vt:lpstr>
      <vt:lpstr>投影片 15</vt:lpstr>
      <vt:lpstr>投影片 16</vt:lpstr>
      <vt:lpstr>投影片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伊斯蘭與經濟</dc:title>
  <dc:creator> </dc:creator>
  <cp:lastModifiedBy>kw</cp:lastModifiedBy>
  <cp:revision>33</cp:revision>
  <dcterms:created xsi:type="dcterms:W3CDTF">2009-07-16T03:42:49Z</dcterms:created>
  <dcterms:modified xsi:type="dcterms:W3CDTF">2012-05-18T03:08:45Z</dcterms:modified>
</cp:coreProperties>
</file>