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sldIdLst>
    <p:sldId id="256" r:id="rId2"/>
    <p:sldId id="257" r:id="rId3"/>
    <p:sldId id="258" r:id="rId4"/>
    <p:sldId id="296" r:id="rId5"/>
    <p:sldId id="297" r:id="rId6"/>
    <p:sldId id="298" r:id="rId7"/>
    <p:sldId id="299" r:id="rId8"/>
    <p:sldId id="303" r:id="rId9"/>
    <p:sldId id="304" r:id="rId10"/>
    <p:sldId id="305" r:id="rId11"/>
    <p:sldId id="306" r:id="rId12"/>
    <p:sldId id="307" r:id="rId13"/>
    <p:sldId id="308" r:id="rId14"/>
    <p:sldId id="309" r:id="rId15"/>
    <p:sldId id="310" r:id="rId16"/>
    <p:sldId id="311" r:id="rId17"/>
    <p:sldId id="300" r:id="rId18"/>
    <p:sldId id="301" r:id="rId19"/>
    <p:sldId id="302" r:id="rId20"/>
    <p:sldId id="259" r:id="rId21"/>
    <p:sldId id="260" r:id="rId22"/>
    <p:sldId id="261" r:id="rId23"/>
    <p:sldId id="262" r:id="rId24"/>
    <p:sldId id="263" r:id="rId25"/>
    <p:sldId id="264" r:id="rId26"/>
    <p:sldId id="265" r:id="rId27"/>
    <p:sldId id="266" r:id="rId28"/>
    <p:sldId id="267" r:id="rId29"/>
    <p:sldId id="268" r:id="rId30"/>
    <p:sldId id="269" r:id="rId31"/>
    <p:sldId id="270" r:id="rId32"/>
    <p:sldId id="271" r:id="rId33"/>
    <p:sldId id="272" r:id="rId34"/>
    <p:sldId id="273" r:id="rId35"/>
    <p:sldId id="274" r:id="rId36"/>
    <p:sldId id="275" r:id="rId37"/>
    <p:sldId id="276" r:id="rId38"/>
    <p:sldId id="277" r:id="rId39"/>
    <p:sldId id="278" r:id="rId40"/>
    <p:sldId id="279" r:id="rId41"/>
    <p:sldId id="280" r:id="rId42"/>
    <p:sldId id="281" r:id="rId43"/>
    <p:sldId id="282" r:id="rId44"/>
    <p:sldId id="283" r:id="rId45"/>
    <p:sldId id="284" r:id="rId46"/>
    <p:sldId id="285" r:id="rId47"/>
    <p:sldId id="286" r:id="rId48"/>
    <p:sldId id="287" r:id="rId49"/>
    <p:sldId id="288" r:id="rId50"/>
    <p:sldId id="289" r:id="rId51"/>
    <p:sldId id="290" r:id="rId52"/>
    <p:sldId id="291" r:id="rId53"/>
    <p:sldId id="292" r:id="rId54"/>
    <p:sldId id="293" r:id="rId55"/>
    <p:sldId id="294" r:id="rId56"/>
    <p:sldId id="295"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71167" autoAdjust="0"/>
  </p:normalViewPr>
  <p:slideViewPr>
    <p:cSldViewPr>
      <p:cViewPr varScale="1">
        <p:scale>
          <a:sx n="79" d="100"/>
          <a:sy n="79" d="100"/>
        </p:scale>
        <p:origin x="-130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3096C52D-A229-435D-8456-17794E05E35C}" type="datetimeFigureOut">
              <a:rPr lang="en-US" smtClean="0"/>
              <a:pPr/>
              <a:t>7/16/2010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43294712-BDEA-4FA9-AF15-8E6594BE1873}"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096C52D-A229-435D-8456-17794E05E35C}" type="datetimeFigureOut">
              <a:rPr lang="en-US" smtClean="0"/>
              <a:pPr/>
              <a:t>7/16/2010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3294712-BDEA-4FA9-AF15-8E6594BE187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096C52D-A229-435D-8456-17794E05E35C}" type="datetimeFigureOut">
              <a:rPr lang="en-US" smtClean="0"/>
              <a:pPr/>
              <a:t>7/16/2010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3294712-BDEA-4FA9-AF15-8E6594BE187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096C52D-A229-435D-8456-17794E05E35C}" type="datetimeFigureOut">
              <a:rPr lang="en-US" smtClean="0"/>
              <a:pPr/>
              <a:t>7/16/2010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3294712-BDEA-4FA9-AF15-8E6594BE187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096C52D-A229-435D-8456-17794E05E35C}" type="datetimeFigureOut">
              <a:rPr lang="en-US" smtClean="0"/>
              <a:pPr/>
              <a:t>7/16/2010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3294712-BDEA-4FA9-AF15-8E6594BE1873}"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096C52D-A229-435D-8456-17794E05E35C}" type="datetimeFigureOut">
              <a:rPr lang="en-US" smtClean="0"/>
              <a:pPr/>
              <a:t>7/16/2010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3294712-BDEA-4FA9-AF15-8E6594BE187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096C52D-A229-435D-8456-17794E05E35C}" type="datetimeFigureOut">
              <a:rPr lang="en-US" smtClean="0"/>
              <a:pPr/>
              <a:t>7/16/2010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3294712-BDEA-4FA9-AF15-8E6594BE187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096C52D-A229-435D-8456-17794E05E35C}" type="datetimeFigureOut">
              <a:rPr lang="en-US" smtClean="0"/>
              <a:pPr/>
              <a:t>7/16/2010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3294712-BDEA-4FA9-AF15-8E6594BE187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3096C52D-A229-435D-8456-17794E05E35C}" type="datetimeFigureOut">
              <a:rPr lang="en-US" smtClean="0"/>
              <a:pPr/>
              <a:t>7/16/2010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3294712-BDEA-4FA9-AF15-8E6594BE1873}"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096C52D-A229-435D-8456-17794E05E35C}" type="datetimeFigureOut">
              <a:rPr lang="en-US" smtClean="0"/>
              <a:pPr/>
              <a:t>7/16/2010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3294712-BDEA-4FA9-AF15-8E6594BE187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3096C52D-A229-435D-8456-17794E05E35C}" type="datetimeFigureOut">
              <a:rPr lang="en-US" smtClean="0"/>
              <a:pPr/>
              <a:t>7/16/2010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3294712-BDEA-4FA9-AF15-8E6594BE1873}"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096C52D-A229-435D-8456-17794E05E35C}" type="datetimeFigureOut">
              <a:rPr lang="en-US" smtClean="0"/>
              <a:pPr/>
              <a:t>7/16/2010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3294712-BDEA-4FA9-AF15-8E6594BE1873}"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908048"/>
            <a:ext cx="8077200" cy="1292352"/>
          </a:xfrm>
        </p:spPr>
        <p:txBody>
          <a:bodyPr>
            <a:normAutofit/>
          </a:bodyPr>
          <a:lstStyle/>
          <a:p>
            <a:r>
              <a:rPr lang="en-US" dirty="0" smtClean="0"/>
              <a:t>KINDNESS TO THE ANIMALS</a:t>
            </a:r>
            <a:endParaRPr lang="en-US" dirty="0"/>
          </a:p>
        </p:txBody>
      </p:sp>
      <p:sp>
        <p:nvSpPr>
          <p:cNvPr id="3" name="Subtitle 2"/>
          <p:cNvSpPr>
            <a:spLocks noGrp="1"/>
          </p:cNvSpPr>
          <p:nvPr>
            <p:ph type="subTitle" idx="1"/>
          </p:nvPr>
        </p:nvSpPr>
        <p:spPr>
          <a:xfrm>
            <a:off x="3733800" y="3200400"/>
            <a:ext cx="7406640" cy="1011864"/>
          </a:xfrm>
        </p:spPr>
        <p:txBody>
          <a:bodyPr>
            <a:normAutofit/>
          </a:bodyPr>
          <a:lstStyle/>
          <a:p>
            <a:r>
              <a:rPr lang="en-US" dirty="0" smtClean="0"/>
              <a:t>                                                                                        AN  ISLAMIC  PERSPECTIVE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buNone/>
            </a:pPr>
            <a:endParaRPr lang="en-US" dirty="0" smtClean="0"/>
          </a:p>
          <a:p>
            <a:pPr>
              <a:buNone/>
            </a:pPr>
            <a:r>
              <a:rPr lang="en-US" dirty="0" smtClean="0">
                <a:solidFill>
                  <a:srgbClr val="FF0000"/>
                </a:solidFill>
              </a:rPr>
              <a:t>Whereas in Australia</a:t>
            </a:r>
            <a:r>
              <a:rPr lang="en-US" dirty="0" smtClean="0"/>
              <a:t>, the government has set </a:t>
            </a:r>
          </a:p>
          <a:p>
            <a:pPr>
              <a:buNone/>
            </a:pPr>
            <a:endParaRPr lang="en-US" dirty="0" smtClean="0"/>
          </a:p>
          <a:p>
            <a:pPr>
              <a:buNone/>
            </a:pPr>
            <a:r>
              <a:rPr lang="en-US" dirty="0" smtClean="0"/>
              <a:t>minimum legal cage sizes for specific animals species </a:t>
            </a:r>
          </a:p>
          <a:p>
            <a:pPr>
              <a:buNone/>
            </a:pPr>
            <a:endParaRPr lang="en-US" dirty="0" smtClean="0"/>
          </a:p>
          <a:p>
            <a:pPr>
              <a:buNone/>
            </a:pPr>
            <a:r>
              <a:rPr lang="en-US" dirty="0" smtClean="0"/>
              <a:t>such as dogs, cats and rabbits.  </a:t>
            </a:r>
          </a:p>
          <a:p>
            <a:pPr>
              <a:buNone/>
            </a:pPr>
            <a:endParaRPr lang="en-US" dirty="0" smtClean="0"/>
          </a:p>
          <a:p>
            <a:pPr>
              <a:buNone/>
            </a:pPr>
            <a:r>
              <a:rPr lang="en-US" dirty="0" smtClean="0"/>
              <a:t>The law also forbids shops from keeping pets for </a:t>
            </a:r>
          </a:p>
          <a:p>
            <a:pPr>
              <a:buNone/>
            </a:pPr>
            <a:endParaRPr lang="en-US" dirty="0" smtClean="0"/>
          </a:p>
          <a:p>
            <a:pPr>
              <a:buNone/>
            </a:pPr>
            <a:r>
              <a:rPr lang="en-US" dirty="0" smtClean="0"/>
              <a:t>more than four weeks.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en-US" dirty="0" smtClean="0">
              <a:solidFill>
                <a:srgbClr val="FF0000"/>
              </a:solidFill>
            </a:endParaRPr>
          </a:p>
          <a:p>
            <a:pPr>
              <a:buNone/>
            </a:pPr>
            <a:r>
              <a:rPr lang="en-US" dirty="0" smtClean="0">
                <a:solidFill>
                  <a:srgbClr val="FF0000"/>
                </a:solidFill>
              </a:rPr>
              <a:t>Yet in HK</a:t>
            </a:r>
            <a:r>
              <a:rPr lang="en-US" dirty="0" smtClean="0"/>
              <a:t>, animal traders are free to keep </a:t>
            </a:r>
          </a:p>
          <a:p>
            <a:pPr>
              <a:buNone/>
            </a:pPr>
            <a:r>
              <a:rPr lang="en-US" dirty="0" smtClean="0"/>
              <a:t>pets for as long as they want.</a:t>
            </a:r>
          </a:p>
          <a:p>
            <a:pPr>
              <a:buNone/>
            </a:pPr>
            <a:endParaRPr lang="en-US" dirty="0" smtClean="0"/>
          </a:p>
          <a:p>
            <a:pPr>
              <a:buNone/>
            </a:pPr>
            <a:r>
              <a:rPr lang="en-US" dirty="0" smtClean="0"/>
              <a:t>They are also not required to walk the </a:t>
            </a:r>
          </a:p>
          <a:p>
            <a:pPr>
              <a:buNone/>
            </a:pPr>
            <a:r>
              <a:rPr lang="en-US" dirty="0" smtClean="0"/>
              <a:t>dogs they keep for sale.</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dirty="0" smtClean="0"/>
              <a:t>Even if a trader is convicted of an animal </a:t>
            </a:r>
          </a:p>
          <a:p>
            <a:pPr>
              <a:buNone/>
            </a:pPr>
            <a:r>
              <a:rPr lang="en-US" dirty="0" smtClean="0"/>
              <a:t>cruelty offence, the Agricultural, Fisheries </a:t>
            </a:r>
          </a:p>
          <a:p>
            <a:pPr>
              <a:buNone/>
            </a:pPr>
            <a:r>
              <a:rPr lang="en-US" dirty="0" smtClean="0"/>
              <a:t>and Conservation Department does not </a:t>
            </a:r>
          </a:p>
          <a:p>
            <a:pPr>
              <a:buNone/>
            </a:pPr>
            <a:r>
              <a:rPr lang="en-US" dirty="0" smtClean="0"/>
              <a:t>have the power to revoke the license.  </a:t>
            </a:r>
          </a:p>
          <a:p>
            <a:pPr>
              <a:buNone/>
            </a:pPr>
            <a:endParaRPr lang="en-US" dirty="0" smtClean="0"/>
          </a:p>
          <a:p>
            <a:pPr>
              <a:buNone/>
            </a:pPr>
            <a:r>
              <a:rPr lang="en-US" dirty="0" smtClean="0"/>
              <a:t>Also, the researchers point out, no major </a:t>
            </a:r>
          </a:p>
          <a:p>
            <a:pPr>
              <a:buNone/>
            </a:pPr>
            <a:r>
              <a:rPr lang="en-US" dirty="0" smtClean="0"/>
              <a:t>updates have been made to the Prevention </a:t>
            </a:r>
          </a:p>
          <a:p>
            <a:pPr>
              <a:buNone/>
            </a:pPr>
            <a:r>
              <a:rPr lang="en-US" dirty="0" smtClean="0"/>
              <a:t>of Cruelty to Animals Ordinance since it </a:t>
            </a:r>
          </a:p>
          <a:p>
            <a:pPr>
              <a:buNone/>
            </a:pPr>
            <a:r>
              <a:rPr lang="en-US" dirty="0" smtClean="0"/>
              <a:t>was </a:t>
            </a:r>
            <a:r>
              <a:rPr lang="en-US" dirty="0" smtClean="0">
                <a:solidFill>
                  <a:srgbClr val="FF0000"/>
                </a:solidFill>
              </a:rPr>
              <a:t>enacted 7 decades ago.</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Situation</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i="1" dirty="0" smtClean="0"/>
              <a:t>Professor </a:t>
            </a:r>
            <a:r>
              <a:rPr lang="en-US" b="1" i="1" dirty="0" err="1" smtClean="0"/>
              <a:t>Whitfort</a:t>
            </a:r>
            <a:r>
              <a:rPr lang="en-US" b="1" i="1" dirty="0" smtClean="0"/>
              <a:t> </a:t>
            </a:r>
            <a:r>
              <a:rPr lang="en-US" dirty="0" smtClean="0"/>
              <a:t>says:</a:t>
            </a:r>
          </a:p>
          <a:p>
            <a:pPr>
              <a:buNone/>
            </a:pPr>
            <a:endParaRPr lang="en-US" dirty="0" smtClean="0"/>
          </a:p>
          <a:p>
            <a:pPr>
              <a:buNone/>
            </a:pPr>
            <a:r>
              <a:rPr lang="en-US" dirty="0" smtClean="0"/>
              <a:t>Currently an animal which has not suffered </a:t>
            </a:r>
          </a:p>
          <a:p>
            <a:pPr>
              <a:buNone/>
            </a:pPr>
            <a:r>
              <a:rPr lang="en-US" dirty="0" smtClean="0"/>
              <a:t>an overt act of cruelty cannot be assisted.</a:t>
            </a:r>
          </a:p>
          <a:p>
            <a:pPr>
              <a:buNone/>
            </a:pPr>
            <a:endParaRPr lang="en-US" dirty="0" smtClean="0"/>
          </a:p>
          <a:p>
            <a:pPr>
              <a:buNone/>
            </a:pPr>
            <a:r>
              <a:rPr lang="en-US" dirty="0" smtClean="0"/>
              <a:t>Authorities must stand by and wait for the </a:t>
            </a:r>
          </a:p>
          <a:p>
            <a:pPr>
              <a:buNone/>
            </a:pPr>
            <a:r>
              <a:rPr lang="en-US" dirty="0" smtClean="0"/>
              <a:t>animal’s situation to deteriorate to the level </a:t>
            </a:r>
          </a:p>
          <a:p>
            <a:pPr>
              <a:buNone/>
            </a:pPr>
            <a:r>
              <a:rPr lang="en-US" dirty="0" smtClean="0"/>
              <a:t>of prosecutable cruelty before they can do </a:t>
            </a:r>
          </a:p>
          <a:p>
            <a:pPr>
              <a:buNone/>
            </a:pPr>
            <a:r>
              <a:rPr lang="en-US" dirty="0" smtClean="0"/>
              <a:t>anything.</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dirty="0" smtClean="0"/>
              <a:t>Tony Ho </a:t>
            </a:r>
            <a:r>
              <a:rPr lang="en-US" b="1" dirty="0" err="1" smtClean="0"/>
              <a:t>Tse</a:t>
            </a:r>
            <a:r>
              <a:rPr lang="en-US" b="1" dirty="0" smtClean="0"/>
              <a:t>-tong</a:t>
            </a:r>
            <a:r>
              <a:rPr lang="en-US" dirty="0" smtClean="0"/>
              <a:t> says: </a:t>
            </a:r>
          </a:p>
          <a:p>
            <a:pPr>
              <a:buNone/>
            </a:pPr>
            <a:r>
              <a:rPr lang="en-US" sz="2800" dirty="0" smtClean="0"/>
              <a:t>(C</a:t>
            </a:r>
            <a:r>
              <a:rPr lang="en-US" sz="2400" dirty="0" smtClean="0"/>
              <a:t>hief  Superintendent of the Society for the Prevention </a:t>
            </a:r>
          </a:p>
          <a:p>
            <a:pPr>
              <a:buNone/>
            </a:pPr>
            <a:r>
              <a:rPr lang="en-US" sz="2400" dirty="0" smtClean="0"/>
              <a:t>of Cruelty to Animals’ inspectorate team</a:t>
            </a:r>
            <a:r>
              <a:rPr lang="en-US" sz="2800" dirty="0" smtClean="0"/>
              <a:t>) </a:t>
            </a:r>
          </a:p>
          <a:p>
            <a:pPr>
              <a:buNone/>
            </a:pPr>
            <a:endParaRPr lang="en-US" dirty="0" smtClean="0"/>
          </a:p>
          <a:p>
            <a:pPr>
              <a:buNone/>
            </a:pPr>
            <a:r>
              <a:rPr lang="en-US" dirty="0" smtClean="0"/>
              <a:t>It is not possible for animals groups to help </a:t>
            </a:r>
          </a:p>
          <a:p>
            <a:pPr>
              <a:buNone/>
            </a:pPr>
            <a:r>
              <a:rPr lang="en-US" dirty="0" smtClean="0"/>
              <a:t>animals at risk unless they show clear signs </a:t>
            </a:r>
          </a:p>
          <a:p>
            <a:pPr>
              <a:buNone/>
            </a:pPr>
            <a:r>
              <a:rPr lang="en-US" dirty="0" smtClean="0"/>
              <a:t>of illness.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b="1" dirty="0" smtClean="0">
                <a:solidFill>
                  <a:srgbClr val="FF0000"/>
                </a:solidFill>
              </a:rPr>
              <a:t>According to Agricultural, Fisheries </a:t>
            </a:r>
          </a:p>
          <a:p>
            <a:pPr>
              <a:buNone/>
            </a:pPr>
            <a:r>
              <a:rPr lang="en-US" b="1" dirty="0" smtClean="0">
                <a:solidFill>
                  <a:srgbClr val="FF0000"/>
                </a:solidFill>
              </a:rPr>
              <a:t>and Conservation Department</a:t>
            </a:r>
            <a:r>
              <a:rPr lang="en-US" dirty="0" smtClean="0">
                <a:solidFill>
                  <a:srgbClr val="FF0000"/>
                </a:solidFill>
              </a:rPr>
              <a:t>:</a:t>
            </a:r>
          </a:p>
          <a:p>
            <a:pPr>
              <a:buNone/>
            </a:pPr>
            <a:endParaRPr lang="en-US" dirty="0" smtClean="0"/>
          </a:p>
          <a:p>
            <a:pPr>
              <a:buFont typeface="Wingdings" pitchFamily="2" charset="2"/>
              <a:buChar char="Ø"/>
            </a:pPr>
            <a:r>
              <a:rPr lang="en-US" dirty="0" smtClean="0"/>
              <a:t> Government authorities received 157 </a:t>
            </a:r>
          </a:p>
          <a:p>
            <a:pPr>
              <a:buNone/>
            </a:pPr>
            <a:endParaRPr lang="en-US" dirty="0" smtClean="0"/>
          </a:p>
          <a:p>
            <a:pPr>
              <a:buNone/>
            </a:pPr>
            <a:r>
              <a:rPr lang="en-US" dirty="0" smtClean="0"/>
              <a:t>	 reports of animal abuse last year.  </a:t>
            </a:r>
          </a:p>
          <a:p>
            <a:pPr>
              <a:buNone/>
            </a:pPr>
            <a:endParaRPr lang="en-US" dirty="0" smtClean="0"/>
          </a:p>
          <a:p>
            <a:pPr>
              <a:buFont typeface="Wingdings" pitchFamily="2" charset="2"/>
              <a:buChar char="Ø"/>
            </a:pPr>
            <a:r>
              <a:rPr lang="en-US" dirty="0" smtClean="0"/>
              <a:t> 9 people were prosecuted.</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533400"/>
            <a:ext cx="7467600" cy="762000"/>
          </a:xfrm>
        </p:spPr>
        <p:txBody>
          <a:bodyPr>
            <a:normAutofit fontScale="90000"/>
          </a:bodyPr>
          <a:lstStyle/>
          <a:p>
            <a:r>
              <a:rPr lang="en-US" dirty="0" smtClean="0"/>
              <a:t>Veterinarian Dr Pauline Taylor describes:</a:t>
            </a:r>
            <a:br>
              <a:rPr lang="en-US" dirty="0" smtClean="0"/>
            </a:br>
            <a:endParaRPr lang="en-US" dirty="0"/>
          </a:p>
        </p:txBody>
      </p:sp>
      <p:sp>
        <p:nvSpPr>
          <p:cNvPr id="3" name="Content Placeholder 2"/>
          <p:cNvSpPr>
            <a:spLocks noGrp="1"/>
          </p:cNvSpPr>
          <p:nvPr>
            <p:ph idx="1"/>
          </p:nvPr>
        </p:nvSpPr>
        <p:spPr/>
        <p:txBody>
          <a:bodyPr>
            <a:normAutofit fontScale="92500"/>
          </a:bodyPr>
          <a:lstStyle/>
          <a:p>
            <a:pPr>
              <a:buFont typeface="Wingdings" pitchFamily="2" charset="2"/>
              <a:buChar char="Ø"/>
            </a:pPr>
            <a:r>
              <a:rPr lang="en-US" dirty="0" smtClean="0"/>
              <a:t> The legal protection for animal welfare in </a:t>
            </a:r>
          </a:p>
          <a:p>
            <a:pPr>
              <a:buNone/>
            </a:pPr>
            <a:r>
              <a:rPr lang="en-US" dirty="0" smtClean="0"/>
              <a:t>   HK as ‘</a:t>
            </a:r>
            <a:r>
              <a:rPr lang="en-US" dirty="0" smtClean="0">
                <a:solidFill>
                  <a:srgbClr val="FF0000"/>
                </a:solidFill>
              </a:rPr>
              <a:t>very basic</a:t>
            </a:r>
            <a:r>
              <a:rPr lang="en-US" dirty="0" smtClean="0"/>
              <a:t>’, even though it had  </a:t>
            </a:r>
          </a:p>
          <a:p>
            <a:pPr>
              <a:buNone/>
            </a:pPr>
            <a:r>
              <a:rPr lang="en-US" dirty="0" smtClean="0"/>
              <a:t>   made some progress.</a:t>
            </a:r>
          </a:p>
          <a:p>
            <a:pPr>
              <a:buNone/>
            </a:pPr>
            <a:endParaRPr lang="en-US" dirty="0" smtClean="0"/>
          </a:p>
          <a:p>
            <a:pPr>
              <a:buFont typeface="Wingdings" pitchFamily="2" charset="2"/>
              <a:buChar char="Ø"/>
            </a:pPr>
            <a:r>
              <a:rPr lang="en-US" dirty="0" smtClean="0"/>
              <a:t> Pet shops were only required to provide  </a:t>
            </a:r>
          </a:p>
          <a:p>
            <a:pPr>
              <a:buNone/>
            </a:pPr>
            <a:r>
              <a:rPr lang="en-US" dirty="0" smtClean="0"/>
              <a:t>   space for an animal to stand in and turn  </a:t>
            </a:r>
          </a:p>
          <a:p>
            <a:pPr>
              <a:buNone/>
            </a:pPr>
            <a:r>
              <a:rPr lang="en-US" dirty="0" smtClean="0"/>
              <a:t>   around, and there were </a:t>
            </a:r>
            <a:r>
              <a:rPr lang="en-US" smtClean="0"/>
              <a:t>inadequate resources </a:t>
            </a:r>
            <a:r>
              <a:rPr lang="en-US" dirty="0" smtClean="0"/>
              <a:t>to check on pet shops.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143000" y="434233"/>
          <a:ext cx="7772400" cy="6649382"/>
        </p:xfrm>
        <a:graphic>
          <a:graphicData uri="http://schemas.openxmlformats.org/drawingml/2006/table">
            <a:tbl>
              <a:tblPr firstRow="1" bandRow="1">
                <a:tableStyleId>{5C22544A-7EE6-4342-B048-85BDC9FD1C3A}</a:tableStyleId>
              </a:tblPr>
              <a:tblGrid>
                <a:gridCol w="3810000"/>
                <a:gridCol w="3962400"/>
              </a:tblGrid>
              <a:tr h="583862">
                <a:tc>
                  <a:txBody>
                    <a:bodyPr/>
                    <a:lstStyle/>
                    <a:p>
                      <a:r>
                        <a:rPr lang="en-US" sz="2800" dirty="0" smtClean="0"/>
                        <a:t>IN HONG</a:t>
                      </a:r>
                      <a:r>
                        <a:rPr lang="en-US" sz="2800" baseline="0" dirty="0" smtClean="0"/>
                        <a:t> KONG</a:t>
                      </a:r>
                      <a:endParaRPr lang="en-US" sz="2800" dirty="0"/>
                    </a:p>
                  </a:txBody>
                  <a:tcPr/>
                </a:tc>
                <a:tc>
                  <a:txBody>
                    <a:bodyPr/>
                    <a:lstStyle/>
                    <a:p>
                      <a:r>
                        <a:rPr lang="en-US" sz="2800" dirty="0" smtClean="0"/>
                        <a:t>IN SINGAPORE</a:t>
                      </a:r>
                      <a:endParaRPr lang="en-US" sz="2800" dirty="0"/>
                    </a:p>
                  </a:txBody>
                  <a:tcPr/>
                </a:tc>
              </a:tr>
              <a:tr h="4696906">
                <a:tc>
                  <a:txBody>
                    <a:bodyPr/>
                    <a:lstStyle/>
                    <a:p>
                      <a:r>
                        <a:rPr lang="en-US" sz="2800" dirty="0" smtClean="0"/>
                        <a:t>Prevention of Cruelty to </a:t>
                      </a:r>
                    </a:p>
                    <a:p>
                      <a:endParaRPr lang="en-US" sz="1050" dirty="0" smtClean="0"/>
                    </a:p>
                    <a:p>
                      <a:r>
                        <a:rPr lang="en-US" sz="2800" dirty="0" smtClean="0"/>
                        <a:t>Animals Ordinance is </a:t>
                      </a:r>
                    </a:p>
                    <a:p>
                      <a:endParaRPr lang="en-US" sz="1050" dirty="0" smtClean="0"/>
                    </a:p>
                    <a:p>
                      <a:r>
                        <a:rPr lang="en-US" sz="2800" dirty="0" smtClean="0"/>
                        <a:t>based on Britain’s </a:t>
                      </a:r>
                    </a:p>
                    <a:p>
                      <a:endParaRPr lang="en-US" sz="1050" dirty="0" smtClean="0"/>
                    </a:p>
                    <a:p>
                      <a:r>
                        <a:rPr lang="en-US" sz="2800" dirty="0" smtClean="0"/>
                        <a:t>Protection of animals </a:t>
                      </a:r>
                    </a:p>
                    <a:p>
                      <a:endParaRPr lang="en-US" sz="1050" dirty="0" smtClean="0"/>
                    </a:p>
                    <a:p>
                      <a:r>
                        <a:rPr lang="en-US" sz="2800" dirty="0" smtClean="0"/>
                        <a:t>Act 1911 (which</a:t>
                      </a:r>
                      <a:r>
                        <a:rPr lang="en-US" sz="2800" baseline="0" dirty="0" smtClean="0"/>
                        <a:t> in the </a:t>
                      </a:r>
                    </a:p>
                    <a:p>
                      <a:endParaRPr lang="en-US" sz="1050" baseline="0" dirty="0" smtClean="0"/>
                    </a:p>
                    <a:p>
                      <a:r>
                        <a:rPr lang="en-US" sz="2800" baseline="0" dirty="0" smtClean="0"/>
                        <a:t>UK has been replaced </a:t>
                      </a:r>
                    </a:p>
                    <a:p>
                      <a:endParaRPr lang="en-US" sz="1050" baseline="0" dirty="0" smtClean="0"/>
                    </a:p>
                    <a:p>
                      <a:r>
                        <a:rPr lang="en-US" sz="2800" baseline="0" dirty="0" smtClean="0"/>
                        <a:t>with a new law enacted </a:t>
                      </a:r>
                    </a:p>
                    <a:p>
                      <a:endParaRPr lang="en-US" sz="1050" baseline="0" dirty="0" smtClean="0"/>
                    </a:p>
                    <a:p>
                      <a:r>
                        <a:rPr lang="en-US" sz="2800" baseline="0" dirty="0" smtClean="0"/>
                        <a:t>in 2006)</a:t>
                      </a:r>
                      <a:endParaRPr lang="en-US" sz="2800" dirty="0" smtClean="0"/>
                    </a:p>
                    <a:p>
                      <a:endParaRPr lang="en-US" sz="2800" dirty="0"/>
                    </a:p>
                  </a:txBody>
                  <a:tcPr/>
                </a:tc>
                <a:tc>
                  <a:txBody>
                    <a:bodyPr/>
                    <a:lstStyle/>
                    <a:p>
                      <a:r>
                        <a:rPr lang="en-US" sz="2800" dirty="0" smtClean="0"/>
                        <a:t>The animals and Birds Act </a:t>
                      </a:r>
                    </a:p>
                    <a:p>
                      <a:endParaRPr lang="en-US" sz="1050" dirty="0" smtClean="0"/>
                    </a:p>
                    <a:p>
                      <a:r>
                        <a:rPr lang="en-US" sz="2800" dirty="0" smtClean="0"/>
                        <a:t>2002 is a comprehensive </a:t>
                      </a:r>
                    </a:p>
                    <a:p>
                      <a:endParaRPr lang="en-US" sz="1050" dirty="0" smtClean="0"/>
                    </a:p>
                    <a:p>
                      <a:r>
                        <a:rPr lang="en-US" sz="2800" dirty="0" smtClean="0"/>
                        <a:t>law that covers animal </a:t>
                      </a:r>
                    </a:p>
                    <a:p>
                      <a:endParaRPr lang="en-US" sz="1050" dirty="0" smtClean="0"/>
                    </a:p>
                    <a:p>
                      <a:r>
                        <a:rPr lang="en-US" sz="2800" dirty="0" smtClean="0"/>
                        <a:t>welfare, licensing of pet </a:t>
                      </a:r>
                    </a:p>
                    <a:p>
                      <a:endParaRPr lang="en-US" sz="1050" dirty="0" smtClean="0"/>
                    </a:p>
                    <a:p>
                      <a:r>
                        <a:rPr lang="en-US" sz="2800" dirty="0" smtClean="0"/>
                        <a:t>shops, regulation of </a:t>
                      </a:r>
                    </a:p>
                    <a:p>
                      <a:endParaRPr lang="en-US" sz="1050" dirty="0" smtClean="0"/>
                    </a:p>
                    <a:p>
                      <a:r>
                        <a:rPr lang="en-US" sz="2800" dirty="0" smtClean="0"/>
                        <a:t>veterinary clinics, </a:t>
                      </a:r>
                    </a:p>
                    <a:p>
                      <a:endParaRPr lang="en-US" sz="1050" dirty="0" smtClean="0"/>
                    </a:p>
                    <a:p>
                      <a:r>
                        <a:rPr lang="en-US" sz="2800" dirty="0" smtClean="0"/>
                        <a:t>importation of animals </a:t>
                      </a:r>
                    </a:p>
                    <a:p>
                      <a:endParaRPr lang="en-US" sz="1050" dirty="0" smtClean="0"/>
                    </a:p>
                    <a:p>
                      <a:r>
                        <a:rPr lang="en-US" sz="2800" dirty="0" smtClean="0"/>
                        <a:t>and the management of </a:t>
                      </a:r>
                    </a:p>
                    <a:p>
                      <a:endParaRPr lang="en-US" sz="1050" dirty="0" smtClean="0"/>
                    </a:p>
                    <a:p>
                      <a:r>
                        <a:rPr lang="en-US" sz="2800" dirty="0" smtClean="0"/>
                        <a:t>livestock.</a:t>
                      </a:r>
                      <a:endParaRPr lang="en-US" sz="2800"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1447800" y="1402080"/>
          <a:ext cx="7499350" cy="4115386"/>
        </p:xfrm>
        <a:graphic>
          <a:graphicData uri="http://schemas.openxmlformats.org/drawingml/2006/table">
            <a:tbl>
              <a:tblPr firstRow="1" bandRow="1">
                <a:tableStyleId>{5C22544A-7EE6-4342-B048-85BDC9FD1C3A}</a:tableStyleId>
              </a:tblPr>
              <a:tblGrid>
                <a:gridCol w="3749675"/>
                <a:gridCol w="3749675"/>
              </a:tblGrid>
              <a:tr h="2317066">
                <a:tc>
                  <a:txBody>
                    <a:bodyPr/>
                    <a:lstStyle/>
                    <a:p>
                      <a:r>
                        <a:rPr lang="en-US" sz="4000" dirty="0" smtClean="0"/>
                        <a:t>*</a:t>
                      </a:r>
                      <a:r>
                        <a:rPr lang="en-US" sz="4000" baseline="0" dirty="0" smtClean="0"/>
                        <a:t> E</a:t>
                      </a:r>
                      <a:r>
                        <a:rPr lang="en-US" sz="2400" dirty="0" smtClean="0"/>
                        <a:t>nacted in1935</a:t>
                      </a:r>
                      <a:endParaRPr lang="en-US" sz="4000" dirty="0"/>
                    </a:p>
                  </a:txBody>
                  <a:tcPr/>
                </a:tc>
                <a:tc>
                  <a:txBody>
                    <a:bodyPr/>
                    <a:lstStyle/>
                    <a:p>
                      <a:r>
                        <a:rPr lang="en-US" sz="4000" dirty="0" smtClean="0"/>
                        <a:t> * </a:t>
                      </a:r>
                      <a:r>
                        <a:rPr lang="en-US" sz="2400" dirty="0" smtClean="0"/>
                        <a:t>Enacted in 1965, </a:t>
                      </a:r>
                    </a:p>
                    <a:p>
                      <a:r>
                        <a:rPr lang="en-US" sz="2400" dirty="0" smtClean="0"/>
                        <a:t>      but has been</a:t>
                      </a:r>
                      <a:r>
                        <a:rPr lang="en-US" sz="2400" baseline="0" dirty="0" smtClean="0"/>
                        <a:t> </a:t>
                      </a:r>
                      <a:r>
                        <a:rPr lang="en-US" sz="2400" dirty="0" smtClean="0"/>
                        <a:t>revised </a:t>
                      </a:r>
                    </a:p>
                    <a:p>
                      <a:r>
                        <a:rPr lang="en-US" sz="2400" baseline="0" dirty="0" smtClean="0"/>
                        <a:t>      </a:t>
                      </a:r>
                      <a:r>
                        <a:rPr lang="en-US" sz="2400" dirty="0" smtClean="0"/>
                        <a:t>in 1970, 1985 and   </a:t>
                      </a:r>
                    </a:p>
                    <a:p>
                      <a:r>
                        <a:rPr lang="en-US" sz="2400" dirty="0" smtClean="0"/>
                        <a:t>      2002.</a:t>
                      </a:r>
                      <a:endParaRPr lang="en-US" sz="2400" dirty="0"/>
                    </a:p>
                  </a:txBody>
                  <a:tcPr/>
                </a:tc>
              </a:tr>
              <a:tr h="1767254">
                <a:tc>
                  <a:txBody>
                    <a:bodyPr/>
                    <a:lstStyle/>
                    <a:p>
                      <a:pPr>
                        <a:buFont typeface="Wingdings" pitchFamily="2" charset="2"/>
                        <a:buChar char="Ø"/>
                      </a:pPr>
                      <a:r>
                        <a:rPr lang="en-US" sz="2800" baseline="0" dirty="0" smtClean="0"/>
                        <a:t> Definition of cruelty    </a:t>
                      </a:r>
                    </a:p>
                    <a:p>
                      <a:pPr>
                        <a:buFont typeface="Wingdings" pitchFamily="2" charset="2"/>
                        <a:buNone/>
                      </a:pPr>
                      <a:r>
                        <a:rPr lang="en-US" sz="2800" baseline="0" dirty="0" smtClean="0"/>
                        <a:t>    outdated</a:t>
                      </a:r>
                      <a:endParaRPr lang="en-US" sz="2800" dirty="0"/>
                    </a:p>
                  </a:txBody>
                  <a:tcPr/>
                </a:tc>
                <a:tc>
                  <a:txBody>
                    <a:bodyPr/>
                    <a:lstStyle/>
                    <a:p>
                      <a:pPr>
                        <a:buFont typeface="Wingdings" pitchFamily="2" charset="2"/>
                        <a:buChar char="Ø"/>
                      </a:pPr>
                      <a:r>
                        <a:rPr lang="en-US" sz="2800" dirty="0" smtClean="0"/>
                        <a:t> Clearly defines acts of </a:t>
                      </a:r>
                    </a:p>
                    <a:p>
                      <a:pPr>
                        <a:buFont typeface="Wingdings" pitchFamily="2" charset="2"/>
                        <a:buNone/>
                      </a:pPr>
                      <a:r>
                        <a:rPr lang="en-US" sz="2800" baseline="0" dirty="0" smtClean="0"/>
                        <a:t>    </a:t>
                      </a:r>
                      <a:r>
                        <a:rPr lang="en-US" sz="2800" dirty="0" smtClean="0"/>
                        <a:t>cruelty under eight </a:t>
                      </a:r>
                    </a:p>
                    <a:p>
                      <a:pPr>
                        <a:buFont typeface="Arial" charset="0"/>
                        <a:buNone/>
                      </a:pPr>
                      <a:r>
                        <a:rPr lang="en-US" sz="2800" dirty="0" smtClean="0"/>
                        <a:t>    Sub-clauses</a:t>
                      </a:r>
                      <a:endParaRPr lang="en-US" sz="2800"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371600" y="381000"/>
          <a:ext cx="7086600" cy="5181600"/>
        </p:xfrm>
        <a:graphic>
          <a:graphicData uri="http://schemas.openxmlformats.org/drawingml/2006/table">
            <a:tbl>
              <a:tblPr firstRow="1" bandRow="1">
                <a:tableStyleId>{5C22544A-7EE6-4342-B048-85BDC9FD1C3A}</a:tableStyleId>
              </a:tblPr>
              <a:tblGrid>
                <a:gridCol w="3276600"/>
                <a:gridCol w="3810000"/>
              </a:tblGrid>
              <a:tr h="370840">
                <a:tc>
                  <a:txBody>
                    <a:bodyPr/>
                    <a:lstStyle/>
                    <a:p>
                      <a:r>
                        <a:rPr lang="en-US" sz="4000" dirty="0" smtClean="0"/>
                        <a:t>Penalty (HK)</a:t>
                      </a:r>
                      <a:endParaRPr lang="en-US" sz="4000" dirty="0"/>
                    </a:p>
                  </a:txBody>
                  <a:tcPr/>
                </a:tc>
                <a:tc>
                  <a:txBody>
                    <a:bodyPr/>
                    <a:lstStyle/>
                    <a:p>
                      <a:r>
                        <a:rPr lang="en-US" sz="4000" dirty="0" smtClean="0"/>
                        <a:t>Penalty (SP)</a:t>
                      </a:r>
                      <a:endParaRPr lang="en-US" sz="4000" dirty="0"/>
                    </a:p>
                  </a:txBody>
                  <a:tcPr/>
                </a:tc>
              </a:tr>
              <a:tr h="370840">
                <a:tc>
                  <a:txBody>
                    <a:bodyPr/>
                    <a:lstStyle/>
                    <a:p>
                      <a:r>
                        <a:rPr lang="en-US" sz="2400" dirty="0" smtClean="0"/>
                        <a:t>In 2006, HK$5,000 </a:t>
                      </a:r>
                    </a:p>
                    <a:p>
                      <a:endParaRPr lang="en-US" sz="2400" dirty="0" smtClean="0"/>
                    </a:p>
                    <a:p>
                      <a:r>
                        <a:rPr lang="en-US" sz="2400" dirty="0" smtClean="0"/>
                        <a:t>fine and six months’ </a:t>
                      </a:r>
                    </a:p>
                    <a:p>
                      <a:endParaRPr lang="en-US" sz="2400" dirty="0" smtClean="0"/>
                    </a:p>
                    <a:p>
                      <a:r>
                        <a:rPr lang="en-US" sz="2400" dirty="0" smtClean="0"/>
                        <a:t>jail increased to </a:t>
                      </a:r>
                    </a:p>
                    <a:p>
                      <a:endParaRPr lang="en-US" sz="2400" dirty="0" smtClean="0"/>
                    </a:p>
                    <a:p>
                      <a:r>
                        <a:rPr lang="en-US" sz="2400" dirty="0" smtClean="0"/>
                        <a:t>HK$200,000 fine and </a:t>
                      </a:r>
                    </a:p>
                    <a:p>
                      <a:endParaRPr lang="en-US" sz="2400" dirty="0" smtClean="0"/>
                    </a:p>
                    <a:p>
                      <a:r>
                        <a:rPr lang="en-US" sz="2400" dirty="0" smtClean="0"/>
                        <a:t>three years’ jail</a:t>
                      </a:r>
                      <a:endParaRPr lang="en-US" sz="2400" dirty="0"/>
                    </a:p>
                  </a:txBody>
                  <a:tcPr/>
                </a:tc>
                <a:tc>
                  <a:txBody>
                    <a:bodyPr/>
                    <a:lstStyle/>
                    <a:p>
                      <a:r>
                        <a:rPr lang="en-US" sz="2400" dirty="0" smtClean="0"/>
                        <a:t>If found guilty, a person </a:t>
                      </a:r>
                    </a:p>
                    <a:p>
                      <a:endParaRPr lang="en-US" sz="2400" dirty="0" smtClean="0"/>
                    </a:p>
                    <a:p>
                      <a:r>
                        <a:rPr lang="en-US" sz="2400" dirty="0" smtClean="0"/>
                        <a:t>faces a fine of not more </a:t>
                      </a:r>
                    </a:p>
                    <a:p>
                      <a:endParaRPr lang="en-US" sz="2400" dirty="0" smtClean="0"/>
                    </a:p>
                    <a:p>
                      <a:r>
                        <a:rPr lang="en-US" sz="2400" dirty="0" smtClean="0"/>
                        <a:t>than S$10,000 (HK$56,000) </a:t>
                      </a:r>
                    </a:p>
                    <a:p>
                      <a:endParaRPr lang="en-US" sz="2400" dirty="0" smtClean="0"/>
                    </a:p>
                    <a:p>
                      <a:r>
                        <a:rPr lang="en-US" sz="2400" dirty="0" smtClean="0"/>
                        <a:t>or  imprisonment not </a:t>
                      </a:r>
                    </a:p>
                    <a:p>
                      <a:endParaRPr lang="en-US" sz="2400" dirty="0" smtClean="0"/>
                    </a:p>
                    <a:p>
                      <a:r>
                        <a:rPr lang="en-US" sz="2400" dirty="0" smtClean="0"/>
                        <a:t>exceeding 12 months, or </a:t>
                      </a:r>
                    </a:p>
                    <a:p>
                      <a:endParaRPr lang="en-US" sz="2400" dirty="0" smtClean="0"/>
                    </a:p>
                    <a:p>
                      <a:r>
                        <a:rPr lang="en-US" sz="2400" dirty="0" smtClean="0"/>
                        <a:t>both.</a:t>
                      </a:r>
                      <a:endParaRPr lang="en-US" sz="2400"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3520" y="228600"/>
            <a:ext cx="7498080" cy="914400"/>
          </a:xfrm>
        </p:spPr>
        <p:txBody>
          <a:bodyPr>
            <a:normAutofit/>
          </a:bodyPr>
          <a:lstStyle/>
          <a:p>
            <a:pPr algn="ctr"/>
            <a:r>
              <a:rPr lang="en-US" sz="3200" smtClean="0">
                <a:solidFill>
                  <a:schemeClr val="tx2">
                    <a:lumMod val="60000"/>
                    <a:lumOff val="40000"/>
                  </a:schemeClr>
                </a:solidFill>
              </a:rPr>
              <a:t>ALL PRAISES TO ALLAH ALMIGHTY</a:t>
            </a:r>
            <a:endParaRPr lang="en-US" sz="3200" dirty="0">
              <a:solidFill>
                <a:schemeClr val="tx2">
                  <a:lumMod val="60000"/>
                  <a:lumOff val="40000"/>
                </a:schemeClr>
              </a:solidFill>
            </a:endParaRPr>
          </a:p>
        </p:txBody>
      </p:sp>
      <p:sp>
        <p:nvSpPr>
          <p:cNvPr id="3" name="Content Placeholder 2"/>
          <p:cNvSpPr>
            <a:spLocks noGrp="1"/>
          </p:cNvSpPr>
          <p:nvPr>
            <p:ph idx="1"/>
          </p:nvPr>
        </p:nvSpPr>
        <p:spPr>
          <a:xfrm>
            <a:off x="1435608" y="1295400"/>
            <a:ext cx="7498080" cy="5181600"/>
          </a:xfrm>
        </p:spPr>
        <p:txBody>
          <a:bodyPr>
            <a:normAutofit fontScale="85000" lnSpcReduction="20000"/>
          </a:bodyPr>
          <a:lstStyle/>
          <a:p>
            <a:pPr algn="just">
              <a:buNone/>
            </a:pPr>
            <a:r>
              <a:rPr lang="en-US" sz="3000" smtClean="0"/>
              <a:t>All praise is due to Allah, we praise Him, we seek </a:t>
            </a:r>
          </a:p>
          <a:p>
            <a:pPr algn="just">
              <a:buNone/>
            </a:pPr>
            <a:r>
              <a:rPr lang="en-US" sz="3000" smtClean="0"/>
              <a:t>His help, and we seek His forgiveness. We seek </a:t>
            </a:r>
          </a:p>
          <a:p>
            <a:pPr algn="just">
              <a:buNone/>
            </a:pPr>
            <a:r>
              <a:rPr lang="en-US" sz="3000" smtClean="0"/>
              <a:t>refuge with Allah from the evils of our souls and </a:t>
            </a:r>
          </a:p>
          <a:p>
            <a:pPr algn="just">
              <a:buNone/>
            </a:pPr>
            <a:r>
              <a:rPr lang="en-US" sz="3000" smtClean="0"/>
              <a:t>the wrongdoings of our actions. Whomever Allah </a:t>
            </a:r>
          </a:p>
          <a:p>
            <a:pPr algn="just">
              <a:buNone/>
            </a:pPr>
            <a:r>
              <a:rPr lang="en-US" sz="3000" smtClean="0"/>
              <a:t>guides, there is no one to lead him astray, and </a:t>
            </a:r>
          </a:p>
          <a:p>
            <a:pPr algn="just">
              <a:buNone/>
            </a:pPr>
            <a:r>
              <a:rPr lang="en-US" sz="3000" smtClean="0"/>
              <a:t>whomever He leaves astray, there is no one to </a:t>
            </a:r>
          </a:p>
          <a:p>
            <a:pPr algn="just">
              <a:buNone/>
            </a:pPr>
            <a:r>
              <a:rPr lang="en-US" sz="3000" smtClean="0"/>
              <a:t>guide him.  </a:t>
            </a:r>
          </a:p>
          <a:p>
            <a:pPr algn="just">
              <a:buNone/>
            </a:pPr>
            <a:endParaRPr lang="en-US" sz="3000" smtClean="0"/>
          </a:p>
          <a:p>
            <a:pPr algn="just">
              <a:buNone/>
            </a:pPr>
            <a:r>
              <a:rPr lang="en-US" sz="3000" smtClean="0"/>
              <a:t>I testify that there is none worthy of worship </a:t>
            </a:r>
          </a:p>
          <a:p>
            <a:pPr algn="just">
              <a:buNone/>
            </a:pPr>
            <a:r>
              <a:rPr lang="en-US" sz="3000" smtClean="0"/>
              <a:t>except  Allah, Who is alone having no partner, </a:t>
            </a:r>
          </a:p>
          <a:p>
            <a:pPr algn="just">
              <a:buNone/>
            </a:pPr>
            <a:r>
              <a:rPr lang="en-US" sz="3000" smtClean="0"/>
              <a:t>And that Muhammad is His servant and </a:t>
            </a:r>
          </a:p>
          <a:p>
            <a:pPr algn="just">
              <a:buNone/>
            </a:pPr>
            <a:r>
              <a:rPr lang="en-US" sz="3000" smtClean="0"/>
              <a:t>Messenger.</a:t>
            </a:r>
          </a:p>
          <a:p>
            <a:pPr>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60000"/>
                    <a:lumOff val="40000"/>
                  </a:schemeClr>
                </a:solidFill>
              </a:rPr>
              <a:t>Basic Islamic Guidelines</a:t>
            </a:r>
            <a:endParaRPr lang="en-US" dirty="0">
              <a:solidFill>
                <a:schemeClr val="tx2">
                  <a:lumMod val="60000"/>
                  <a:lumOff val="40000"/>
                </a:schemeClr>
              </a:solidFill>
            </a:endParaRPr>
          </a:p>
        </p:txBody>
      </p:sp>
      <p:sp>
        <p:nvSpPr>
          <p:cNvPr id="3" name="Content Placeholder 2"/>
          <p:cNvSpPr>
            <a:spLocks noGrp="1"/>
          </p:cNvSpPr>
          <p:nvPr>
            <p:ph idx="1"/>
          </p:nvPr>
        </p:nvSpPr>
        <p:spPr/>
        <p:txBody>
          <a:bodyPr>
            <a:normAutofit fontScale="92500"/>
          </a:bodyPr>
          <a:lstStyle/>
          <a:p>
            <a:pPr algn="just">
              <a:buNone/>
            </a:pPr>
            <a:r>
              <a:rPr lang="en-US" dirty="0" smtClean="0"/>
              <a:t>Come with me and let us learn the </a:t>
            </a:r>
          </a:p>
          <a:p>
            <a:pPr algn="just">
              <a:buNone/>
            </a:pPr>
            <a:r>
              <a:rPr lang="en-US" dirty="0" smtClean="0"/>
              <a:t>guidance of Islam concerning kindness to </a:t>
            </a:r>
          </a:p>
          <a:p>
            <a:pPr algn="just">
              <a:buNone/>
            </a:pPr>
            <a:r>
              <a:rPr lang="en-US" dirty="0" smtClean="0"/>
              <a:t>animals so that we may behave with this </a:t>
            </a:r>
          </a:p>
          <a:p>
            <a:pPr algn="just">
              <a:buNone/>
            </a:pPr>
            <a:r>
              <a:rPr lang="en-US" dirty="0" smtClean="0"/>
              <a:t>beautiful character and gain the abundant  </a:t>
            </a:r>
          </a:p>
          <a:p>
            <a:pPr algn="just">
              <a:buNone/>
            </a:pPr>
            <a:r>
              <a:rPr lang="en-US" dirty="0" smtClean="0"/>
              <a:t>reward of Allah. </a:t>
            </a:r>
          </a:p>
          <a:p>
            <a:pPr algn="just">
              <a:buNone/>
            </a:pPr>
            <a:endParaRPr lang="en-US" dirty="0" smtClean="0"/>
          </a:p>
          <a:p>
            <a:pPr algn="just">
              <a:buNone/>
            </a:pPr>
            <a:r>
              <a:rPr lang="en-US" dirty="0" smtClean="0"/>
              <a:t>I ask Allah to benefit us with this piece of </a:t>
            </a:r>
          </a:p>
          <a:p>
            <a:pPr algn="just">
              <a:buNone/>
            </a:pPr>
            <a:r>
              <a:rPr lang="en-US" dirty="0" smtClean="0"/>
              <a:t>presentation.</a:t>
            </a:r>
          </a:p>
          <a:p>
            <a:pPr algn="just">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381000"/>
            <a:ext cx="7498080" cy="1143000"/>
          </a:xfrm>
        </p:spPr>
        <p:txBody>
          <a:bodyPr>
            <a:normAutofit fontScale="90000"/>
          </a:bodyPr>
          <a:lstStyle/>
          <a:p>
            <a:r>
              <a:rPr lang="en-US" sz="2700" b="1" u="sng" dirty="0" smtClean="0"/>
              <a:t>Kindness to Animals:  The Greatness of Islam</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a:bodyPr>
          <a:lstStyle/>
          <a:p>
            <a:pPr>
              <a:buNone/>
            </a:pPr>
            <a:r>
              <a:rPr lang="en-US" sz="2800" b="1" dirty="0" err="1" smtClean="0"/>
              <a:t>Sa’eed</a:t>
            </a:r>
            <a:r>
              <a:rPr lang="en-US" sz="2800" b="1" dirty="0" smtClean="0"/>
              <a:t> bin </a:t>
            </a:r>
            <a:r>
              <a:rPr lang="en-US" sz="2800" b="1" dirty="0" err="1" smtClean="0"/>
              <a:t>Jubayr</a:t>
            </a:r>
            <a:r>
              <a:rPr lang="en-US" sz="2800" b="1" dirty="0" smtClean="0"/>
              <a:t> </a:t>
            </a:r>
            <a:r>
              <a:rPr lang="en-US" sz="1400" dirty="0" smtClean="0"/>
              <a:t>(</a:t>
            </a:r>
            <a:r>
              <a:rPr lang="en-US" sz="1400" i="1" dirty="0" smtClean="0"/>
              <a:t>May God be pleased with him</a:t>
            </a:r>
            <a:r>
              <a:rPr lang="en-US" sz="1400" dirty="0" smtClean="0"/>
              <a:t>) </a:t>
            </a:r>
            <a:r>
              <a:rPr lang="en-US" sz="2800" b="1" dirty="0" smtClean="0"/>
              <a:t>tells us</a:t>
            </a:r>
            <a:r>
              <a:rPr lang="en-US" sz="2800" dirty="0" smtClean="0"/>
              <a:t>:</a:t>
            </a:r>
          </a:p>
          <a:p>
            <a:pPr>
              <a:buNone/>
            </a:pPr>
            <a:r>
              <a:rPr lang="en-US" dirty="0" smtClean="0"/>
              <a:t>I was with </a:t>
            </a:r>
            <a:r>
              <a:rPr lang="en-US" dirty="0" err="1" smtClean="0"/>
              <a:t>Ibn</a:t>
            </a:r>
            <a:r>
              <a:rPr lang="en-US" dirty="0" smtClean="0"/>
              <a:t> ‘</a:t>
            </a:r>
            <a:r>
              <a:rPr lang="en-US" dirty="0" err="1" smtClean="0"/>
              <a:t>Umar</a:t>
            </a:r>
            <a:r>
              <a:rPr lang="en-US" dirty="0" smtClean="0"/>
              <a:t>(May God be pleased </a:t>
            </a:r>
          </a:p>
          <a:p>
            <a:pPr>
              <a:buNone/>
            </a:pPr>
            <a:r>
              <a:rPr lang="en-US" dirty="0" smtClean="0"/>
              <a:t>with him) when he passed by a group of </a:t>
            </a:r>
          </a:p>
          <a:p>
            <a:pPr>
              <a:buNone/>
            </a:pPr>
            <a:r>
              <a:rPr lang="en-US" dirty="0" smtClean="0"/>
              <a:t>boys who had tied up a chicken and set it </a:t>
            </a:r>
          </a:p>
          <a:p>
            <a:pPr>
              <a:buNone/>
            </a:pPr>
            <a:r>
              <a:rPr lang="en-US" dirty="0" smtClean="0"/>
              <a:t>up in order to shoot at it (as a target).  </a:t>
            </a:r>
          </a:p>
          <a:p>
            <a:pPr>
              <a:buNone/>
            </a:pPr>
            <a:r>
              <a:rPr lang="en-US" dirty="0" smtClean="0"/>
              <a:t>When they saw </a:t>
            </a:r>
            <a:r>
              <a:rPr lang="en-US" dirty="0" err="1" smtClean="0"/>
              <a:t>Ibn</a:t>
            </a:r>
            <a:r>
              <a:rPr lang="en-US" dirty="0" smtClean="0"/>
              <a:t> ‘</a:t>
            </a:r>
            <a:r>
              <a:rPr lang="en-US" dirty="0" err="1" smtClean="0"/>
              <a:t>Umar</a:t>
            </a:r>
            <a:r>
              <a:rPr lang="en-US" dirty="0" smtClean="0"/>
              <a:t> </a:t>
            </a:r>
            <a:r>
              <a:rPr lang="en-US" sz="1400" dirty="0" smtClean="0"/>
              <a:t>(May God be  pleased with him)    </a:t>
            </a:r>
          </a:p>
          <a:p>
            <a:pPr>
              <a:buNone/>
            </a:pPr>
            <a:r>
              <a:rPr lang="en-US" dirty="0" smtClean="0"/>
              <a:t>coming, they ran away and left the chicken.</a:t>
            </a:r>
          </a:p>
          <a:p>
            <a:pPr>
              <a:buNone/>
            </a:pP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buNone/>
            </a:pPr>
            <a:r>
              <a:rPr lang="en-US" b="1" dirty="0" err="1" smtClean="0"/>
              <a:t>Ibn</a:t>
            </a:r>
            <a:r>
              <a:rPr lang="en-US" b="1" dirty="0" smtClean="0"/>
              <a:t> ‘</a:t>
            </a:r>
            <a:r>
              <a:rPr lang="en-US" b="1" dirty="0" err="1" smtClean="0"/>
              <a:t>Umar</a:t>
            </a:r>
            <a:r>
              <a:rPr lang="en-US" dirty="0" smtClean="0"/>
              <a:t> </a:t>
            </a:r>
            <a:r>
              <a:rPr lang="en-US" sz="1400" dirty="0" smtClean="0"/>
              <a:t>(May God be pleased with him)</a:t>
            </a:r>
            <a:r>
              <a:rPr lang="en-US" dirty="0" smtClean="0"/>
              <a:t> said:</a:t>
            </a:r>
          </a:p>
          <a:p>
            <a:pPr>
              <a:buNone/>
            </a:pPr>
            <a:endParaRPr lang="en-US" sz="3000" dirty="0" smtClean="0"/>
          </a:p>
          <a:p>
            <a:pPr>
              <a:buNone/>
            </a:pPr>
            <a:r>
              <a:rPr lang="en-US" sz="3000" dirty="0" smtClean="0">
                <a:solidFill>
                  <a:srgbClr val="FF0000"/>
                </a:solidFill>
              </a:rPr>
              <a:t>“Who did this?  </a:t>
            </a:r>
          </a:p>
          <a:p>
            <a:pPr>
              <a:buNone/>
            </a:pPr>
            <a:endParaRPr lang="en-US" sz="2600" dirty="0" smtClean="0"/>
          </a:p>
          <a:p>
            <a:pPr>
              <a:buNone/>
            </a:pPr>
            <a:r>
              <a:rPr lang="en-US" sz="2600" dirty="0" smtClean="0"/>
              <a:t>The Prophet cursed whoever uses animals for targets.”</a:t>
            </a:r>
          </a:p>
          <a:p>
            <a:pPr>
              <a:buNone/>
            </a:pPr>
            <a:endParaRPr lang="en-US" sz="3000" dirty="0" smtClean="0"/>
          </a:p>
          <a:p>
            <a:pPr algn="just">
              <a:buNone/>
            </a:pPr>
            <a:r>
              <a:rPr lang="en-US" sz="3000" dirty="0" smtClean="0"/>
              <a:t>This means that the animal </a:t>
            </a:r>
            <a:r>
              <a:rPr lang="en-US" sz="3000" i="1" dirty="0" smtClean="0">
                <a:solidFill>
                  <a:srgbClr val="FF0000"/>
                </a:solidFill>
              </a:rPr>
              <a:t>should not be made </a:t>
            </a:r>
          </a:p>
          <a:p>
            <a:pPr algn="just">
              <a:buNone/>
            </a:pPr>
            <a:r>
              <a:rPr lang="en-US" sz="3000" i="1" dirty="0" smtClean="0">
                <a:solidFill>
                  <a:srgbClr val="FF0000"/>
                </a:solidFill>
              </a:rPr>
              <a:t>a target of torture</a:t>
            </a:r>
            <a:r>
              <a:rPr lang="en-US" sz="3000" dirty="0" smtClean="0"/>
              <a:t>.  Torture may be inflicted by </a:t>
            </a:r>
          </a:p>
          <a:p>
            <a:pPr algn="just">
              <a:buNone/>
            </a:pPr>
            <a:r>
              <a:rPr lang="en-US" sz="3000" dirty="0" smtClean="0"/>
              <a:t>cutting off the animal’s limbs, or some of its parts </a:t>
            </a:r>
          </a:p>
          <a:p>
            <a:pPr algn="just">
              <a:buNone/>
            </a:pPr>
            <a:r>
              <a:rPr lang="en-US" sz="3000" dirty="0" smtClean="0"/>
              <a:t>while it is still alive.  This is strictly forbidden in </a:t>
            </a:r>
          </a:p>
          <a:p>
            <a:pPr algn="just">
              <a:buNone/>
            </a:pPr>
            <a:r>
              <a:rPr lang="en-US" sz="3000" dirty="0" smtClean="0"/>
              <a:t>Islam.</a:t>
            </a:r>
            <a:endParaRPr lang="en-US" sz="3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b="1" u="sng" dirty="0" smtClean="0"/>
              <a:t/>
            </a:r>
            <a:br>
              <a:rPr lang="en-US" sz="2700" b="1" u="sng" dirty="0" smtClean="0"/>
            </a:br>
            <a:r>
              <a:rPr lang="en-US" sz="2900" b="1" u="sng" dirty="0" smtClean="0"/>
              <a:t>Islam is the religion of mercy for all creatures</a:t>
            </a:r>
            <a:r>
              <a:rPr lang="en-US" sz="2700" dirty="0" smtClean="0"/>
              <a:t/>
            </a:r>
            <a:br>
              <a:rPr lang="en-US" sz="2700" dirty="0" smtClean="0"/>
            </a:b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Mercy for:</a:t>
            </a:r>
          </a:p>
          <a:p>
            <a:pPr>
              <a:buNone/>
            </a:pPr>
            <a:endParaRPr lang="en-US" dirty="0" smtClean="0"/>
          </a:p>
          <a:p>
            <a:pPr>
              <a:buFont typeface="Wingdings" pitchFamily="2" charset="2"/>
              <a:buChar char="Ø"/>
            </a:pPr>
            <a:r>
              <a:rPr lang="en-US" dirty="0" smtClean="0"/>
              <a:t>Humans</a:t>
            </a:r>
          </a:p>
          <a:p>
            <a:pPr>
              <a:buNone/>
            </a:pPr>
            <a:endParaRPr lang="en-US" sz="1200" dirty="0" smtClean="0"/>
          </a:p>
          <a:p>
            <a:pPr>
              <a:buFont typeface="Wingdings" pitchFamily="2" charset="2"/>
              <a:buChar char="Ø"/>
            </a:pPr>
            <a:r>
              <a:rPr lang="en-US" dirty="0" smtClean="0"/>
              <a:t>Animals</a:t>
            </a:r>
          </a:p>
          <a:p>
            <a:pPr>
              <a:buNone/>
            </a:pPr>
            <a:endParaRPr lang="en-US" sz="1200" dirty="0" smtClean="0"/>
          </a:p>
          <a:p>
            <a:pPr>
              <a:buFont typeface="Wingdings" pitchFamily="2" charset="2"/>
              <a:buChar char="Ø"/>
            </a:pPr>
            <a:r>
              <a:rPr lang="en-US" dirty="0" smtClean="0"/>
              <a:t>Birds</a:t>
            </a:r>
          </a:p>
          <a:p>
            <a:pPr>
              <a:buNone/>
            </a:pPr>
            <a:endParaRPr lang="en-US" sz="1200" dirty="0" smtClean="0"/>
          </a:p>
          <a:p>
            <a:pPr>
              <a:buFont typeface="Wingdings" pitchFamily="2" charset="2"/>
              <a:buChar char="Ø"/>
            </a:pPr>
            <a:r>
              <a:rPr lang="en-US" dirty="0" smtClean="0"/>
              <a:t>Plants</a:t>
            </a:r>
          </a:p>
          <a:p>
            <a:pPr>
              <a:buNone/>
            </a:pPr>
            <a:endParaRPr lang="en-US" sz="1200" dirty="0" smtClean="0"/>
          </a:p>
          <a:p>
            <a:pPr>
              <a:buFont typeface="Wingdings" pitchFamily="2" charset="2"/>
              <a:buChar char="Ø"/>
            </a:pPr>
            <a:r>
              <a:rPr lang="en-US" dirty="0" smtClean="0"/>
              <a:t>All That Exists</a:t>
            </a:r>
          </a:p>
          <a:p>
            <a:pPr>
              <a:buNone/>
            </a:pPr>
            <a:r>
              <a:rPr lang="en-US" dirty="0" smtClean="0"/>
              <a:t>  </a:t>
            </a:r>
          </a:p>
          <a:p>
            <a:pPr>
              <a:buNone/>
            </a:pP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Attitude Towards Animals</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smtClean="0"/>
              <a:t>Do not torment the animals</a:t>
            </a:r>
          </a:p>
          <a:p>
            <a:pPr>
              <a:buFont typeface="Wingdings" pitchFamily="2" charset="2"/>
              <a:buChar char="Ø"/>
            </a:pPr>
            <a:endParaRPr lang="en-US" dirty="0" smtClean="0"/>
          </a:p>
          <a:p>
            <a:pPr>
              <a:buFont typeface="Wingdings" pitchFamily="2" charset="2"/>
              <a:buChar char="Ø"/>
            </a:pPr>
            <a:r>
              <a:rPr lang="en-US" dirty="0" smtClean="0"/>
              <a:t>Do not prevent them from food and </a:t>
            </a:r>
          </a:p>
          <a:p>
            <a:pPr>
              <a:buNone/>
            </a:pPr>
            <a:r>
              <a:rPr lang="en-US" dirty="0" smtClean="0"/>
              <a:t>	drink</a:t>
            </a:r>
          </a:p>
          <a:p>
            <a:pPr>
              <a:buFont typeface="Wingdings" pitchFamily="2" charset="2"/>
              <a:buChar char="Ø"/>
            </a:pPr>
            <a:endParaRPr lang="en-US" dirty="0" smtClean="0"/>
          </a:p>
          <a:p>
            <a:pPr>
              <a:buFont typeface="Wingdings" pitchFamily="2" charset="2"/>
              <a:buChar char="Ø"/>
            </a:pPr>
            <a:r>
              <a:rPr lang="en-US" dirty="0" smtClean="0"/>
              <a:t>Do not make them the object of shooting (or throwing).  </a:t>
            </a:r>
          </a:p>
          <a:p>
            <a:pPr>
              <a:buFont typeface="Wingdings" pitchFamily="2" charset="2"/>
              <a:buChar char="Ø"/>
            </a:pPr>
            <a:endParaRPr lang="en-US" dirty="0" smtClean="0"/>
          </a:p>
          <a:p>
            <a:pPr>
              <a:buFont typeface="Wingdings" pitchFamily="2" charset="2"/>
              <a:buChar char="Ø"/>
            </a:pPr>
            <a:r>
              <a:rPr lang="en-US" dirty="0" smtClean="0"/>
              <a:t>Treat them well with gentleness</a:t>
            </a:r>
          </a:p>
          <a:p>
            <a:pPr>
              <a:buNone/>
            </a:pP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Islam is the call of mercy</a:t>
            </a:r>
            <a:endParaRPr lang="en-US" dirty="0"/>
          </a:p>
        </p:txBody>
      </p:sp>
      <p:sp>
        <p:nvSpPr>
          <p:cNvPr id="3" name="Content Placeholder 2"/>
          <p:cNvSpPr>
            <a:spLocks noGrp="1"/>
          </p:cNvSpPr>
          <p:nvPr>
            <p:ph idx="1"/>
          </p:nvPr>
        </p:nvSpPr>
        <p:spPr>
          <a:xfrm>
            <a:off x="1435608" y="1600200"/>
            <a:ext cx="7498080" cy="4800600"/>
          </a:xfrm>
        </p:spPr>
        <p:txBody>
          <a:bodyPr>
            <a:normAutofit fontScale="70000" lnSpcReduction="20000"/>
          </a:bodyPr>
          <a:lstStyle/>
          <a:p>
            <a:pPr algn="just">
              <a:buNone/>
            </a:pPr>
            <a:r>
              <a:rPr lang="en-US" i="1" dirty="0" smtClean="0"/>
              <a:t>If the person knows that he would be cursed for</a:t>
            </a:r>
          </a:p>
          <a:p>
            <a:pPr algn="just">
              <a:buNone/>
            </a:pPr>
            <a:r>
              <a:rPr lang="en-US" i="1" dirty="0" smtClean="0"/>
              <a:t>tormenting animals, then how about when he torments </a:t>
            </a:r>
          </a:p>
          <a:p>
            <a:pPr algn="just">
              <a:buNone/>
            </a:pPr>
            <a:r>
              <a:rPr lang="en-US" i="1" dirty="0" smtClean="0"/>
              <a:t>human beings?  Truly, Islam is the call of mercy.  Our </a:t>
            </a:r>
          </a:p>
          <a:p>
            <a:pPr algn="just">
              <a:buNone/>
            </a:pPr>
            <a:r>
              <a:rPr lang="en-US" i="1" dirty="0" smtClean="0"/>
              <a:t>Lord is the Most Gracious,  the Most Merciful.  </a:t>
            </a:r>
          </a:p>
          <a:p>
            <a:pPr algn="just">
              <a:buNone/>
            </a:pPr>
            <a:endParaRPr lang="en-US" i="1" dirty="0" smtClean="0"/>
          </a:p>
          <a:p>
            <a:pPr algn="just">
              <a:buNone/>
            </a:pPr>
            <a:r>
              <a:rPr lang="en-US" i="1" dirty="0" smtClean="0"/>
              <a:t>Our Messenger Muhammad is the Prophet of mercy.  </a:t>
            </a:r>
          </a:p>
          <a:p>
            <a:pPr algn="just">
              <a:buNone/>
            </a:pPr>
            <a:endParaRPr lang="en-US" i="1" dirty="0" smtClean="0"/>
          </a:p>
          <a:p>
            <a:pPr algn="just">
              <a:buNone/>
            </a:pPr>
            <a:r>
              <a:rPr lang="en-US" i="1" dirty="0" smtClean="0"/>
              <a:t>Our religion is the religion of mercy.  </a:t>
            </a:r>
          </a:p>
          <a:p>
            <a:pPr algn="just">
              <a:buNone/>
            </a:pPr>
            <a:endParaRPr lang="en-US" i="1" dirty="0" smtClean="0"/>
          </a:p>
          <a:p>
            <a:pPr algn="just">
              <a:buNone/>
            </a:pPr>
            <a:r>
              <a:rPr lang="en-US" i="1" dirty="0" smtClean="0"/>
              <a:t>We ask Allah, the Most High, to make us of those who </a:t>
            </a:r>
          </a:p>
          <a:p>
            <a:pPr algn="just">
              <a:buNone/>
            </a:pPr>
            <a:r>
              <a:rPr lang="en-US" i="1" dirty="0" smtClean="0"/>
              <a:t>are merciful</a:t>
            </a:r>
            <a:r>
              <a:rPr lang="en-US" dirty="0" smtClean="0"/>
              <a:t>. </a:t>
            </a:r>
          </a:p>
          <a:p>
            <a:pPr>
              <a:buNone/>
            </a:pP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609600"/>
            <a:ext cx="7498080" cy="1143000"/>
          </a:xfrm>
        </p:spPr>
        <p:txBody>
          <a:bodyPr>
            <a:normAutofit fontScale="90000"/>
          </a:bodyPr>
          <a:lstStyle/>
          <a:p>
            <a:r>
              <a:rPr lang="en-US" sz="2700" b="1" u="sng" dirty="0" err="1" smtClean="0"/>
              <a:t>Salaf</a:t>
            </a:r>
            <a:r>
              <a:rPr lang="en-US" sz="2700" b="1" u="sng" dirty="0" smtClean="0"/>
              <a:t> As-</a:t>
            </a:r>
            <a:r>
              <a:rPr lang="en-US" sz="2700" b="1" u="sng" dirty="0" err="1" smtClean="0"/>
              <a:t>Saalih</a:t>
            </a:r>
            <a:r>
              <a:rPr lang="en-US" sz="2700" b="1" u="sng" dirty="0" smtClean="0"/>
              <a:t> (The Earlier Pious Generations) advised to be Kind to Animals</a:t>
            </a:r>
            <a:r>
              <a:rPr lang="en-US" dirty="0" smtClean="0"/>
              <a:t/>
            </a:r>
            <a:br>
              <a:rPr lang="en-US" dirty="0" smtClean="0"/>
            </a:br>
            <a:endParaRPr lang="en-US" dirty="0"/>
          </a:p>
        </p:txBody>
      </p:sp>
      <p:sp>
        <p:nvSpPr>
          <p:cNvPr id="3" name="Content Placeholder 2"/>
          <p:cNvSpPr>
            <a:spLocks noGrp="1"/>
          </p:cNvSpPr>
          <p:nvPr>
            <p:ph idx="1"/>
          </p:nvPr>
        </p:nvSpPr>
        <p:spPr>
          <a:xfrm>
            <a:off x="1435608" y="1524000"/>
            <a:ext cx="7498080" cy="4800600"/>
          </a:xfrm>
        </p:spPr>
        <p:txBody>
          <a:bodyPr>
            <a:normAutofit/>
          </a:bodyPr>
          <a:lstStyle/>
          <a:p>
            <a:pPr>
              <a:buNone/>
            </a:pPr>
            <a:r>
              <a:rPr lang="en-US" sz="2800" b="1" dirty="0" smtClean="0"/>
              <a:t>Caliph ‘</a:t>
            </a:r>
            <a:r>
              <a:rPr lang="en-US" sz="2800" b="1" dirty="0" err="1" smtClean="0"/>
              <a:t>Umar</a:t>
            </a:r>
            <a:r>
              <a:rPr lang="en-US" sz="2800" b="1" dirty="0" smtClean="0"/>
              <a:t> </a:t>
            </a:r>
            <a:r>
              <a:rPr lang="en-US" sz="1400" dirty="0" smtClean="0"/>
              <a:t>(May God be pleased with him) </a:t>
            </a:r>
            <a:r>
              <a:rPr lang="en-US" sz="2800" dirty="0" smtClean="0"/>
              <a:t>saw a man pulling </a:t>
            </a:r>
          </a:p>
          <a:p>
            <a:pPr>
              <a:buNone/>
            </a:pPr>
            <a:r>
              <a:rPr lang="en-US" sz="2800" dirty="0" smtClean="0"/>
              <a:t>a sheep with his leg in order to slaughter it.  </a:t>
            </a:r>
          </a:p>
          <a:p>
            <a:pPr>
              <a:buNone/>
            </a:pPr>
            <a:r>
              <a:rPr lang="en-US" sz="2800" b="1" dirty="0" smtClean="0"/>
              <a:t>Caliph ‘</a:t>
            </a:r>
            <a:r>
              <a:rPr lang="en-US" sz="2800" b="1" dirty="0" err="1" smtClean="0"/>
              <a:t>Umar</a:t>
            </a:r>
            <a:r>
              <a:rPr lang="en-US" sz="2800" dirty="0" smtClean="0"/>
              <a:t> </a:t>
            </a:r>
            <a:r>
              <a:rPr lang="en-US" sz="1400" dirty="0" smtClean="0"/>
              <a:t>(May God </a:t>
            </a:r>
            <a:r>
              <a:rPr lang="en-US" sz="1400" dirty="0" err="1" smtClean="0"/>
              <a:t>bepleased</a:t>
            </a:r>
            <a:r>
              <a:rPr lang="en-US" sz="1400" dirty="0" smtClean="0"/>
              <a:t> with him)</a:t>
            </a:r>
            <a:r>
              <a:rPr lang="en-US" sz="2800" dirty="0" smtClean="0"/>
              <a:t> said to him:</a:t>
            </a:r>
          </a:p>
          <a:p>
            <a:pPr>
              <a:buNone/>
            </a:pPr>
            <a:endParaRPr lang="en-US" sz="2800" dirty="0" smtClean="0"/>
          </a:p>
          <a:p>
            <a:pPr>
              <a:buNone/>
            </a:pPr>
            <a:r>
              <a:rPr lang="en-US" sz="2800" i="1" dirty="0" smtClean="0">
                <a:solidFill>
                  <a:srgbClr val="FF0000"/>
                </a:solidFill>
              </a:rPr>
              <a:t>“Woe to you.  Take it to its place of slaughtering in a good manner.”</a:t>
            </a:r>
          </a:p>
          <a:p>
            <a:pPr>
              <a:buNone/>
            </a:pPr>
            <a:endParaRPr lang="en-US" sz="2800" i="1" dirty="0" smtClean="0">
              <a:solidFill>
                <a:srgbClr val="FF0000"/>
              </a:solidFill>
            </a:endParaRPr>
          </a:p>
          <a:p>
            <a:pPr>
              <a:buNone/>
            </a:pPr>
            <a:r>
              <a:rPr lang="en-US" sz="2800" dirty="0" smtClean="0"/>
              <a:t>Look at this compassion for animals, even at the </a:t>
            </a:r>
          </a:p>
          <a:p>
            <a:pPr>
              <a:buNone/>
            </a:pPr>
            <a:r>
              <a:rPr lang="en-US" sz="2800" dirty="0" smtClean="0"/>
              <a:t>time of slaughtering.</a:t>
            </a:r>
          </a:p>
          <a:p>
            <a:pPr>
              <a:buNone/>
            </a:pPr>
            <a:endParaRPr lang="en-US" sz="2800" i="1" dirty="0" smtClean="0">
              <a:solidFill>
                <a:srgbClr val="FF0000"/>
              </a:solidFill>
            </a:endParaRPr>
          </a:p>
          <a:p>
            <a:pPr>
              <a:buNone/>
            </a:pPr>
            <a:endParaRPr lang="en-US" sz="2800" dirty="0" smtClean="0"/>
          </a:p>
          <a:p>
            <a:pPr>
              <a:buNone/>
            </a:pP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Adi</a:t>
            </a:r>
            <a:r>
              <a:rPr lang="en-US" dirty="0" smtClean="0"/>
              <a:t> Bin </a:t>
            </a:r>
            <a:r>
              <a:rPr lang="en-US" dirty="0" err="1" smtClean="0"/>
              <a:t>Haatim’s</a:t>
            </a:r>
            <a:r>
              <a:rPr lang="en-US" dirty="0" smtClean="0"/>
              <a:t> Kindness to Ants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What did ‘</a:t>
            </a:r>
            <a:r>
              <a:rPr lang="en-US" dirty="0" err="1" smtClean="0"/>
              <a:t>Adi</a:t>
            </a:r>
            <a:r>
              <a:rPr lang="en-US" dirty="0" smtClean="0"/>
              <a:t> bin </a:t>
            </a:r>
            <a:r>
              <a:rPr lang="en-US" dirty="0" err="1" smtClean="0"/>
              <a:t>Haatim</a:t>
            </a:r>
            <a:r>
              <a:rPr lang="en-US" dirty="0" smtClean="0"/>
              <a:t>(May god be </a:t>
            </a:r>
          </a:p>
          <a:p>
            <a:pPr>
              <a:buNone/>
            </a:pPr>
            <a:r>
              <a:rPr lang="en-US" dirty="0" smtClean="0"/>
              <a:t>pleased with him)   used to do whenever </a:t>
            </a:r>
          </a:p>
          <a:p>
            <a:pPr>
              <a:buNone/>
            </a:pPr>
            <a:r>
              <a:rPr lang="en-US" dirty="0" smtClean="0"/>
              <a:t>there were any bread crumbs remaining </a:t>
            </a:r>
          </a:p>
          <a:p>
            <a:pPr>
              <a:buNone/>
            </a:pPr>
            <a:r>
              <a:rPr lang="en-US" dirty="0" smtClean="0"/>
              <a:t>after a meal?  He would collect whatever </a:t>
            </a:r>
          </a:p>
          <a:p>
            <a:pPr>
              <a:buNone/>
            </a:pPr>
            <a:r>
              <a:rPr lang="en-US" dirty="0" smtClean="0"/>
              <a:t>bread was left and give it to the ants that were </a:t>
            </a:r>
          </a:p>
          <a:p>
            <a:pPr>
              <a:buNone/>
            </a:pPr>
            <a:r>
              <a:rPr lang="en-US" dirty="0" smtClean="0"/>
              <a:t>walking on the wall outside of his house.  </a:t>
            </a:r>
          </a:p>
          <a:p>
            <a:pPr>
              <a:buNone/>
            </a:pPr>
            <a:r>
              <a:rPr lang="en-US" dirty="0" smtClean="0"/>
              <a:t>When he was asked about his action he would </a:t>
            </a:r>
          </a:p>
          <a:p>
            <a:pPr>
              <a:buNone/>
            </a:pPr>
            <a:r>
              <a:rPr lang="en-US" dirty="0" smtClean="0"/>
              <a:t>say:</a:t>
            </a:r>
          </a:p>
          <a:p>
            <a:pPr>
              <a:buNone/>
            </a:pPr>
            <a:endParaRPr lang="en-US" dirty="0" smtClean="0"/>
          </a:p>
          <a:p>
            <a:pPr>
              <a:buNone/>
            </a:pPr>
            <a:r>
              <a:rPr lang="en-US" sz="2600" i="1" dirty="0" smtClean="0">
                <a:solidFill>
                  <a:srgbClr val="FF0000"/>
                </a:solidFill>
              </a:rPr>
              <a:t>“</a:t>
            </a:r>
            <a:r>
              <a:rPr lang="en-US" sz="2600" b="1" i="1" dirty="0" smtClean="0">
                <a:solidFill>
                  <a:srgbClr val="FF0000"/>
                </a:solidFill>
              </a:rPr>
              <a:t>They are my neighbors!  They have a right upon me!”</a:t>
            </a:r>
            <a:endParaRPr lang="en-US" sz="2600" i="1" dirty="0" smtClean="0">
              <a:solidFill>
                <a:srgbClr val="FF0000"/>
              </a:solidFill>
            </a:endParaRPr>
          </a:p>
          <a:p>
            <a:pPr>
              <a:buNone/>
            </a:pP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990600"/>
          </a:xfrm>
        </p:spPr>
        <p:txBody>
          <a:bodyPr>
            <a:normAutofit/>
          </a:bodyPr>
          <a:lstStyle/>
          <a:p>
            <a:r>
              <a:rPr lang="en-US" sz="2400" b="1" u="sng" dirty="0" smtClean="0">
                <a:solidFill>
                  <a:schemeClr val="tx2">
                    <a:lumMod val="60000"/>
                    <a:lumOff val="40000"/>
                  </a:schemeClr>
                </a:solidFill>
              </a:rPr>
              <a:t>Kindness to Animals is a Beloved Characteristic</a:t>
            </a:r>
            <a:endParaRPr lang="en-US" sz="2400" dirty="0">
              <a:solidFill>
                <a:schemeClr val="tx2">
                  <a:lumMod val="60000"/>
                  <a:lumOff val="40000"/>
                </a:schemeClr>
              </a:solidFill>
            </a:endParaRPr>
          </a:p>
        </p:txBody>
      </p:sp>
      <p:sp>
        <p:nvSpPr>
          <p:cNvPr id="3" name="Content Placeholder 2"/>
          <p:cNvSpPr>
            <a:spLocks noGrp="1"/>
          </p:cNvSpPr>
          <p:nvPr>
            <p:ph idx="1"/>
          </p:nvPr>
        </p:nvSpPr>
        <p:spPr>
          <a:xfrm>
            <a:off x="1435608" y="990600"/>
            <a:ext cx="7498080" cy="5486400"/>
          </a:xfrm>
        </p:spPr>
        <p:txBody>
          <a:bodyPr>
            <a:noAutofit/>
          </a:bodyPr>
          <a:lstStyle/>
          <a:p>
            <a:pPr>
              <a:buNone/>
            </a:pPr>
            <a:r>
              <a:rPr lang="en-US" sz="2400" dirty="0" smtClean="0">
                <a:solidFill>
                  <a:srgbClr val="00B050"/>
                </a:solidFill>
              </a:rPr>
              <a:t>Whoever is kind to animals, he is loved by the Most Gracious.</a:t>
            </a:r>
          </a:p>
          <a:p>
            <a:pPr>
              <a:buFont typeface="Wingdings" pitchFamily="2" charset="2"/>
              <a:buChar char="Ø"/>
            </a:pPr>
            <a:r>
              <a:rPr lang="en-US" sz="2400" dirty="0" smtClean="0"/>
              <a:t>Kindness to animals is a beloved characteristic for every person.  </a:t>
            </a:r>
          </a:p>
          <a:p>
            <a:pPr>
              <a:buFont typeface="Wingdings" pitchFamily="2" charset="2"/>
              <a:buChar char="Ø"/>
            </a:pPr>
            <a:r>
              <a:rPr lang="en-US" sz="2400" dirty="0" smtClean="0"/>
              <a:t>If  Allah, the Most High, loves anyone, He gives him kindness in all of his affairs.</a:t>
            </a:r>
          </a:p>
          <a:p>
            <a:pPr>
              <a:buFont typeface="Wingdings" pitchFamily="2" charset="2"/>
              <a:buChar char="Ø"/>
            </a:pPr>
            <a:r>
              <a:rPr lang="en-US" sz="2400" dirty="0" smtClean="0"/>
              <a:t>Allah loves kindness to people and Allah loves kindness to animals.  </a:t>
            </a:r>
          </a:p>
          <a:p>
            <a:pPr>
              <a:buFont typeface="Wingdings" pitchFamily="2" charset="2"/>
              <a:buChar char="Ø"/>
            </a:pPr>
            <a:r>
              <a:rPr lang="en-US" sz="2400" dirty="0" smtClean="0"/>
              <a:t>Allah loves kindness with friends and Allah loves kindness with </a:t>
            </a:r>
            <a:r>
              <a:rPr lang="en-US" sz="2400" dirty="0" err="1" smtClean="0"/>
              <a:t>neighbours</a:t>
            </a:r>
            <a:r>
              <a:rPr lang="en-US" sz="2400" dirty="0" smtClean="0"/>
              <a:t>.</a:t>
            </a:r>
          </a:p>
          <a:p>
            <a:pPr>
              <a:buFont typeface="Wingdings" pitchFamily="2" charset="2"/>
              <a:buChar char="Ø"/>
            </a:pPr>
            <a:r>
              <a:rPr lang="en-US" sz="2400" dirty="0" smtClean="0"/>
              <a:t>Allah, the Most High, loves gentleness in dealing with animals.  Whoever is kind to animals, the Most Gracious (Allah) is pleased with him.</a:t>
            </a:r>
          </a:p>
          <a:p>
            <a:pPr>
              <a:buNone/>
            </a:pPr>
            <a:endParaRPr lang="en-US" sz="1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533400"/>
            <a:ext cx="7498080" cy="1143000"/>
          </a:xfrm>
        </p:spPr>
        <p:txBody>
          <a:bodyPr>
            <a:normAutofit fontScale="90000"/>
          </a:bodyPr>
          <a:lstStyle/>
          <a:p>
            <a:r>
              <a:rPr lang="en-US" dirty="0" smtClean="0"/>
              <a:t>Saying of The Holy Prophet (PBUH)</a:t>
            </a:r>
            <a:endParaRPr lang="en-US" dirty="0"/>
          </a:p>
        </p:txBody>
      </p:sp>
      <p:sp>
        <p:nvSpPr>
          <p:cNvPr id="3" name="Content Placeholder 2"/>
          <p:cNvSpPr>
            <a:spLocks noGrp="1"/>
          </p:cNvSpPr>
          <p:nvPr>
            <p:ph idx="1"/>
          </p:nvPr>
        </p:nvSpPr>
        <p:spPr/>
        <p:txBody>
          <a:bodyPr/>
          <a:lstStyle/>
          <a:p>
            <a:endParaRPr lang="en-US" sz="2800" dirty="0" smtClean="0"/>
          </a:p>
          <a:p>
            <a:pPr>
              <a:buFont typeface="Wingdings" pitchFamily="2" charset="2"/>
              <a:buChar char="Ø"/>
            </a:pPr>
            <a:r>
              <a:rPr lang="en-US" sz="2800" dirty="0" smtClean="0"/>
              <a:t>‘</a:t>
            </a:r>
            <a:r>
              <a:rPr lang="en-US" sz="2800" dirty="0" err="1" smtClean="0"/>
              <a:t>Hazrat</a:t>
            </a:r>
            <a:r>
              <a:rPr lang="en-US" sz="2800" dirty="0" smtClean="0"/>
              <a:t>  </a:t>
            </a:r>
            <a:r>
              <a:rPr lang="en-US" sz="2800" dirty="0" err="1" smtClean="0"/>
              <a:t>Aishah</a:t>
            </a:r>
            <a:r>
              <a:rPr lang="en-US" sz="2800" dirty="0" smtClean="0"/>
              <a:t> </a:t>
            </a:r>
            <a:r>
              <a:rPr lang="en-US" sz="1400" dirty="0" smtClean="0"/>
              <a:t>(May God be pleased with her) </a:t>
            </a:r>
            <a:r>
              <a:rPr lang="en-US" sz="2800" dirty="0" smtClean="0"/>
              <a:t>the Mother of the Believers, said that she heard the Messenger of Allah saying:</a:t>
            </a:r>
          </a:p>
          <a:p>
            <a:endParaRPr lang="en-US" b="1" dirty="0" smtClean="0"/>
          </a:p>
          <a:p>
            <a:pPr>
              <a:buNone/>
            </a:pPr>
            <a:r>
              <a:rPr lang="en-US" b="1" dirty="0" smtClean="0"/>
              <a:t>“Allah loves kindness in all matters.”</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chemeClr val="tx2">
                    <a:lumMod val="60000"/>
                    <a:lumOff val="40000"/>
                  </a:schemeClr>
                </a:solidFill>
              </a:rPr>
              <a:t>Basic Guidelines:</a:t>
            </a:r>
            <a:endParaRPr lang="en-US" sz="4800" dirty="0">
              <a:solidFill>
                <a:schemeClr val="tx2">
                  <a:lumMod val="60000"/>
                  <a:lumOff val="40000"/>
                </a:schemeClr>
              </a:solidFill>
            </a:endParaRPr>
          </a:p>
        </p:txBody>
      </p:sp>
      <p:sp>
        <p:nvSpPr>
          <p:cNvPr id="3" name="Content Placeholder 2"/>
          <p:cNvSpPr>
            <a:spLocks noGrp="1"/>
          </p:cNvSpPr>
          <p:nvPr>
            <p:ph idx="1"/>
          </p:nvPr>
        </p:nvSpPr>
        <p:spPr>
          <a:xfrm>
            <a:off x="1219200" y="1447800"/>
            <a:ext cx="7498080" cy="3200400"/>
          </a:xfrm>
        </p:spPr>
        <p:txBody>
          <a:bodyPr>
            <a:noAutofit/>
          </a:bodyPr>
          <a:lstStyle/>
          <a:p>
            <a:pPr>
              <a:buFont typeface="Wingdings" pitchFamily="2" charset="2"/>
              <a:buChar char="Ø"/>
            </a:pPr>
            <a:r>
              <a:rPr lang="en-US" sz="2400" dirty="0" smtClean="0"/>
              <a:t>Islam is the religion for all creatures.  Our religion teaches  us to be kind to animals.</a:t>
            </a:r>
          </a:p>
          <a:p>
            <a:pPr>
              <a:buNone/>
            </a:pPr>
            <a:endParaRPr lang="en-US" sz="1050" dirty="0" smtClean="0"/>
          </a:p>
          <a:p>
            <a:pPr algn="just">
              <a:buFont typeface="Wingdings" pitchFamily="2" charset="2"/>
              <a:buChar char="Ø"/>
            </a:pPr>
            <a:r>
              <a:rPr lang="en-US" sz="2400" dirty="0" smtClean="0"/>
              <a:t>The Muslim who has complete </a:t>
            </a:r>
            <a:r>
              <a:rPr lang="en-US" sz="2400" dirty="0" err="1" smtClean="0"/>
              <a:t>Eemaan</a:t>
            </a:r>
            <a:r>
              <a:rPr lang="en-US" sz="2400" dirty="0" smtClean="0"/>
              <a:t> (Faith) is the one  who is kind to animals, and he does not harm them, nor hurt them.  He does not prevent the animals from food and water. </a:t>
            </a:r>
          </a:p>
          <a:p>
            <a:pPr>
              <a:buNone/>
            </a:pPr>
            <a:endParaRPr lang="en-US" sz="1050" dirty="0" smtClean="0"/>
          </a:p>
          <a:p>
            <a:pPr algn="just">
              <a:buFont typeface="Wingdings" pitchFamily="2" charset="2"/>
              <a:buChar char="Ø"/>
            </a:pPr>
            <a:r>
              <a:rPr lang="en-US" sz="2400" dirty="0" smtClean="0"/>
              <a:t>The animals do not speak and they are not able to</a:t>
            </a:r>
          </a:p>
          <a:p>
            <a:pPr algn="just">
              <a:buNone/>
            </a:pPr>
            <a:r>
              <a:rPr lang="en-US" sz="2400" dirty="0" smtClean="0"/>
              <a:t>	complain to us.  Because of this Islam encourages us to be kind to animals. </a:t>
            </a:r>
          </a:p>
          <a:p>
            <a:pPr>
              <a:buNone/>
            </a:pPr>
            <a:endParaRPr lang="en-US" sz="1050" dirty="0" smtClean="0"/>
          </a:p>
          <a:p>
            <a:pPr algn="just">
              <a:buFont typeface="Wingdings" pitchFamily="2" charset="2"/>
              <a:buChar char="Ø"/>
            </a:pPr>
            <a:r>
              <a:rPr lang="en-US" sz="2400" dirty="0" smtClean="0"/>
              <a:t> Islam has made a great reward for kindness to animals.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533400"/>
            <a:ext cx="7498080" cy="1143000"/>
          </a:xfrm>
        </p:spPr>
        <p:txBody>
          <a:bodyPr>
            <a:normAutofit fontScale="90000"/>
          </a:bodyPr>
          <a:lstStyle/>
          <a:p>
            <a:pPr algn="ctr"/>
            <a:r>
              <a:rPr lang="en-US" sz="3100" b="1" u="sng" dirty="0" smtClean="0"/>
              <a:t>Caliph ‘</a:t>
            </a:r>
            <a:r>
              <a:rPr lang="en-US" sz="3100" b="1" u="sng" dirty="0" err="1" smtClean="0"/>
              <a:t>Umar</a:t>
            </a:r>
            <a:r>
              <a:rPr lang="en-US" sz="3100" b="1" u="sng" dirty="0" smtClean="0"/>
              <a:t> (</a:t>
            </a:r>
            <a:r>
              <a:rPr lang="en-US" sz="3100" u="sng" dirty="0" smtClean="0"/>
              <a:t>May God be pleased with him</a:t>
            </a:r>
            <a:r>
              <a:rPr lang="en-US" sz="3100" b="1" u="sng" dirty="0" smtClean="0"/>
              <a:t>) worries about a Mule</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Our earlier pious generations used to worry about</a:t>
            </a:r>
          </a:p>
          <a:p>
            <a:pPr>
              <a:buNone/>
            </a:pPr>
            <a:r>
              <a:rPr lang="en-US" dirty="0" smtClean="0"/>
              <a:t>their shortcomings in the Rights of Allah, the Most </a:t>
            </a:r>
          </a:p>
          <a:p>
            <a:pPr>
              <a:buNone/>
            </a:pPr>
            <a:r>
              <a:rPr lang="en-US" dirty="0" smtClean="0"/>
              <a:t>High.</a:t>
            </a:r>
          </a:p>
          <a:p>
            <a:pPr>
              <a:buNone/>
            </a:pPr>
            <a:endParaRPr lang="en-US" dirty="0" smtClean="0"/>
          </a:p>
          <a:p>
            <a:pPr>
              <a:buFont typeface="Wingdings" pitchFamily="2" charset="2"/>
              <a:buChar char="Ø"/>
            </a:pPr>
            <a:r>
              <a:rPr lang="en-US" dirty="0" smtClean="0"/>
              <a:t>They used to worry about their shortcomings in the rights of others.  </a:t>
            </a:r>
          </a:p>
          <a:p>
            <a:pPr>
              <a:buNone/>
            </a:pPr>
            <a:endParaRPr lang="en-US" dirty="0" smtClean="0"/>
          </a:p>
          <a:p>
            <a:pPr>
              <a:buFont typeface="Wingdings" pitchFamily="2" charset="2"/>
              <a:buChar char="Ø"/>
            </a:pPr>
            <a:r>
              <a:rPr lang="en-US" dirty="0" smtClean="0"/>
              <a:t>They did this whether it was with their </a:t>
            </a:r>
          </a:p>
          <a:p>
            <a:pPr lvl="1">
              <a:buFont typeface="Wingdings" pitchFamily="2" charset="2"/>
              <a:buChar char="Ø"/>
            </a:pPr>
            <a:r>
              <a:rPr lang="en-US" dirty="0" smtClean="0"/>
              <a:t>Family</a:t>
            </a:r>
          </a:p>
          <a:p>
            <a:pPr lvl="1">
              <a:buFont typeface="Wingdings" pitchFamily="2" charset="2"/>
              <a:buChar char="Ø"/>
            </a:pPr>
            <a:r>
              <a:rPr lang="en-US" dirty="0" smtClean="0"/>
              <a:t>Relatives</a:t>
            </a:r>
          </a:p>
          <a:p>
            <a:pPr lvl="1">
              <a:buFont typeface="Wingdings" pitchFamily="2" charset="2"/>
              <a:buChar char="Ø"/>
            </a:pPr>
            <a:r>
              <a:rPr lang="en-US" dirty="0" err="1" smtClean="0"/>
              <a:t>Neighbours</a:t>
            </a:r>
            <a:endParaRPr lang="en-US" dirty="0" smtClean="0"/>
          </a:p>
          <a:p>
            <a:pPr lvl="1">
              <a:buFont typeface="Wingdings" pitchFamily="2" charset="2"/>
              <a:buChar char="Ø"/>
            </a:pPr>
            <a:r>
              <a:rPr lang="en-US" dirty="0" smtClean="0"/>
              <a:t>Friends</a:t>
            </a:r>
          </a:p>
          <a:p>
            <a:pPr lvl="1">
              <a:buFont typeface="Wingdings" pitchFamily="2" charset="2"/>
              <a:buChar char="Ø"/>
            </a:pPr>
            <a:endParaRPr lang="en-US" dirty="0" smtClean="0"/>
          </a:p>
          <a:p>
            <a:pPr lvl="1">
              <a:buNone/>
            </a:pPr>
            <a:endParaRPr lang="en-US" dirty="0" smtClean="0"/>
          </a:p>
          <a:p>
            <a:pPr lvl="1">
              <a:buNone/>
            </a:pPr>
            <a:endParaRPr lang="en-US" dirty="0" smtClean="0"/>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smtClean="0"/>
              <a:t>One of them even worried about his shortcoming in giving a riding animal its rights.</a:t>
            </a:r>
          </a:p>
          <a:p>
            <a:pPr>
              <a:buNone/>
            </a:pPr>
            <a:endParaRPr lang="en-US" dirty="0" smtClean="0"/>
          </a:p>
          <a:p>
            <a:pPr>
              <a:buNone/>
            </a:pPr>
            <a:r>
              <a:rPr lang="en-US" dirty="0" smtClean="0"/>
              <a:t>One day </a:t>
            </a:r>
            <a:r>
              <a:rPr lang="en-US" b="1" dirty="0" smtClean="0"/>
              <a:t>Caliph ‘</a:t>
            </a:r>
            <a:r>
              <a:rPr lang="en-US" b="1" dirty="0" err="1" smtClean="0"/>
              <a:t>Umar</a:t>
            </a:r>
            <a:r>
              <a:rPr lang="en-US" dirty="0" smtClean="0"/>
              <a:t> </a:t>
            </a:r>
            <a:r>
              <a:rPr lang="en-US" sz="1600" dirty="0" smtClean="0"/>
              <a:t>(May God be pleased with him)</a:t>
            </a:r>
            <a:r>
              <a:rPr lang="en-US" dirty="0" smtClean="0"/>
              <a:t>  </a:t>
            </a:r>
          </a:p>
          <a:p>
            <a:pPr>
              <a:buNone/>
            </a:pPr>
            <a:r>
              <a:rPr lang="en-US" dirty="0" smtClean="0"/>
              <a:t>gathered the people and said to them.</a:t>
            </a:r>
          </a:p>
          <a:p>
            <a:pPr>
              <a:buNone/>
            </a:pPr>
            <a:endParaRPr lang="en-US" dirty="0" smtClean="0"/>
          </a:p>
          <a:p>
            <a:pPr>
              <a:buNone/>
            </a:pPr>
            <a:r>
              <a:rPr lang="en-US" sz="2000" b="1" i="1" dirty="0" smtClean="0">
                <a:solidFill>
                  <a:srgbClr val="00B050"/>
                </a:solidFill>
              </a:rPr>
              <a:t>“O people, by Allah, I fear that if a mule stumbled on the shores</a:t>
            </a:r>
          </a:p>
          <a:p>
            <a:pPr>
              <a:buNone/>
            </a:pPr>
            <a:r>
              <a:rPr lang="en-US" sz="2000" b="1" i="1" dirty="0" smtClean="0">
                <a:solidFill>
                  <a:srgbClr val="00B050"/>
                </a:solidFill>
              </a:rPr>
              <a:t>of Iraq, I will be held accountable by Allah concerning it on the </a:t>
            </a:r>
          </a:p>
          <a:p>
            <a:pPr>
              <a:buNone/>
            </a:pPr>
            <a:r>
              <a:rPr lang="en-US" sz="2000" b="1" i="1" dirty="0" smtClean="0">
                <a:solidFill>
                  <a:srgbClr val="00B050"/>
                </a:solidFill>
              </a:rPr>
              <a:t>Day of </a:t>
            </a:r>
            <a:r>
              <a:rPr lang="en-US" sz="2000" b="1" i="1" dirty="0" err="1" smtClean="0">
                <a:solidFill>
                  <a:srgbClr val="00B050"/>
                </a:solidFill>
              </a:rPr>
              <a:t>Judgement</a:t>
            </a:r>
            <a:r>
              <a:rPr lang="en-US" sz="2000" b="1" i="1" dirty="0" smtClean="0">
                <a:solidFill>
                  <a:srgbClr val="00B050"/>
                </a:solidFill>
              </a:rPr>
              <a:t>.”</a:t>
            </a:r>
            <a:endParaRPr lang="en-US" sz="2000" i="1" dirty="0" smtClean="0">
              <a:solidFill>
                <a:srgbClr val="00B05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533400"/>
            <a:ext cx="7498080" cy="1143000"/>
          </a:xfrm>
        </p:spPr>
        <p:txBody>
          <a:bodyPr>
            <a:normAutofit fontScale="90000"/>
          </a:bodyPr>
          <a:lstStyle/>
          <a:p>
            <a:r>
              <a:rPr lang="en-US" sz="2700" b="1" dirty="0" smtClean="0"/>
              <a:t>What did Caliph ‘</a:t>
            </a:r>
            <a:r>
              <a:rPr lang="en-US" sz="2700" b="1" dirty="0" err="1" smtClean="0"/>
              <a:t>Umar</a:t>
            </a:r>
            <a:r>
              <a:rPr lang="en-US" sz="2700" b="1" dirty="0" smtClean="0"/>
              <a:t> </a:t>
            </a:r>
            <a:r>
              <a:rPr lang="en-US" sz="2200" dirty="0" smtClean="0"/>
              <a:t>(May God be pleased with him)</a:t>
            </a:r>
            <a:r>
              <a:rPr lang="en-US" sz="1600" dirty="0" smtClean="0"/>
              <a:t> </a:t>
            </a:r>
            <a:br>
              <a:rPr lang="en-US" sz="1600" dirty="0" smtClean="0"/>
            </a:br>
            <a:r>
              <a:rPr lang="en-US" sz="2700" b="1" dirty="0" smtClean="0"/>
              <a:t>want to teach us?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buNone/>
            </a:pPr>
            <a:r>
              <a:rPr lang="en-US" dirty="0" smtClean="0"/>
              <a:t>He wants to teach us to: </a:t>
            </a:r>
          </a:p>
          <a:p>
            <a:pPr>
              <a:buFont typeface="Wingdings" pitchFamily="2" charset="2"/>
              <a:buChar char="Ø"/>
            </a:pPr>
            <a:r>
              <a:rPr lang="en-US" dirty="0" smtClean="0"/>
              <a:t>not fall short in giving the rights to animals and birds</a:t>
            </a:r>
          </a:p>
          <a:p>
            <a:pPr>
              <a:buFont typeface="Wingdings" pitchFamily="2" charset="2"/>
              <a:buChar char="Ø"/>
            </a:pPr>
            <a:r>
              <a:rPr lang="en-US" dirty="0" smtClean="0"/>
              <a:t>Give them food and drink.  </a:t>
            </a:r>
          </a:p>
          <a:p>
            <a:pPr>
              <a:buFont typeface="Wingdings" pitchFamily="2" charset="2"/>
              <a:buChar char="Ø"/>
            </a:pPr>
            <a:r>
              <a:rPr lang="en-US" dirty="0" smtClean="0"/>
              <a:t>Let him treat it with gentleness and kindness.</a:t>
            </a:r>
          </a:p>
          <a:p>
            <a:pPr>
              <a:buNone/>
            </a:pPr>
            <a:r>
              <a:rPr lang="en-US" sz="2400" b="1" dirty="0" smtClean="0"/>
              <a:t>“Animals and birds have rights upon us.  So, we </a:t>
            </a:r>
          </a:p>
          <a:p>
            <a:pPr>
              <a:buNone/>
            </a:pPr>
            <a:r>
              <a:rPr lang="en-US" sz="2400" b="1" dirty="0" smtClean="0"/>
              <a:t>have to treat them with gentleness and kindness.”</a:t>
            </a:r>
            <a:endParaRPr lang="en-US" sz="2400" dirty="0" smtClean="0"/>
          </a:p>
          <a:p>
            <a:pPr>
              <a:buNone/>
            </a:pP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The Man and the Thirsty Dog</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The Companion, Abu </a:t>
            </a:r>
            <a:r>
              <a:rPr lang="en-US" dirty="0" err="1" smtClean="0"/>
              <a:t>Hurairah</a:t>
            </a:r>
            <a:r>
              <a:rPr lang="en-US" dirty="0" smtClean="0"/>
              <a:t>(May God be pleased with him) tells us </a:t>
            </a:r>
          </a:p>
          <a:p>
            <a:pPr>
              <a:buNone/>
            </a:pPr>
            <a:r>
              <a:rPr lang="en-US" dirty="0" smtClean="0"/>
              <a:t>that he heard:</a:t>
            </a:r>
          </a:p>
          <a:p>
            <a:pPr>
              <a:buNone/>
            </a:pPr>
            <a:endParaRPr lang="en-US" dirty="0" smtClean="0"/>
          </a:p>
          <a:p>
            <a:pPr algn="just">
              <a:buNone/>
            </a:pPr>
            <a:r>
              <a:rPr lang="en-US" dirty="0" smtClean="0"/>
              <a:t>“Once a man was walking along the road when he was overcome by </a:t>
            </a:r>
          </a:p>
          <a:p>
            <a:pPr algn="just">
              <a:buNone/>
            </a:pPr>
            <a:r>
              <a:rPr lang="en-US" dirty="0" smtClean="0"/>
              <a:t>extreme thirst.  He found a well, so he climbed down into the well </a:t>
            </a:r>
          </a:p>
          <a:p>
            <a:pPr algn="just">
              <a:buNone/>
            </a:pPr>
            <a:r>
              <a:rPr lang="en-US" dirty="0" smtClean="0"/>
              <a:t>and drank.  Then he came out to find a dog that was painting with </a:t>
            </a:r>
          </a:p>
          <a:p>
            <a:pPr algn="just">
              <a:buNone/>
            </a:pPr>
            <a:r>
              <a:rPr lang="en-US" dirty="0" smtClean="0"/>
              <a:t>thirst.  The dog was so thirsty that it was eating mud from the </a:t>
            </a:r>
          </a:p>
          <a:p>
            <a:pPr algn="just">
              <a:buNone/>
            </a:pPr>
            <a:r>
              <a:rPr lang="en-US" dirty="0" smtClean="0"/>
              <a:t>ground.”</a:t>
            </a:r>
          </a:p>
          <a:p>
            <a:pPr>
              <a:buNone/>
            </a:pPr>
            <a:endParaRPr lang="en-US" dirty="0" smtClean="0"/>
          </a:p>
          <a:p>
            <a:pPr>
              <a:buNone/>
            </a:pPr>
            <a:r>
              <a:rPr lang="en-US" dirty="0" smtClean="0"/>
              <a:t>The man thought that this dog was feeling the same type of thirst that </a:t>
            </a:r>
          </a:p>
          <a:p>
            <a:pPr>
              <a:buNone/>
            </a:pPr>
            <a:r>
              <a:rPr lang="en-US" dirty="0" smtClean="0"/>
              <a:t>he had.  Thus, he went down into the well again and filled his leather </a:t>
            </a:r>
          </a:p>
          <a:p>
            <a:pPr>
              <a:buNone/>
            </a:pPr>
            <a:r>
              <a:rPr lang="en-US" dirty="0" smtClean="0"/>
              <a:t>sock with water.  Then he held it in his mouth so that he could climb </a:t>
            </a:r>
          </a:p>
          <a:p>
            <a:pPr>
              <a:buNone/>
            </a:pPr>
            <a:r>
              <a:rPr lang="en-US" dirty="0" smtClean="0"/>
              <a:t>back up the well.  Then he gave it to the dog to </a:t>
            </a:r>
            <a:r>
              <a:rPr lang="en-US" smtClean="0"/>
              <a:t>drink.</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 of Kindness: Forgiveness of Sins</a:t>
            </a:r>
            <a:endParaRPr lang="en-US" dirty="0"/>
          </a:p>
        </p:txBody>
      </p:sp>
      <p:sp>
        <p:nvSpPr>
          <p:cNvPr id="3" name="Content Placeholder 2"/>
          <p:cNvSpPr>
            <a:spLocks noGrp="1"/>
          </p:cNvSpPr>
          <p:nvPr>
            <p:ph idx="1"/>
          </p:nvPr>
        </p:nvSpPr>
        <p:spPr/>
        <p:txBody>
          <a:bodyPr>
            <a:normAutofit fontScale="70000" lnSpcReduction="20000"/>
          </a:bodyPr>
          <a:lstStyle/>
          <a:p>
            <a:pPr algn="just">
              <a:buNone/>
            </a:pPr>
            <a:r>
              <a:rPr lang="en-US" dirty="0" smtClean="0"/>
              <a:t>He held the shoe between his teeth until he came up </a:t>
            </a:r>
          </a:p>
          <a:p>
            <a:pPr algn="just">
              <a:buNone/>
            </a:pPr>
            <a:r>
              <a:rPr lang="en-US" dirty="0" smtClean="0"/>
              <a:t>out of the well.  Then he placed the water down in </a:t>
            </a:r>
          </a:p>
          <a:p>
            <a:pPr algn="just">
              <a:buNone/>
            </a:pPr>
            <a:r>
              <a:rPr lang="en-US" dirty="0" smtClean="0"/>
              <a:t>front of the dog.  The dog drank, and quenched its thirst.  </a:t>
            </a:r>
          </a:p>
          <a:p>
            <a:pPr algn="just">
              <a:buNone/>
            </a:pPr>
            <a:endParaRPr lang="en-US" dirty="0" smtClean="0"/>
          </a:p>
          <a:p>
            <a:pPr algn="just">
              <a:buNone/>
            </a:pPr>
            <a:r>
              <a:rPr lang="en-US" dirty="0" smtClean="0"/>
              <a:t>O what a good man he was…</a:t>
            </a:r>
          </a:p>
          <a:p>
            <a:pPr algn="just">
              <a:buNone/>
            </a:pPr>
            <a:endParaRPr lang="en-US" dirty="0" smtClean="0"/>
          </a:p>
          <a:p>
            <a:pPr algn="just">
              <a:buNone/>
            </a:pPr>
            <a:r>
              <a:rPr lang="en-US" dirty="0" smtClean="0"/>
              <a:t>What happened after that?</a:t>
            </a:r>
          </a:p>
          <a:p>
            <a:pPr>
              <a:buNone/>
            </a:pPr>
            <a:endParaRPr lang="en-US" b="1" dirty="0" smtClean="0"/>
          </a:p>
          <a:p>
            <a:pPr>
              <a:buNone/>
            </a:pPr>
            <a:r>
              <a:rPr lang="en-US" b="1" dirty="0" smtClean="0"/>
              <a:t>“Allah appreciated his act and He forgave him </a:t>
            </a:r>
          </a:p>
          <a:p>
            <a:pPr>
              <a:buNone/>
            </a:pPr>
            <a:r>
              <a:rPr lang="en-US" b="1" dirty="0" smtClean="0"/>
              <a:t>(of his sins).”</a:t>
            </a:r>
            <a:endParaRPr lang="en-US" dirty="0" smtClean="0"/>
          </a:p>
          <a:p>
            <a:pPr>
              <a:buNone/>
            </a:pPr>
            <a:endParaRPr lang="en-US" dirty="0" smtClean="0"/>
          </a:p>
          <a:p>
            <a:pPr>
              <a:buNone/>
            </a:pPr>
            <a:r>
              <a:rPr lang="en-US" dirty="0" smtClean="0"/>
              <a:t>This means that Allah accepted his deed and had mercy upon </a:t>
            </a:r>
          </a:p>
          <a:p>
            <a:pPr>
              <a:buNone/>
            </a:pPr>
            <a:r>
              <a:rPr lang="en-US" dirty="0" smtClean="0"/>
              <a:t>him.</a:t>
            </a:r>
          </a:p>
          <a:p>
            <a:pPr>
              <a:buNone/>
            </a:pP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The Companions of the Messenger of Allah asked</a:t>
            </a:r>
            <a:r>
              <a:rPr lang="en-US" sz="2400" dirty="0" smtClean="0"/>
              <a:t>:</a:t>
            </a:r>
            <a:br>
              <a:rPr lang="en-US" sz="2400" dirty="0" smtClean="0"/>
            </a:br>
            <a:endParaRPr lang="en-US" sz="2400" dirty="0"/>
          </a:p>
        </p:txBody>
      </p:sp>
      <p:sp>
        <p:nvSpPr>
          <p:cNvPr id="3" name="Content Placeholder 2"/>
          <p:cNvSpPr>
            <a:spLocks noGrp="1"/>
          </p:cNvSpPr>
          <p:nvPr>
            <p:ph idx="1"/>
          </p:nvPr>
        </p:nvSpPr>
        <p:spPr>
          <a:xfrm>
            <a:off x="1447800" y="1371600"/>
            <a:ext cx="7498080" cy="4800600"/>
          </a:xfrm>
        </p:spPr>
        <p:txBody>
          <a:bodyPr/>
          <a:lstStyle/>
          <a:p>
            <a:pPr>
              <a:buNone/>
            </a:pPr>
            <a:r>
              <a:rPr lang="en-US" b="1" dirty="0" smtClean="0"/>
              <a:t>“O Messenger of Allah, </a:t>
            </a:r>
            <a:r>
              <a:rPr lang="en-US" dirty="0" smtClean="0"/>
              <a:t>is there reward </a:t>
            </a:r>
          </a:p>
          <a:p>
            <a:pPr>
              <a:buNone/>
            </a:pPr>
            <a:r>
              <a:rPr lang="en-US" dirty="0" smtClean="0"/>
              <a:t>for us (from Allah) in animals?  Are we </a:t>
            </a:r>
          </a:p>
          <a:p>
            <a:pPr>
              <a:buNone/>
            </a:pPr>
            <a:r>
              <a:rPr lang="en-US" dirty="0" smtClean="0"/>
              <a:t>rewarded for treating animals well?”  </a:t>
            </a:r>
          </a:p>
          <a:p>
            <a:pPr>
              <a:buNone/>
            </a:pPr>
            <a:endParaRPr lang="en-US" dirty="0" smtClean="0"/>
          </a:p>
          <a:p>
            <a:pPr>
              <a:buNone/>
            </a:pPr>
            <a:r>
              <a:rPr lang="en-US" dirty="0" smtClean="0"/>
              <a:t>The Prophet (PBUH) said:</a:t>
            </a:r>
          </a:p>
          <a:p>
            <a:pPr>
              <a:buNone/>
            </a:pPr>
            <a:r>
              <a:rPr lang="en-US" sz="2800" b="1" i="1" dirty="0" smtClean="0"/>
              <a:t>“</a:t>
            </a:r>
            <a:r>
              <a:rPr lang="en-US" sz="2800" b="1" i="1" dirty="0" smtClean="0">
                <a:solidFill>
                  <a:srgbClr val="00B050"/>
                </a:solidFill>
              </a:rPr>
              <a:t>In every tender heart</a:t>
            </a:r>
            <a:r>
              <a:rPr lang="en-US" sz="2800" b="1" i="1" dirty="0" smtClean="0"/>
              <a:t>, </a:t>
            </a:r>
            <a:r>
              <a:rPr lang="en-US" sz="2800" b="1" i="1" dirty="0" smtClean="0">
                <a:solidFill>
                  <a:srgbClr val="0070C0"/>
                </a:solidFill>
              </a:rPr>
              <a:t>there is a reward</a:t>
            </a:r>
            <a:r>
              <a:rPr lang="en-US" sz="2800" b="1" i="1" dirty="0" smtClean="0"/>
              <a:t>.”</a:t>
            </a:r>
            <a:endParaRPr lang="en-US" sz="2800" i="1" dirty="0" smtClean="0"/>
          </a:p>
          <a:p>
            <a:pPr>
              <a:buNone/>
            </a:pP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Do Not Torment Animals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Ø"/>
            </a:pPr>
            <a:r>
              <a:rPr lang="en-US" sz="2800" dirty="0" smtClean="0"/>
              <a:t>Islam commands us to be kind to animals</a:t>
            </a:r>
          </a:p>
          <a:p>
            <a:pPr>
              <a:buFont typeface="Wingdings" pitchFamily="2" charset="2"/>
              <a:buChar char="Ø"/>
            </a:pPr>
            <a:endParaRPr lang="en-US" sz="2800" dirty="0" smtClean="0"/>
          </a:p>
          <a:p>
            <a:pPr>
              <a:buFont typeface="Wingdings" pitchFamily="2" charset="2"/>
              <a:buChar char="Ø"/>
            </a:pPr>
            <a:r>
              <a:rPr lang="en-US" sz="2800" dirty="0" smtClean="0"/>
              <a:t>Islam forbids us from tormenting animals.</a:t>
            </a:r>
          </a:p>
          <a:p>
            <a:pPr>
              <a:buFont typeface="Wingdings" pitchFamily="2" charset="2"/>
              <a:buChar char="Ø"/>
            </a:pPr>
            <a:endParaRPr lang="en-US" sz="2800" dirty="0" smtClean="0"/>
          </a:p>
          <a:p>
            <a:pPr>
              <a:buFont typeface="Wingdings" pitchFamily="2" charset="2"/>
              <a:buChar char="Ø"/>
            </a:pPr>
            <a:r>
              <a:rPr lang="en-US" sz="2800" b="1" i="1" dirty="0" smtClean="0"/>
              <a:t>The righteous Muslim</a:t>
            </a:r>
            <a:r>
              <a:rPr lang="en-US" sz="2800" dirty="0" smtClean="0"/>
              <a:t> is kind to animals and stays</a:t>
            </a:r>
            <a:r>
              <a:rPr lang="en-US" sz="2800" b="1" dirty="0" smtClean="0"/>
              <a:t> </a:t>
            </a:r>
            <a:r>
              <a:rPr lang="en-US" sz="2800" dirty="0" smtClean="0"/>
              <a:t>away from tormenting them. </a:t>
            </a:r>
          </a:p>
          <a:p>
            <a:pPr>
              <a:buNone/>
            </a:pPr>
            <a:endParaRPr lang="en-US" sz="2800" dirty="0" smtClean="0"/>
          </a:p>
          <a:p>
            <a:pPr>
              <a:buNone/>
            </a:pPr>
            <a:r>
              <a:rPr lang="en-US" sz="2800" dirty="0" smtClean="0"/>
              <a:t>Therefore if any of us see someone who has tied up </a:t>
            </a:r>
          </a:p>
          <a:p>
            <a:pPr>
              <a:buNone/>
            </a:pPr>
            <a:r>
              <a:rPr lang="en-US" sz="2800" dirty="0" smtClean="0"/>
              <a:t>an animal by its neck, and the rope is choking it and </a:t>
            </a:r>
          </a:p>
          <a:p>
            <a:pPr>
              <a:buNone/>
            </a:pPr>
            <a:r>
              <a:rPr lang="en-US" sz="2800" dirty="0" smtClean="0"/>
              <a:t>causing it pain, then say to him:</a:t>
            </a:r>
          </a:p>
          <a:p>
            <a:pPr algn="ctr">
              <a:buNone/>
            </a:pPr>
            <a:r>
              <a:rPr lang="en-US" sz="2800" b="1" dirty="0" smtClean="0"/>
              <a:t>“Do not torment animals.”</a:t>
            </a:r>
            <a:endParaRPr lang="en-US" sz="2800"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Do not torment animals</a:t>
            </a:r>
            <a:endParaRPr lang="en-US" dirty="0"/>
          </a:p>
        </p:txBody>
      </p:sp>
      <p:sp>
        <p:nvSpPr>
          <p:cNvPr id="3" name="Content Placeholder 2"/>
          <p:cNvSpPr>
            <a:spLocks noGrp="1"/>
          </p:cNvSpPr>
          <p:nvPr>
            <p:ph idx="1"/>
          </p:nvPr>
        </p:nvSpPr>
        <p:spPr/>
        <p:txBody>
          <a:bodyPr/>
          <a:lstStyle/>
          <a:p>
            <a:pPr>
              <a:buNone/>
            </a:pPr>
            <a:r>
              <a:rPr lang="en-US" sz="2800" dirty="0" smtClean="0"/>
              <a:t>If you see someone who keeps an animal </a:t>
            </a:r>
          </a:p>
          <a:p>
            <a:pPr>
              <a:buNone/>
            </a:pPr>
            <a:r>
              <a:rPr lang="en-US" sz="2800" dirty="0" smtClean="0"/>
              <a:t>locked up, and he does not give it water, </a:t>
            </a:r>
          </a:p>
          <a:p>
            <a:pPr>
              <a:buNone/>
            </a:pPr>
            <a:r>
              <a:rPr lang="en-US" sz="2800" dirty="0" smtClean="0"/>
              <a:t>then say to him:</a:t>
            </a:r>
          </a:p>
          <a:p>
            <a:pPr algn="ctr">
              <a:buNone/>
            </a:pPr>
            <a:r>
              <a:rPr lang="en-US" sz="2800" b="1" dirty="0" smtClean="0"/>
              <a:t>“Do not torment animals.”</a:t>
            </a:r>
            <a:endParaRPr lang="en-US" sz="2800" dirty="0" smtClean="0"/>
          </a:p>
          <a:p>
            <a:endParaRPr lang="en-US" sz="2800" dirty="0" smtClean="0"/>
          </a:p>
          <a:p>
            <a:pPr>
              <a:buNone/>
            </a:pPr>
            <a:r>
              <a:rPr lang="en-US" sz="2800" dirty="0" smtClean="0"/>
              <a:t>If you see someone beating an animal, or </a:t>
            </a:r>
          </a:p>
          <a:p>
            <a:pPr>
              <a:buNone/>
            </a:pPr>
            <a:r>
              <a:rPr lang="en-US" sz="2800" dirty="0" smtClean="0"/>
              <a:t>throwing rocks at it, then say to him,</a:t>
            </a:r>
          </a:p>
          <a:p>
            <a:pPr algn="ctr">
              <a:buNone/>
            </a:pPr>
            <a:r>
              <a:rPr lang="en-US" sz="2800" b="1" dirty="0" smtClean="0"/>
              <a:t>“Do not torment animals.”</a:t>
            </a:r>
            <a:endParaRPr lang="en-US" sz="2800" dirty="0" smtClean="0"/>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Kindness to The Birds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dirty="0" smtClean="0"/>
              <a:t>The Companion, Abdullah bin </a:t>
            </a:r>
            <a:r>
              <a:rPr lang="en-US" b="1" dirty="0" err="1" smtClean="0"/>
              <a:t>Umar</a:t>
            </a:r>
            <a:r>
              <a:rPr lang="en-US" b="1" dirty="0" smtClean="0"/>
              <a:t> </a:t>
            </a:r>
            <a:r>
              <a:rPr lang="en-US" sz="2600" dirty="0" smtClean="0"/>
              <a:t>(May God be pleased with </a:t>
            </a:r>
          </a:p>
          <a:p>
            <a:pPr>
              <a:buNone/>
            </a:pPr>
            <a:r>
              <a:rPr lang="en-US" sz="2600" dirty="0" smtClean="0"/>
              <a:t>him)</a:t>
            </a:r>
            <a:r>
              <a:rPr lang="en-US" dirty="0" smtClean="0"/>
              <a:t>, passed by some boys who had tied up a bird and they </a:t>
            </a:r>
          </a:p>
          <a:p>
            <a:pPr>
              <a:buNone/>
            </a:pPr>
            <a:r>
              <a:rPr lang="en-US" dirty="0" smtClean="0"/>
              <a:t>were shooting at it.  They had bound and fettered it, and then </a:t>
            </a:r>
          </a:p>
          <a:p>
            <a:pPr>
              <a:buNone/>
            </a:pPr>
            <a:r>
              <a:rPr lang="en-US" dirty="0" smtClean="0"/>
              <a:t>they started shooting their arrows at it.  Then they would </a:t>
            </a:r>
          </a:p>
          <a:p>
            <a:pPr>
              <a:buNone/>
            </a:pPr>
            <a:r>
              <a:rPr lang="en-US" dirty="0" smtClean="0"/>
              <a:t>blame the owner of the bird for every miss of their arrows.  </a:t>
            </a:r>
          </a:p>
          <a:p>
            <a:pPr>
              <a:buNone/>
            </a:pPr>
            <a:endParaRPr lang="en-US" dirty="0" smtClean="0"/>
          </a:p>
          <a:p>
            <a:pPr>
              <a:buNone/>
            </a:pPr>
            <a:r>
              <a:rPr lang="en-US" b="1" dirty="0" smtClean="0">
                <a:solidFill>
                  <a:srgbClr val="FF0000"/>
                </a:solidFill>
              </a:rPr>
              <a:t>But</a:t>
            </a:r>
            <a:r>
              <a:rPr lang="en-US" dirty="0" smtClean="0"/>
              <a:t> when they saw </a:t>
            </a:r>
            <a:r>
              <a:rPr lang="en-US" b="1" dirty="0" err="1" smtClean="0"/>
              <a:t>Ibn</a:t>
            </a:r>
            <a:r>
              <a:rPr lang="en-US" b="1" dirty="0" smtClean="0"/>
              <a:t> </a:t>
            </a:r>
            <a:r>
              <a:rPr lang="en-US" b="1" dirty="0" err="1" smtClean="0"/>
              <a:t>Umar</a:t>
            </a:r>
            <a:r>
              <a:rPr lang="en-US" dirty="0" smtClean="0"/>
              <a:t> (May God be pleased with him), </a:t>
            </a:r>
          </a:p>
          <a:p>
            <a:pPr>
              <a:buNone/>
            </a:pPr>
            <a:r>
              <a:rPr lang="en-US" dirty="0" smtClean="0"/>
              <a:t>they fled in fear of his anger.  </a:t>
            </a:r>
            <a:r>
              <a:rPr lang="en-US" b="1" dirty="0" err="1" smtClean="0"/>
              <a:t>Ibn</a:t>
            </a:r>
            <a:r>
              <a:rPr lang="en-US" b="1" dirty="0" smtClean="0"/>
              <a:t> </a:t>
            </a:r>
            <a:r>
              <a:rPr lang="en-US" b="1" dirty="0" err="1" smtClean="0"/>
              <a:t>Umar</a:t>
            </a:r>
            <a:r>
              <a:rPr lang="en-US" dirty="0" smtClean="0"/>
              <a:t> </a:t>
            </a:r>
            <a:r>
              <a:rPr lang="en-US" sz="2600" dirty="0" smtClean="0"/>
              <a:t>(May God be pleased </a:t>
            </a:r>
          </a:p>
          <a:p>
            <a:pPr>
              <a:buNone/>
            </a:pPr>
            <a:r>
              <a:rPr lang="en-US" sz="2600" dirty="0" smtClean="0"/>
              <a:t>with him)</a:t>
            </a:r>
            <a:r>
              <a:rPr lang="en-US" dirty="0" smtClean="0"/>
              <a:t> said: </a:t>
            </a:r>
          </a:p>
          <a:p>
            <a:pPr>
              <a:buNone/>
            </a:pPr>
            <a:endParaRPr lang="en-US" dirty="0" smtClean="0"/>
          </a:p>
          <a:p>
            <a:pPr>
              <a:buNone/>
            </a:pPr>
            <a:r>
              <a:rPr lang="en-US" dirty="0" smtClean="0"/>
              <a:t>“Who did this?  May Allah curse whoever did this.  </a:t>
            </a:r>
          </a:p>
          <a:p>
            <a:pPr>
              <a:buNone/>
            </a:pPr>
            <a:r>
              <a:rPr lang="en-US" dirty="0" smtClean="0"/>
              <a:t>The Messenger of Allah cursed whoever used as a target </a:t>
            </a:r>
          </a:p>
          <a:p>
            <a:pPr>
              <a:buNone/>
            </a:pPr>
            <a:r>
              <a:rPr lang="en-US" dirty="0" smtClean="0"/>
              <a:t>something that has a soul in it.”</a:t>
            </a:r>
          </a:p>
          <a:p>
            <a:pPr>
              <a:buNone/>
            </a:pP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u="sng" dirty="0" smtClean="0"/>
              <a:t>Kindness to Animals while Slaughtering</a:t>
            </a:r>
            <a:endParaRPr lang="en-US" sz="3000" dirty="0"/>
          </a:p>
        </p:txBody>
      </p:sp>
      <p:sp>
        <p:nvSpPr>
          <p:cNvPr id="3" name="Content Placeholder 2"/>
          <p:cNvSpPr>
            <a:spLocks noGrp="1"/>
          </p:cNvSpPr>
          <p:nvPr>
            <p:ph idx="1"/>
          </p:nvPr>
        </p:nvSpPr>
        <p:spPr/>
        <p:txBody>
          <a:bodyPr>
            <a:normAutofit fontScale="70000" lnSpcReduction="20000"/>
          </a:bodyPr>
          <a:lstStyle/>
          <a:p>
            <a:pPr>
              <a:buFont typeface="Wingdings" pitchFamily="2" charset="2"/>
              <a:buChar char="Ø"/>
            </a:pPr>
            <a:r>
              <a:rPr lang="en-US" dirty="0" smtClean="0"/>
              <a:t>Meat is from the food of human beings and it is one of the most delicious foods to man.  Meat comes from some of the animals, like cows and sheep.  </a:t>
            </a:r>
          </a:p>
          <a:p>
            <a:pPr>
              <a:buNone/>
            </a:pPr>
            <a:endParaRPr lang="en-US" dirty="0" smtClean="0"/>
          </a:p>
          <a:p>
            <a:pPr>
              <a:buFont typeface="Wingdings" pitchFamily="2" charset="2"/>
              <a:buChar char="Ø"/>
            </a:pPr>
            <a:r>
              <a:rPr lang="en-US" dirty="0" smtClean="0"/>
              <a:t>Our Islamic religion teaches us to be kind to animals even when we want to slaughter them.  </a:t>
            </a:r>
          </a:p>
          <a:p>
            <a:pPr>
              <a:buFont typeface="Wingdings" pitchFamily="2" charset="2"/>
              <a:buChar char="Ø"/>
            </a:pPr>
            <a:endParaRPr lang="en-US" dirty="0" smtClean="0"/>
          </a:p>
          <a:p>
            <a:pPr>
              <a:buFont typeface="Wingdings" pitchFamily="2" charset="2"/>
              <a:buChar char="Ø"/>
            </a:pPr>
            <a:r>
              <a:rPr lang="en-US" dirty="0" smtClean="0"/>
              <a:t>We do not slaughter the animals in front of their young, out of kindness to the animal and its  young.</a:t>
            </a:r>
          </a:p>
          <a:p>
            <a:pPr>
              <a:buFont typeface="Wingdings" pitchFamily="2" charset="2"/>
              <a:buChar char="Ø"/>
            </a:pPr>
            <a:endParaRPr lang="en-US" dirty="0" smtClean="0"/>
          </a:p>
          <a:p>
            <a:pPr>
              <a:buFont typeface="Wingdings" pitchFamily="2" charset="2"/>
              <a:buChar char="Ø"/>
            </a:pPr>
            <a:r>
              <a:rPr lang="en-US" dirty="0" smtClean="0"/>
              <a:t>Also, out of compassion for it, we do not slaughter the animal in front of its face where it may see the knife.  </a:t>
            </a:r>
          </a:p>
          <a:p>
            <a:pPr>
              <a:buFont typeface="Wingdings" pitchFamily="2" charset="2"/>
              <a:buChar char="Ø"/>
            </a:pPr>
            <a:endParaRPr lang="en-US" dirty="0" smtClean="0"/>
          </a:p>
          <a:p>
            <a:pPr>
              <a:buFont typeface="Wingdings" pitchFamily="2" charset="2"/>
              <a:buChar char="Ø"/>
            </a:pPr>
            <a:r>
              <a:rPr lang="en-US" dirty="0" smtClean="0"/>
              <a:t>We do not drag it away forcefully to the place of slaughter.  Rather, we lead it in a kind manner.</a:t>
            </a: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Statistics about pets in HK</a:t>
            </a:r>
            <a:endParaRPr lang="en-US" dirty="0"/>
          </a:p>
        </p:txBody>
      </p:sp>
      <p:sp>
        <p:nvSpPr>
          <p:cNvPr id="3" name="Content Placeholder 2"/>
          <p:cNvSpPr>
            <a:spLocks noGrp="1"/>
          </p:cNvSpPr>
          <p:nvPr>
            <p:ph idx="1"/>
          </p:nvPr>
        </p:nvSpPr>
        <p:spPr>
          <a:xfrm>
            <a:off x="1435608" y="1447800"/>
            <a:ext cx="7403592" cy="4800600"/>
          </a:xfrm>
        </p:spPr>
        <p:txBody>
          <a:bodyPr>
            <a:normAutofit lnSpcReduction="10000"/>
          </a:bodyPr>
          <a:lstStyle/>
          <a:p>
            <a:pPr>
              <a:buNone/>
            </a:pPr>
            <a:r>
              <a:rPr lang="en-US" dirty="0" smtClean="0">
                <a:solidFill>
                  <a:srgbClr val="00B050"/>
                </a:solidFill>
              </a:rPr>
              <a:t>As of year 2006,</a:t>
            </a:r>
          </a:p>
          <a:p>
            <a:pPr>
              <a:buNone/>
            </a:pPr>
            <a:r>
              <a:rPr lang="en-US" dirty="0" smtClean="0">
                <a:solidFill>
                  <a:srgbClr val="FF0000"/>
                </a:solidFill>
              </a:rPr>
              <a:t>286,300</a:t>
            </a:r>
            <a:r>
              <a:rPr lang="en-US" dirty="0" smtClean="0">
                <a:solidFill>
                  <a:srgbClr val="00B050"/>
                </a:solidFill>
              </a:rPr>
              <a:t> households in Hong Kong kept </a:t>
            </a:r>
          </a:p>
          <a:p>
            <a:pPr>
              <a:buNone/>
            </a:pPr>
            <a:r>
              <a:rPr lang="en-US" dirty="0" smtClean="0">
                <a:solidFill>
                  <a:srgbClr val="00B050"/>
                </a:solidFill>
              </a:rPr>
              <a:t>pets, of which</a:t>
            </a:r>
          </a:p>
          <a:p>
            <a:pPr>
              <a:buNone/>
            </a:pPr>
            <a:endParaRPr lang="en-US" sz="4800" dirty="0" smtClean="0"/>
          </a:p>
          <a:p>
            <a:pPr>
              <a:buNone/>
            </a:pPr>
            <a:r>
              <a:rPr lang="en-US" sz="8800" dirty="0" smtClean="0"/>
              <a:t>48.4%</a:t>
            </a:r>
          </a:p>
          <a:p>
            <a:pPr>
              <a:buNone/>
            </a:pPr>
            <a:r>
              <a:rPr lang="en-US" sz="6000" dirty="0" smtClean="0">
                <a:solidFill>
                  <a:schemeClr val="accent5">
                    <a:lumMod val="60000"/>
                    <a:lumOff val="40000"/>
                  </a:schemeClr>
                </a:solidFill>
              </a:rPr>
              <a:t>Were dogs</a:t>
            </a:r>
            <a:endParaRPr lang="en-US" sz="6000" dirty="0">
              <a:solidFill>
                <a:schemeClr val="accent5">
                  <a:lumMod val="60000"/>
                  <a:lumOff val="40000"/>
                </a:schemeClr>
              </a:solidFill>
            </a:endParaRPr>
          </a:p>
        </p:txBody>
      </p:sp>
      <p:pic>
        <p:nvPicPr>
          <p:cNvPr id="4" name="Picture 3" descr="068.JPG"/>
          <p:cNvPicPr>
            <a:picLocks noGrp="1" noChangeAspect="1"/>
          </p:cNvPicPr>
          <p:nvPr isPhoto="1"/>
        </p:nvPicPr>
        <p:blipFill>
          <a:blip r:embed="rId2" cstate="print">
            <a:lum/>
          </a:blip>
          <a:stretch>
            <a:fillRect/>
          </a:stretch>
        </p:blipFill>
        <p:spPr>
          <a:xfrm>
            <a:off x="5334000" y="2590800"/>
            <a:ext cx="3217985" cy="3200400"/>
          </a:xfrm>
          <a:prstGeom prst="rect">
            <a:avLst/>
          </a:prstGeom>
          <a:noFill/>
          <a:ln>
            <a:noFill/>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u="sng" dirty="0" smtClean="0"/>
              <a:t>Kindness to Animals while Slaughtering</a:t>
            </a:r>
            <a:endParaRPr lang="en-US" sz="3000" dirty="0"/>
          </a:p>
        </p:txBody>
      </p:sp>
      <p:sp>
        <p:nvSpPr>
          <p:cNvPr id="3" name="Content Placeholder 2"/>
          <p:cNvSpPr>
            <a:spLocks noGrp="1"/>
          </p:cNvSpPr>
          <p:nvPr>
            <p:ph idx="1"/>
          </p:nvPr>
        </p:nvSpPr>
        <p:spPr/>
        <p:txBody>
          <a:bodyPr>
            <a:normAutofit fontScale="85000" lnSpcReduction="10000"/>
          </a:bodyPr>
          <a:lstStyle/>
          <a:p>
            <a:pPr>
              <a:buFont typeface="Wingdings" pitchFamily="2" charset="2"/>
              <a:buChar char="Ø"/>
            </a:pPr>
            <a:r>
              <a:rPr lang="en-US" dirty="0" smtClean="0"/>
              <a:t>We do not slaughter it with a dull knife.  Rather we sharpen the knife in order to lessen its pain. </a:t>
            </a:r>
          </a:p>
          <a:p>
            <a:pPr>
              <a:buNone/>
            </a:pPr>
            <a:endParaRPr lang="en-US" dirty="0" smtClean="0"/>
          </a:p>
          <a:p>
            <a:pPr>
              <a:buFont typeface="Wingdings" pitchFamily="2" charset="2"/>
              <a:buChar char="Ø"/>
            </a:pPr>
            <a:r>
              <a:rPr lang="en-US" dirty="0" smtClean="0"/>
              <a:t> The Prophet (PBUH) says:</a:t>
            </a:r>
          </a:p>
          <a:p>
            <a:pPr>
              <a:buFont typeface="Wingdings" pitchFamily="2" charset="2"/>
              <a:buChar char="Ø"/>
            </a:pPr>
            <a:endParaRPr lang="en-US" dirty="0" smtClean="0"/>
          </a:p>
          <a:p>
            <a:pPr>
              <a:buNone/>
            </a:pPr>
            <a:r>
              <a:rPr lang="en-US" i="1" dirty="0" smtClean="0">
                <a:solidFill>
                  <a:srgbClr val="FF0000"/>
                </a:solidFill>
              </a:rPr>
              <a:t>“Verily Allah has prescribed perfection upon everything.</a:t>
            </a:r>
          </a:p>
          <a:p>
            <a:pPr>
              <a:buNone/>
            </a:pPr>
            <a:r>
              <a:rPr lang="en-US" i="1" dirty="0" smtClean="0">
                <a:solidFill>
                  <a:srgbClr val="FF0000"/>
                </a:solidFill>
              </a:rPr>
              <a:t>Therefore, when you kill (slaughter an animal), then do </a:t>
            </a:r>
          </a:p>
          <a:p>
            <a:pPr>
              <a:buNone/>
            </a:pPr>
            <a:r>
              <a:rPr lang="en-US" i="1" dirty="0" smtClean="0">
                <a:solidFill>
                  <a:srgbClr val="FF0000"/>
                </a:solidFill>
              </a:rPr>
              <a:t>it well.  Let each of you sharpen his blade and be gentle </a:t>
            </a:r>
          </a:p>
          <a:p>
            <a:pPr>
              <a:buNone/>
            </a:pPr>
            <a:r>
              <a:rPr lang="en-US" i="1" dirty="0" smtClean="0">
                <a:solidFill>
                  <a:srgbClr val="FF0000"/>
                </a:solidFill>
              </a:rPr>
              <a:t>with his animal (during the slaughtering).” </a:t>
            </a:r>
          </a:p>
          <a:p>
            <a:pPr>
              <a:buNone/>
            </a:pPr>
            <a:r>
              <a:rPr lang="en-US" i="1" dirty="0" smtClean="0">
                <a:solidFill>
                  <a:srgbClr val="FF0000"/>
                </a:solidFill>
              </a:rPr>
              <a:t>                                                               (Muslim)</a:t>
            </a:r>
          </a:p>
          <a:p>
            <a:pPr>
              <a:buNone/>
            </a:pP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Beauty of Islam</a:t>
            </a:r>
            <a:endParaRPr lang="en-US"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Ø"/>
            </a:pPr>
            <a:r>
              <a:rPr lang="en-US" dirty="0" smtClean="0"/>
              <a:t>Are there any teachings better than Islam?</a:t>
            </a:r>
          </a:p>
          <a:p>
            <a:pPr>
              <a:buFont typeface="Wingdings" pitchFamily="2" charset="2"/>
              <a:buChar char="Ø"/>
            </a:pPr>
            <a:endParaRPr lang="en-US" dirty="0" smtClean="0"/>
          </a:p>
          <a:p>
            <a:pPr>
              <a:buFont typeface="Wingdings" pitchFamily="2" charset="2"/>
              <a:buChar char="Ø"/>
            </a:pPr>
            <a:r>
              <a:rPr lang="en-US" dirty="0" smtClean="0"/>
              <a:t>It teaches us to be kind to animals before slaughtering.</a:t>
            </a:r>
          </a:p>
          <a:p>
            <a:pPr>
              <a:buFont typeface="Wingdings" pitchFamily="2" charset="2"/>
              <a:buChar char="Ø"/>
            </a:pPr>
            <a:endParaRPr lang="en-US" dirty="0" smtClean="0"/>
          </a:p>
          <a:p>
            <a:pPr>
              <a:buFont typeface="Wingdings" pitchFamily="2" charset="2"/>
              <a:buChar char="Ø"/>
            </a:pPr>
            <a:r>
              <a:rPr lang="en-US" dirty="0" smtClean="0"/>
              <a:t>Our religion is great. </a:t>
            </a:r>
          </a:p>
          <a:p>
            <a:pPr>
              <a:buFont typeface="Wingdings" pitchFamily="2" charset="2"/>
              <a:buChar char="Ø"/>
            </a:pPr>
            <a:endParaRPr lang="en-US" dirty="0" smtClean="0"/>
          </a:p>
          <a:p>
            <a:pPr>
              <a:buFont typeface="Wingdings" pitchFamily="2" charset="2"/>
              <a:buChar char="Ø"/>
            </a:pPr>
            <a:r>
              <a:rPr lang="en-US" b="1" dirty="0" smtClean="0"/>
              <a:t>Caliph ‘</a:t>
            </a:r>
            <a:r>
              <a:rPr lang="en-US" b="1" dirty="0" err="1" smtClean="0"/>
              <a:t>Umar</a:t>
            </a:r>
            <a:r>
              <a:rPr lang="en-US" dirty="0" smtClean="0"/>
              <a:t> (May God be pleased with him), used to forbid that a sheep be slaughtered in the presence of another sheep.</a:t>
            </a:r>
          </a:p>
          <a:p>
            <a:pPr>
              <a:buFont typeface="Wingdings" pitchFamily="2" charset="2"/>
              <a:buChar char="Ø"/>
            </a:pPr>
            <a:endParaRPr lang="en-US" dirty="0" smtClean="0"/>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t>
            </a:r>
            <a:r>
              <a:rPr lang="en-US" b="1" dirty="0" smtClean="0"/>
              <a:t>Why is that?  </a:t>
            </a:r>
            <a:endParaRPr lang="en-US" dirty="0"/>
          </a:p>
        </p:txBody>
      </p:sp>
      <p:sp>
        <p:nvSpPr>
          <p:cNvPr id="3" name="Content Placeholder 2"/>
          <p:cNvSpPr>
            <a:spLocks noGrp="1"/>
          </p:cNvSpPr>
          <p:nvPr>
            <p:ph idx="1"/>
          </p:nvPr>
        </p:nvSpPr>
        <p:spPr/>
        <p:txBody>
          <a:bodyPr>
            <a:normAutofit fontScale="70000" lnSpcReduction="20000"/>
          </a:bodyPr>
          <a:lstStyle/>
          <a:p>
            <a:pPr>
              <a:buFont typeface="Wingdings" pitchFamily="2" charset="2"/>
              <a:buChar char="Ø"/>
            </a:pPr>
            <a:r>
              <a:rPr lang="en-US" dirty="0" smtClean="0"/>
              <a:t>This is so that the one whose turn to be slaughtered has not come will not be disturbed.  Also, this is so that you do not frighten the one that is being prepared for slaughter.</a:t>
            </a:r>
          </a:p>
          <a:p>
            <a:pPr>
              <a:buNone/>
            </a:pPr>
            <a:endParaRPr lang="en-US" dirty="0" smtClean="0"/>
          </a:p>
          <a:p>
            <a:pPr>
              <a:buFont typeface="Wingdings" pitchFamily="2" charset="2"/>
              <a:buChar char="Ø"/>
            </a:pPr>
            <a:r>
              <a:rPr lang="en-US" dirty="0" smtClean="0"/>
              <a:t>It has been mentioned that ‘</a:t>
            </a:r>
            <a:r>
              <a:rPr lang="en-US" dirty="0" err="1" smtClean="0"/>
              <a:t>Umar</a:t>
            </a:r>
            <a:r>
              <a:rPr lang="en-US" dirty="0" smtClean="0"/>
              <a:t> (May God be pleased with him)   , saw a man dragging a sheep in order to slaughter it and he struck it in its breast.  </a:t>
            </a:r>
            <a:r>
              <a:rPr lang="en-US" b="1" dirty="0" smtClean="0"/>
              <a:t>‘</a:t>
            </a:r>
            <a:r>
              <a:rPr lang="en-US" b="1" dirty="0" err="1" smtClean="0"/>
              <a:t>Umar</a:t>
            </a:r>
            <a:r>
              <a:rPr lang="en-US" b="1" dirty="0" smtClean="0"/>
              <a:t> </a:t>
            </a:r>
            <a:r>
              <a:rPr lang="en-US" dirty="0" smtClean="0"/>
              <a:t>(May God be pleased with him), said to him: </a:t>
            </a:r>
          </a:p>
          <a:p>
            <a:pPr>
              <a:buNone/>
            </a:pPr>
            <a:endParaRPr lang="en-US" dirty="0" smtClean="0"/>
          </a:p>
          <a:p>
            <a:pPr>
              <a:buNone/>
            </a:pPr>
            <a:r>
              <a:rPr lang="en-US" i="1" dirty="0" smtClean="0">
                <a:solidFill>
                  <a:srgbClr val="FF0000"/>
                </a:solidFill>
              </a:rPr>
              <a:t>“Woe to you.  Take it to its slaughter place in a kind manner.”</a:t>
            </a:r>
          </a:p>
          <a:p>
            <a:endParaRPr lang="en-US" b="1" i="1" dirty="0" smtClean="0"/>
          </a:p>
          <a:p>
            <a:pPr>
              <a:buNone/>
            </a:pPr>
            <a:r>
              <a:rPr lang="en-US" b="1" i="1" dirty="0" smtClean="0"/>
              <a:t>“We should show kindness to animals at the time of slaughtering.”</a:t>
            </a:r>
            <a:endParaRPr lang="en-US" dirty="0" smtClean="0"/>
          </a:p>
          <a:p>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The Cat and the Mean Woman</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b="1" dirty="0" smtClean="0"/>
              <a:t>The Companion, </a:t>
            </a:r>
            <a:r>
              <a:rPr lang="en-US" b="1" dirty="0" err="1" smtClean="0"/>
              <a:t>Ibn</a:t>
            </a:r>
            <a:r>
              <a:rPr lang="en-US" b="1" dirty="0" smtClean="0"/>
              <a:t> ‘</a:t>
            </a:r>
            <a:r>
              <a:rPr lang="en-US" b="1" dirty="0" err="1" smtClean="0"/>
              <a:t>Umar</a:t>
            </a:r>
            <a:r>
              <a:rPr lang="en-US" dirty="0" smtClean="0"/>
              <a:t> (May God be pleased with him), tells us that the Messenger of Allah said:</a:t>
            </a:r>
          </a:p>
          <a:p>
            <a:pPr>
              <a:buNone/>
            </a:pPr>
            <a:endParaRPr lang="en-US" dirty="0" smtClean="0"/>
          </a:p>
          <a:p>
            <a:pPr>
              <a:buNone/>
            </a:pPr>
            <a:r>
              <a:rPr lang="en-US" b="1" dirty="0" smtClean="0"/>
              <a:t>“A woman entered the Hell-fire because of a cat.”</a:t>
            </a:r>
          </a:p>
          <a:p>
            <a:pPr>
              <a:buNone/>
            </a:pPr>
            <a:endParaRPr lang="en-US" dirty="0" smtClean="0"/>
          </a:p>
          <a:p>
            <a:pPr>
              <a:buNone/>
            </a:pPr>
            <a:r>
              <a:rPr lang="en-US" dirty="0" smtClean="0"/>
              <a:t>But why did this woman go to Hell?  What did she do to the </a:t>
            </a:r>
          </a:p>
          <a:p>
            <a:pPr>
              <a:buNone/>
            </a:pPr>
            <a:r>
              <a:rPr lang="en-US" dirty="0" smtClean="0"/>
              <a:t>cat?  Let us listen to the Messenger of Allah as he relates this </a:t>
            </a:r>
          </a:p>
          <a:p>
            <a:pPr>
              <a:buNone/>
            </a:pPr>
            <a:r>
              <a:rPr lang="en-US" dirty="0" smtClean="0"/>
              <a:t>story to us:</a:t>
            </a:r>
          </a:p>
          <a:p>
            <a:pPr>
              <a:buNone/>
            </a:pPr>
            <a:endParaRPr lang="en-US" dirty="0" smtClean="0"/>
          </a:p>
          <a:p>
            <a:pPr>
              <a:buNone/>
            </a:pPr>
            <a:r>
              <a:rPr lang="en-US" dirty="0" smtClean="0"/>
              <a:t>“She locked it up and bound it in fetters.  She would not feed it, nor </a:t>
            </a:r>
          </a:p>
          <a:p>
            <a:pPr>
              <a:buNone/>
            </a:pPr>
            <a:r>
              <a:rPr lang="en-US" dirty="0" smtClean="0"/>
              <a:t>give it drink.  Also, she would not let it eat the vermin of the earth.”</a:t>
            </a:r>
          </a:p>
          <a:p>
            <a:pPr>
              <a:buNone/>
            </a:pPr>
            <a:r>
              <a:rPr lang="en-US" dirty="0" smtClean="0"/>
              <a:t>The vermin are the insects and rodents.  Thus, what happened to the </a:t>
            </a:r>
          </a:p>
          <a:p>
            <a:pPr>
              <a:buNone/>
            </a:pPr>
            <a:r>
              <a:rPr lang="en-US" dirty="0" smtClean="0"/>
              <a:t>cat after its imprisonment and prevention from food and drink?</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buNone/>
            </a:pPr>
            <a:r>
              <a:rPr lang="en-US" dirty="0" smtClean="0"/>
              <a:t>The Messenger of Allah said:</a:t>
            </a:r>
          </a:p>
          <a:p>
            <a:pPr>
              <a:buNone/>
            </a:pPr>
            <a:r>
              <a:rPr lang="en-US" sz="3000" dirty="0" smtClean="0"/>
              <a:t>“…until the cat died.  Therefore the woman </a:t>
            </a:r>
          </a:p>
          <a:p>
            <a:pPr>
              <a:buNone/>
            </a:pPr>
            <a:r>
              <a:rPr lang="en-US" sz="3000" dirty="0" smtClean="0"/>
              <a:t>entered the Hell-fire because of it.” The woman’s </a:t>
            </a:r>
          </a:p>
          <a:p>
            <a:pPr>
              <a:buNone/>
            </a:pPr>
            <a:r>
              <a:rPr lang="en-US" sz="3000" dirty="0" smtClean="0"/>
              <a:t>heart had become extremely hard. The cat died </a:t>
            </a:r>
          </a:p>
          <a:p>
            <a:pPr>
              <a:buNone/>
            </a:pPr>
            <a:r>
              <a:rPr lang="en-US" sz="3000" dirty="0" smtClean="0"/>
              <a:t>because of her preventing it from food and drink.  </a:t>
            </a:r>
          </a:p>
          <a:p>
            <a:pPr>
              <a:buNone/>
            </a:pPr>
            <a:r>
              <a:rPr lang="en-US" sz="3000" dirty="0" smtClean="0"/>
              <a:t>Therefore, this woman deserved to enter the </a:t>
            </a:r>
          </a:p>
          <a:p>
            <a:pPr>
              <a:buNone/>
            </a:pPr>
            <a:r>
              <a:rPr lang="en-US" sz="3000" dirty="0" smtClean="0"/>
              <a:t>Hell-fire because of this.</a:t>
            </a:r>
          </a:p>
          <a:p>
            <a:endParaRPr lang="en-US" dirty="0" smtClean="0"/>
          </a:p>
          <a:p>
            <a:pPr>
              <a:buNone/>
            </a:pPr>
            <a:r>
              <a:rPr lang="en-US" dirty="0" smtClean="0"/>
              <a:t>In this story there is a good lesson for us.</a:t>
            </a:r>
          </a:p>
          <a:p>
            <a:pPr>
              <a:buNone/>
            </a:pPr>
            <a:r>
              <a:rPr lang="en-US" dirty="0" smtClean="0"/>
              <a:t> </a:t>
            </a:r>
          </a:p>
          <a:p>
            <a:pPr>
              <a:buNone/>
            </a:pPr>
            <a:r>
              <a:rPr lang="en-US" b="1" dirty="0" smtClean="0">
                <a:solidFill>
                  <a:srgbClr val="FF0000"/>
                </a:solidFill>
              </a:rPr>
              <a:t>“We must refrain from harming animals.”</a:t>
            </a:r>
            <a:endParaRPr lang="en-US" dirty="0" smtClean="0">
              <a:solidFill>
                <a:srgbClr val="FF0000"/>
              </a:solidFill>
            </a:endParaRPr>
          </a:p>
          <a:p>
            <a:pPr>
              <a:buNone/>
            </a:pP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
            </a:r>
            <a:br>
              <a:rPr lang="en-US" b="1" dirty="0" smtClean="0"/>
            </a:br>
            <a:r>
              <a:rPr lang="en-US" b="1" dirty="0" smtClean="0"/>
              <a:t>The Story of Prophet </a:t>
            </a:r>
            <a:br>
              <a:rPr lang="en-US" b="1" dirty="0" smtClean="0"/>
            </a:br>
            <a:r>
              <a:rPr lang="en-US" b="1" dirty="0" smtClean="0"/>
              <a:t>and an Ant</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Do you know about the story of the Prophets </a:t>
            </a:r>
          </a:p>
          <a:p>
            <a:pPr>
              <a:buNone/>
            </a:pPr>
            <a:r>
              <a:rPr lang="en-US" dirty="0" smtClean="0"/>
              <a:t>whom Allah scolded for killing ants?</a:t>
            </a:r>
          </a:p>
          <a:p>
            <a:pPr>
              <a:buNone/>
            </a:pPr>
            <a:r>
              <a:rPr lang="en-US" dirty="0" smtClean="0"/>
              <a:t>The Companion </a:t>
            </a:r>
            <a:r>
              <a:rPr lang="en-US" b="1" dirty="0" smtClean="0"/>
              <a:t>Abu </a:t>
            </a:r>
            <a:r>
              <a:rPr lang="en-US" b="1" dirty="0" err="1" smtClean="0"/>
              <a:t>Hurairah</a:t>
            </a:r>
            <a:r>
              <a:rPr lang="en-US" dirty="0" smtClean="0"/>
              <a:t>(</a:t>
            </a:r>
            <a:r>
              <a:rPr lang="en-US" sz="1900" i="1" dirty="0" smtClean="0"/>
              <a:t>May God be pleased</a:t>
            </a:r>
          </a:p>
          <a:p>
            <a:pPr>
              <a:buNone/>
            </a:pPr>
            <a:r>
              <a:rPr lang="en-US" sz="1900" i="1" dirty="0" smtClean="0"/>
              <a:t>with him</a:t>
            </a:r>
            <a:r>
              <a:rPr lang="en-US" sz="1900" dirty="0" smtClean="0"/>
              <a:t>) </a:t>
            </a:r>
            <a:r>
              <a:rPr lang="en-US" dirty="0" smtClean="0"/>
              <a:t>tells us about it.  He said:</a:t>
            </a:r>
          </a:p>
          <a:p>
            <a:pPr>
              <a:buNone/>
            </a:pPr>
            <a:r>
              <a:rPr lang="en-US" dirty="0" smtClean="0"/>
              <a:t>“The Messenger of Allah told us one day that </a:t>
            </a:r>
          </a:p>
          <a:p>
            <a:pPr>
              <a:buNone/>
            </a:pPr>
            <a:r>
              <a:rPr lang="en-US" dirty="0" smtClean="0"/>
              <a:t>one of the Prophets sat down under a tree.” This was so that he could rest from the fatigue of </a:t>
            </a:r>
          </a:p>
          <a:p>
            <a:pPr>
              <a:buNone/>
            </a:pPr>
            <a:r>
              <a:rPr lang="en-US" dirty="0" smtClean="0"/>
              <a:t>his travel and seek shade under the tree.  Then what </a:t>
            </a:r>
          </a:p>
          <a:p>
            <a:pPr>
              <a:buNone/>
            </a:pPr>
            <a:r>
              <a:rPr lang="en-US" dirty="0" smtClean="0"/>
              <a:t>happened to that Prophet?</a:t>
            </a:r>
          </a:p>
          <a:p>
            <a:pPr>
              <a:buNone/>
            </a:pPr>
            <a:r>
              <a:rPr lang="en-US" i="1" dirty="0" smtClean="0">
                <a:solidFill>
                  <a:srgbClr val="FF0000"/>
                </a:solidFill>
              </a:rPr>
              <a:t>“An ant bit him.”</a:t>
            </a:r>
            <a:endParaRPr lang="en-US" dirty="0" smtClean="0">
              <a:solidFill>
                <a:srgbClr val="FF0000"/>
              </a:solidFill>
            </a:endParaRPr>
          </a:p>
          <a:p>
            <a:pPr>
              <a:buNone/>
            </a:pP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txBody>
          <a:bodyPr>
            <a:normAutofit fontScale="90000"/>
          </a:bodyPr>
          <a:lstStyle/>
          <a:p>
            <a:r>
              <a:rPr lang="en-US" dirty="0" smtClean="0">
                <a:solidFill>
                  <a:schemeClr val="tx2">
                    <a:lumMod val="60000"/>
                    <a:lumOff val="40000"/>
                  </a:schemeClr>
                </a:solidFill>
              </a:rPr>
              <a:t>What did the Prophet do to it?</a:t>
            </a:r>
            <a:r>
              <a:rPr lang="en-US" dirty="0" smtClean="0"/>
              <a:t/>
            </a:r>
            <a:br>
              <a:rPr lang="en-US" dirty="0" smtClean="0"/>
            </a:br>
            <a:endParaRPr lang="en-US" dirty="0"/>
          </a:p>
        </p:txBody>
      </p:sp>
      <p:sp>
        <p:nvSpPr>
          <p:cNvPr id="3" name="Content Placeholder 2"/>
          <p:cNvSpPr>
            <a:spLocks noGrp="1"/>
          </p:cNvSpPr>
          <p:nvPr>
            <p:ph idx="1"/>
          </p:nvPr>
        </p:nvSpPr>
        <p:spPr>
          <a:xfrm>
            <a:off x="1435608" y="838200"/>
            <a:ext cx="7498080" cy="5410200"/>
          </a:xfrm>
        </p:spPr>
        <p:txBody>
          <a:bodyPr>
            <a:noAutofit/>
          </a:bodyPr>
          <a:lstStyle/>
          <a:p>
            <a:pPr>
              <a:buNone/>
            </a:pPr>
            <a:r>
              <a:rPr lang="en-US" sz="2800" dirty="0" smtClean="0"/>
              <a:t>“He commanded that his articles be moved and he removed everything from under the tree!” This means that the Prophet commanded the people to remove his belongings from their place under the tree.</a:t>
            </a:r>
          </a:p>
          <a:p>
            <a:pPr>
              <a:buNone/>
            </a:pPr>
            <a:r>
              <a:rPr lang="en-US" sz="2800" dirty="0" smtClean="0"/>
              <a:t>“Then he commanded that the ant’s home be burnt.” When he burnt the home of the ants and their place of living, Allah revealed to him: “Is it because of the bite of a single ant that you have destroyed an entire nation from the nations that glorify (Allah)!  Why not just kill one ant?”</a:t>
            </a:r>
          </a:p>
          <a:p>
            <a:pPr>
              <a:buNone/>
            </a:pPr>
            <a:endParaRPr lang="en-US" sz="28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60000"/>
                    <a:lumOff val="40000"/>
                  </a:schemeClr>
                </a:solidFill>
              </a:rPr>
              <a:t>A light scolding to Prophet</a:t>
            </a:r>
            <a:endParaRPr lang="en-US" dirty="0">
              <a:solidFill>
                <a:schemeClr val="tx2">
                  <a:lumMod val="60000"/>
                  <a:lumOff val="40000"/>
                </a:schemeClr>
              </a:solidFill>
            </a:endParaRPr>
          </a:p>
        </p:txBody>
      </p:sp>
      <p:sp>
        <p:nvSpPr>
          <p:cNvPr id="3" name="Content Placeholder 2"/>
          <p:cNvSpPr>
            <a:spLocks noGrp="1"/>
          </p:cNvSpPr>
          <p:nvPr>
            <p:ph idx="1"/>
          </p:nvPr>
        </p:nvSpPr>
        <p:spPr/>
        <p:txBody>
          <a:bodyPr/>
          <a:lstStyle/>
          <a:p>
            <a:pPr>
              <a:buNone/>
            </a:pPr>
            <a:r>
              <a:rPr lang="en-US" sz="3600" dirty="0" smtClean="0">
                <a:solidFill>
                  <a:srgbClr val="00B050"/>
                </a:solidFill>
              </a:rPr>
              <a:t>This means:</a:t>
            </a:r>
          </a:p>
          <a:p>
            <a:pPr>
              <a:buNone/>
            </a:pPr>
            <a:r>
              <a:rPr lang="en-US" dirty="0" smtClean="0"/>
              <a:t>“Why did you not just burn one ant – the ant that harmed you – instead of all of the others?”</a:t>
            </a:r>
          </a:p>
          <a:p>
            <a:pPr>
              <a:buNone/>
            </a:pPr>
            <a:endParaRPr lang="en-US" dirty="0" smtClean="0"/>
          </a:p>
          <a:p>
            <a:pPr>
              <a:buFont typeface="Wingdings" pitchFamily="2" charset="2"/>
              <a:buChar char="Ø"/>
            </a:pPr>
            <a:r>
              <a:rPr lang="en-US" dirty="0" smtClean="0"/>
              <a:t>The others did not commit any crime.  In this was a light scolding from our Merciful Lord upon His Noble Prophet.</a:t>
            </a:r>
          </a:p>
          <a:p>
            <a:pPr>
              <a:buNone/>
            </a:pP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2">
                    <a:lumMod val="60000"/>
                    <a:lumOff val="40000"/>
                  </a:schemeClr>
                </a:solidFill>
              </a:rPr>
              <a:t/>
            </a:r>
            <a:br>
              <a:rPr lang="en-US" b="1" dirty="0" smtClean="0">
                <a:solidFill>
                  <a:schemeClr val="tx2">
                    <a:lumMod val="60000"/>
                    <a:lumOff val="40000"/>
                  </a:schemeClr>
                </a:solidFill>
              </a:rPr>
            </a:br>
            <a:r>
              <a:rPr lang="en-US" b="1" dirty="0" smtClean="0">
                <a:solidFill>
                  <a:schemeClr val="tx2">
                    <a:lumMod val="60000"/>
                    <a:lumOff val="40000"/>
                  </a:schemeClr>
                </a:solidFill>
              </a:rPr>
              <a:t/>
            </a:r>
            <a:br>
              <a:rPr lang="en-US" b="1" dirty="0" smtClean="0">
                <a:solidFill>
                  <a:schemeClr val="tx2">
                    <a:lumMod val="60000"/>
                    <a:lumOff val="40000"/>
                  </a:schemeClr>
                </a:solidFill>
              </a:rPr>
            </a:br>
            <a:r>
              <a:rPr lang="en-US" b="1" dirty="0" smtClean="0">
                <a:solidFill>
                  <a:schemeClr val="tx2">
                    <a:lumMod val="60000"/>
                    <a:lumOff val="40000"/>
                  </a:schemeClr>
                </a:solidFill>
              </a:rPr>
              <a:t>From this Prophetic story </a:t>
            </a:r>
            <a:br>
              <a:rPr lang="en-US" b="1" dirty="0" smtClean="0">
                <a:solidFill>
                  <a:schemeClr val="tx2">
                    <a:lumMod val="60000"/>
                    <a:lumOff val="40000"/>
                  </a:schemeClr>
                </a:solidFill>
              </a:rPr>
            </a:br>
            <a:r>
              <a:rPr lang="en-US" b="1" dirty="0" smtClean="0">
                <a:solidFill>
                  <a:schemeClr val="tx2">
                    <a:lumMod val="60000"/>
                    <a:lumOff val="40000"/>
                  </a:schemeClr>
                </a:solidFill>
              </a:rPr>
              <a:t>  we learn the following:</a:t>
            </a:r>
            <a:br>
              <a:rPr lang="en-US" b="1" dirty="0" smtClean="0">
                <a:solidFill>
                  <a:schemeClr val="tx2">
                    <a:lumMod val="60000"/>
                    <a:lumOff val="40000"/>
                  </a:schemeClr>
                </a:solidFill>
              </a:rPr>
            </a:b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lvl="0">
              <a:buFont typeface="Wingdings" pitchFamily="2" charset="2"/>
              <a:buChar char="Ø"/>
            </a:pPr>
            <a:endParaRPr lang="en-US" dirty="0" smtClean="0"/>
          </a:p>
          <a:p>
            <a:pPr lvl="0">
              <a:buFont typeface="Wingdings" pitchFamily="2" charset="2"/>
              <a:buChar char="Ø"/>
            </a:pPr>
            <a:r>
              <a:rPr lang="en-US" dirty="0" smtClean="0"/>
              <a:t>That the animals really glorify Allah, the Most High.</a:t>
            </a:r>
          </a:p>
          <a:p>
            <a:pPr lvl="0">
              <a:buNone/>
            </a:pPr>
            <a:endParaRPr lang="en-US" dirty="0" smtClean="0"/>
          </a:p>
          <a:p>
            <a:pPr lvl="0">
              <a:buFont typeface="Wingdings" pitchFamily="2" charset="2"/>
              <a:buChar char="Ø"/>
            </a:pPr>
            <a:r>
              <a:rPr lang="en-US" dirty="0" smtClean="0"/>
              <a:t>That it is not permissible to burn animals with fire.</a:t>
            </a:r>
          </a:p>
          <a:p>
            <a:pPr lvl="0">
              <a:buNone/>
            </a:pPr>
            <a:endParaRPr lang="en-US" dirty="0" smtClean="0"/>
          </a:p>
          <a:p>
            <a:pPr lvl="0">
              <a:buFont typeface="Wingdings" pitchFamily="2" charset="2"/>
              <a:buChar char="Ø"/>
            </a:pPr>
            <a:r>
              <a:rPr lang="en-US" dirty="0" smtClean="0"/>
              <a:t>That Allah, the Most High, was concerned about the ants that no one cares about, in order that we may learn kindness to animals.</a:t>
            </a:r>
          </a:p>
          <a:p>
            <a:pPr>
              <a:buNone/>
            </a:pP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tx2">
                    <a:lumMod val="60000"/>
                    <a:lumOff val="40000"/>
                  </a:schemeClr>
                </a:solidFill>
              </a:rPr>
              <a:t>The Holy Quran Says</a:t>
            </a:r>
            <a:r>
              <a:rPr lang="en-US" dirty="0" smtClean="0">
                <a:solidFill>
                  <a:schemeClr val="tx2">
                    <a:lumMod val="60000"/>
                    <a:lumOff val="40000"/>
                  </a:schemeClr>
                </a:solidFill>
              </a:rPr>
              <a:t>:</a:t>
            </a:r>
            <a:endParaRPr lang="en-US" dirty="0">
              <a:solidFill>
                <a:schemeClr val="tx2">
                  <a:lumMod val="60000"/>
                  <a:lumOff val="40000"/>
                </a:schemeClr>
              </a:solidFill>
            </a:endParaRPr>
          </a:p>
        </p:txBody>
      </p:sp>
      <p:sp>
        <p:nvSpPr>
          <p:cNvPr id="3" name="Content Placeholder 2"/>
          <p:cNvSpPr>
            <a:spLocks noGrp="1"/>
          </p:cNvSpPr>
          <p:nvPr>
            <p:ph idx="1"/>
          </p:nvPr>
        </p:nvSpPr>
        <p:spPr/>
        <p:txBody>
          <a:bodyPr/>
          <a:lstStyle/>
          <a:p>
            <a:pPr>
              <a:buNone/>
            </a:pPr>
            <a:r>
              <a:rPr lang="en-US" sz="4000" dirty="0" smtClean="0"/>
              <a:t>“</a:t>
            </a:r>
            <a:r>
              <a:rPr lang="en-US" sz="2800" dirty="0" smtClean="0"/>
              <a:t>See you not (O Muhammad PBUH)” that Allah, He it is Whom glorify whosoever is in the heavens and the earth, and the birds with wings outspread (in their flight)? Of each one He (Allah) knows indeed his </a:t>
            </a:r>
            <a:r>
              <a:rPr lang="en-US" sz="2800" dirty="0" err="1" smtClean="0"/>
              <a:t>Salat</a:t>
            </a:r>
            <a:r>
              <a:rPr lang="en-US" sz="2800" dirty="0" smtClean="0"/>
              <a:t> (prayer) and his glorification [or everyone knows his </a:t>
            </a:r>
            <a:r>
              <a:rPr lang="en-US" sz="2800" dirty="0" err="1" smtClean="0"/>
              <a:t>Salat</a:t>
            </a:r>
            <a:r>
              <a:rPr lang="en-US" sz="2800" dirty="0" smtClean="0"/>
              <a:t> (prayer) and his glorification]; and Allah is All-Aware of what they do. (An-</a:t>
            </a:r>
            <a:r>
              <a:rPr lang="en-US" sz="2800" dirty="0" err="1" smtClean="0"/>
              <a:t>Nur</a:t>
            </a:r>
            <a:r>
              <a:rPr lang="en-US" sz="2800" dirty="0" smtClean="0"/>
              <a:t> 24:41)</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endParaRPr lang="en-US" sz="6000" dirty="0" smtClean="0"/>
          </a:p>
          <a:p>
            <a:pPr>
              <a:buNone/>
            </a:pPr>
            <a:r>
              <a:rPr lang="en-US" sz="6000" dirty="0" smtClean="0"/>
              <a:t>  22.3%</a:t>
            </a:r>
          </a:p>
          <a:p>
            <a:pPr>
              <a:buNone/>
            </a:pPr>
            <a:r>
              <a:rPr lang="en-US" sz="6000" dirty="0" smtClean="0">
                <a:solidFill>
                  <a:schemeClr val="accent5">
                    <a:lumMod val="60000"/>
                    <a:lumOff val="40000"/>
                  </a:schemeClr>
                </a:solidFill>
              </a:rPr>
              <a:t>   cats</a:t>
            </a:r>
            <a:endParaRPr lang="en-US" sz="6000" dirty="0">
              <a:solidFill>
                <a:schemeClr val="accent5">
                  <a:lumMod val="60000"/>
                  <a:lumOff val="40000"/>
                </a:schemeClr>
              </a:solidFill>
            </a:endParaRPr>
          </a:p>
        </p:txBody>
      </p:sp>
      <p:pic>
        <p:nvPicPr>
          <p:cNvPr id="4" name="Picture 3" descr="cat.jpg"/>
          <p:cNvPicPr>
            <a:picLocks noGrp="1" noChangeAspect="1"/>
          </p:cNvPicPr>
          <p:nvPr isPhoto="1"/>
        </p:nvPicPr>
        <p:blipFill>
          <a:blip r:embed="rId2" cstate="print">
            <a:lum/>
          </a:blip>
          <a:stretch>
            <a:fillRect/>
          </a:stretch>
        </p:blipFill>
        <p:spPr>
          <a:xfrm>
            <a:off x="4648200" y="2057400"/>
            <a:ext cx="3756720" cy="3352800"/>
          </a:xfrm>
          <a:prstGeom prst="rect">
            <a:avLst/>
          </a:prstGeom>
          <a:noFill/>
          <a:ln>
            <a:noFill/>
          </a:ln>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2">
                    <a:lumMod val="60000"/>
                    <a:lumOff val="40000"/>
                  </a:schemeClr>
                </a:solidFill>
              </a:rPr>
              <a:t/>
            </a:r>
            <a:br>
              <a:rPr lang="en-US" b="1" dirty="0" smtClean="0">
                <a:solidFill>
                  <a:schemeClr val="tx2">
                    <a:lumMod val="60000"/>
                    <a:lumOff val="40000"/>
                  </a:schemeClr>
                </a:solidFill>
              </a:rPr>
            </a:br>
            <a:r>
              <a:rPr lang="en-US" b="1" dirty="0" smtClean="0">
                <a:solidFill>
                  <a:schemeClr val="tx2">
                    <a:lumMod val="60000"/>
                    <a:lumOff val="40000"/>
                  </a:schemeClr>
                </a:solidFill>
              </a:rPr>
              <a:t>The Story of a Sad Camel</a:t>
            </a:r>
            <a:r>
              <a:rPr lang="en-US" dirty="0" smtClean="0">
                <a:solidFill>
                  <a:schemeClr val="tx2">
                    <a:lumMod val="60000"/>
                    <a:lumOff val="40000"/>
                  </a:schemeClr>
                </a:solidFill>
              </a:rPr>
              <a:t/>
            </a:r>
            <a:br>
              <a:rPr lang="en-US" dirty="0" smtClean="0">
                <a:solidFill>
                  <a:schemeClr val="tx2">
                    <a:lumMod val="60000"/>
                    <a:lumOff val="40000"/>
                  </a:schemeClr>
                </a:solidFill>
              </a:rPr>
            </a:br>
            <a:endParaRPr lang="en-US" dirty="0">
              <a:solidFill>
                <a:schemeClr val="tx2">
                  <a:lumMod val="60000"/>
                  <a:lumOff val="40000"/>
                </a:schemeClr>
              </a:solidFill>
            </a:endParaRPr>
          </a:p>
        </p:txBody>
      </p:sp>
      <p:sp>
        <p:nvSpPr>
          <p:cNvPr id="3" name="Content Placeholder 2"/>
          <p:cNvSpPr>
            <a:spLocks noGrp="1"/>
          </p:cNvSpPr>
          <p:nvPr>
            <p:ph idx="1"/>
          </p:nvPr>
        </p:nvSpPr>
        <p:spPr/>
        <p:txBody>
          <a:bodyPr/>
          <a:lstStyle/>
          <a:p>
            <a:pPr>
              <a:buNone/>
            </a:pPr>
            <a:r>
              <a:rPr lang="en-US" dirty="0" smtClean="0">
                <a:solidFill>
                  <a:srgbClr val="FF0000"/>
                </a:solidFill>
              </a:rPr>
              <a:t>Do you know the story of the sad camel ?</a:t>
            </a:r>
          </a:p>
          <a:p>
            <a:pPr>
              <a:buNone/>
            </a:pPr>
            <a:r>
              <a:rPr lang="en-US" dirty="0" smtClean="0"/>
              <a:t>A camel was sad, because the owners</a:t>
            </a:r>
          </a:p>
          <a:p>
            <a:pPr>
              <a:buNone/>
            </a:pPr>
            <a:r>
              <a:rPr lang="en-US" dirty="0" smtClean="0"/>
              <a:t>wanted to slaughter it.  What did the camel </a:t>
            </a:r>
          </a:p>
          <a:p>
            <a:pPr>
              <a:buNone/>
            </a:pPr>
            <a:r>
              <a:rPr lang="en-US" dirty="0" smtClean="0"/>
              <a:t>do?  We will let the Companion, </a:t>
            </a:r>
            <a:r>
              <a:rPr lang="en-US" dirty="0" err="1" smtClean="0"/>
              <a:t>Ya’la</a:t>
            </a:r>
            <a:r>
              <a:rPr lang="en-US" dirty="0" smtClean="0"/>
              <a:t> bin </a:t>
            </a:r>
          </a:p>
          <a:p>
            <a:pPr>
              <a:buNone/>
            </a:pPr>
            <a:r>
              <a:rPr lang="en-US" dirty="0" err="1" smtClean="0"/>
              <a:t>Murrah</a:t>
            </a:r>
            <a:r>
              <a:rPr lang="en-US" dirty="0" smtClean="0"/>
              <a:t> (May God be pleased with him), tell </a:t>
            </a:r>
          </a:p>
          <a:p>
            <a:pPr>
              <a:buNone/>
            </a:pPr>
            <a:r>
              <a:rPr lang="en-US" dirty="0" smtClean="0"/>
              <a:t>us the story from its beginning.  </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smtClean="0">
                <a:solidFill>
                  <a:schemeClr val="tx2">
                    <a:lumMod val="60000"/>
                    <a:lumOff val="40000"/>
                  </a:schemeClr>
                </a:solidFill>
              </a:rPr>
              <a:t>The story begins:</a:t>
            </a:r>
            <a:endParaRPr lang="en-US" dirty="0">
              <a:solidFill>
                <a:schemeClr val="tx2">
                  <a:lumMod val="60000"/>
                  <a:lumOff val="40000"/>
                </a:schemeClr>
              </a:solidFill>
            </a:endParaRPr>
          </a:p>
        </p:txBody>
      </p:sp>
      <p:sp>
        <p:nvSpPr>
          <p:cNvPr id="3" name="Content Placeholder 2"/>
          <p:cNvSpPr>
            <a:spLocks noGrp="1"/>
          </p:cNvSpPr>
          <p:nvPr>
            <p:ph idx="1"/>
          </p:nvPr>
        </p:nvSpPr>
        <p:spPr/>
        <p:txBody>
          <a:bodyPr>
            <a:normAutofit fontScale="77500" lnSpcReduction="20000"/>
          </a:bodyPr>
          <a:lstStyle/>
          <a:p>
            <a:pPr>
              <a:buNone/>
            </a:pPr>
            <a:r>
              <a:rPr lang="en-US" b="1" dirty="0" smtClean="0">
                <a:solidFill>
                  <a:srgbClr val="00B050"/>
                </a:solidFill>
              </a:rPr>
              <a:t>He said:</a:t>
            </a:r>
          </a:p>
          <a:p>
            <a:pPr>
              <a:buNone/>
            </a:pPr>
            <a:r>
              <a:rPr lang="en-US" dirty="0" smtClean="0"/>
              <a:t>I travelled with the Messenger of Allah and I </a:t>
            </a:r>
            <a:r>
              <a:rPr lang="en-US" dirty="0" smtClean="0"/>
              <a:t>saw  </a:t>
            </a:r>
            <a:endParaRPr lang="en-US" dirty="0" smtClean="0"/>
          </a:p>
          <a:p>
            <a:pPr>
              <a:buNone/>
            </a:pPr>
            <a:r>
              <a:rPr lang="en-US" smtClean="0"/>
              <a:t>something </a:t>
            </a:r>
            <a:r>
              <a:rPr lang="en-US" dirty="0" smtClean="0"/>
              <a:t>from his that was amazing.  We stopped </a:t>
            </a:r>
          </a:p>
          <a:p>
            <a:pPr>
              <a:buNone/>
            </a:pPr>
            <a:r>
              <a:rPr lang="en-US" dirty="0" smtClean="0"/>
              <a:t>at a place, when a camel came to Him and stood in </a:t>
            </a:r>
          </a:p>
          <a:p>
            <a:pPr>
              <a:buNone/>
            </a:pPr>
            <a:r>
              <a:rPr lang="en-US" dirty="0" smtClean="0"/>
              <a:t>front of Him.  The Messenger of Allah saw that its </a:t>
            </a:r>
          </a:p>
          <a:p>
            <a:pPr>
              <a:buNone/>
            </a:pPr>
            <a:r>
              <a:rPr lang="en-US" dirty="0" smtClean="0"/>
              <a:t>eyes were flowing with tears, so he sent for its </a:t>
            </a:r>
          </a:p>
          <a:p>
            <a:pPr>
              <a:buNone/>
            </a:pPr>
            <a:r>
              <a:rPr lang="en-US" dirty="0" smtClean="0"/>
              <a:t>owners and said to them:</a:t>
            </a:r>
          </a:p>
          <a:p>
            <a:pPr>
              <a:buNone/>
            </a:pPr>
            <a:endParaRPr lang="en-US" dirty="0" smtClean="0"/>
          </a:p>
          <a:p>
            <a:pPr>
              <a:buNone/>
            </a:pPr>
            <a:r>
              <a:rPr lang="en-US" dirty="0" smtClean="0">
                <a:solidFill>
                  <a:srgbClr val="FF0000"/>
                </a:solidFill>
              </a:rPr>
              <a:t>“What is with this camel of yours that it complains </a:t>
            </a:r>
          </a:p>
          <a:p>
            <a:pPr>
              <a:buNone/>
            </a:pPr>
            <a:r>
              <a:rPr lang="en-US" dirty="0" smtClean="0">
                <a:solidFill>
                  <a:srgbClr val="FF0000"/>
                </a:solidFill>
              </a:rPr>
              <a:t>about you?”</a:t>
            </a:r>
          </a:p>
          <a:p>
            <a:pPr>
              <a:buNone/>
            </a:pP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2">
                    <a:lumMod val="60000"/>
                    <a:lumOff val="40000"/>
                  </a:schemeClr>
                </a:solidFill>
              </a:rPr>
              <a:t>His Companions said:</a:t>
            </a:r>
            <a:r>
              <a:rPr lang="en-US" dirty="0" smtClean="0">
                <a:solidFill>
                  <a:schemeClr val="tx2">
                    <a:lumMod val="60000"/>
                    <a:lumOff val="40000"/>
                  </a:schemeClr>
                </a:solidFill>
              </a:rPr>
              <a:t/>
            </a:r>
            <a:br>
              <a:rPr lang="en-US" dirty="0" smtClean="0">
                <a:solidFill>
                  <a:schemeClr val="tx2">
                    <a:lumMod val="60000"/>
                    <a:lumOff val="40000"/>
                  </a:schemeClr>
                </a:solidFill>
              </a:rPr>
            </a:br>
            <a:endParaRPr lang="en-US" dirty="0">
              <a:solidFill>
                <a:schemeClr val="tx2">
                  <a:lumMod val="60000"/>
                  <a:lumOff val="40000"/>
                </a:schemeClr>
              </a:solidFill>
            </a:endParaRPr>
          </a:p>
        </p:txBody>
      </p:sp>
      <p:sp>
        <p:nvSpPr>
          <p:cNvPr id="3" name="Content Placeholder 2"/>
          <p:cNvSpPr>
            <a:spLocks noGrp="1"/>
          </p:cNvSpPr>
          <p:nvPr>
            <p:ph idx="1"/>
          </p:nvPr>
        </p:nvSpPr>
        <p:spPr/>
        <p:txBody>
          <a:bodyPr>
            <a:normAutofit fontScale="62500" lnSpcReduction="20000"/>
          </a:bodyPr>
          <a:lstStyle/>
          <a:p>
            <a:pPr>
              <a:buNone/>
            </a:pPr>
            <a:r>
              <a:rPr lang="en-US" dirty="0" smtClean="0"/>
              <a:t>“We used it for our work, but now that it has grown </a:t>
            </a:r>
          </a:p>
          <a:p>
            <a:pPr>
              <a:buNone/>
            </a:pPr>
            <a:r>
              <a:rPr lang="en-US" dirty="0" smtClean="0"/>
              <a:t>old and it cannot work, we have decided to slaughter it </a:t>
            </a:r>
          </a:p>
          <a:p>
            <a:pPr>
              <a:buNone/>
            </a:pPr>
            <a:r>
              <a:rPr lang="en-US" dirty="0" smtClean="0"/>
              <a:t>tomorrow.”</a:t>
            </a:r>
          </a:p>
          <a:p>
            <a:pPr>
              <a:buNone/>
            </a:pPr>
            <a:endParaRPr lang="en-US" dirty="0" smtClean="0"/>
          </a:p>
          <a:p>
            <a:pPr>
              <a:buNone/>
            </a:pPr>
            <a:r>
              <a:rPr lang="en-US" dirty="0" smtClean="0"/>
              <a:t>This means that they had agreed to have it slaughtered.  </a:t>
            </a:r>
          </a:p>
          <a:p>
            <a:pPr>
              <a:buNone/>
            </a:pPr>
            <a:endParaRPr lang="en-US" dirty="0" smtClean="0"/>
          </a:p>
          <a:p>
            <a:pPr>
              <a:buNone/>
            </a:pPr>
            <a:r>
              <a:rPr lang="en-US" dirty="0" smtClean="0">
                <a:solidFill>
                  <a:srgbClr val="00B050"/>
                </a:solidFill>
              </a:rPr>
              <a:t>The Messenger of Allah said:</a:t>
            </a:r>
          </a:p>
          <a:p>
            <a:pPr>
              <a:buNone/>
            </a:pPr>
            <a:r>
              <a:rPr lang="en-US" i="1" dirty="0" smtClean="0">
                <a:solidFill>
                  <a:srgbClr val="FF0000"/>
                </a:solidFill>
              </a:rPr>
              <a:t>“Do not slaughter it.  Place it with the other camels so it can be with </a:t>
            </a:r>
          </a:p>
          <a:p>
            <a:pPr>
              <a:buNone/>
            </a:pPr>
            <a:r>
              <a:rPr lang="en-US" i="1" dirty="0" smtClean="0">
                <a:solidFill>
                  <a:srgbClr val="FF0000"/>
                </a:solidFill>
              </a:rPr>
              <a:t>them.”</a:t>
            </a:r>
          </a:p>
          <a:p>
            <a:pPr>
              <a:buNone/>
            </a:pPr>
            <a:endParaRPr lang="en-US" dirty="0" smtClean="0">
              <a:solidFill>
                <a:srgbClr val="FF0000"/>
              </a:solidFill>
            </a:endParaRPr>
          </a:p>
          <a:p>
            <a:pPr>
              <a:buNone/>
            </a:pPr>
            <a:r>
              <a:rPr lang="en-US" dirty="0" err="1" smtClean="0">
                <a:solidFill>
                  <a:srgbClr val="FF0000"/>
                </a:solidFill>
              </a:rPr>
              <a:t>Ya’la</a:t>
            </a:r>
            <a:r>
              <a:rPr lang="en-US" dirty="0" smtClean="0"/>
              <a:t> (</a:t>
            </a:r>
            <a:r>
              <a:rPr lang="en-US" sz="2100" dirty="0" smtClean="0"/>
              <a:t>May God be pleased with him</a:t>
            </a:r>
            <a:r>
              <a:rPr lang="en-US" dirty="0" smtClean="0"/>
              <a:t>) then said:</a:t>
            </a:r>
          </a:p>
          <a:p>
            <a:pPr>
              <a:buNone/>
            </a:pPr>
            <a:r>
              <a:rPr lang="en-US" dirty="0" smtClean="0"/>
              <a:t>“So he branded the camel with the mark of charity and let it go </a:t>
            </a:r>
          </a:p>
          <a:p>
            <a:pPr>
              <a:buNone/>
            </a:pPr>
            <a:r>
              <a:rPr lang="en-US" dirty="0" smtClean="0"/>
              <a:t>(amongst the others).”</a:t>
            </a:r>
          </a:p>
          <a:p>
            <a:pPr>
              <a:buNone/>
            </a:pP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639762"/>
            <a:ext cx="7498080" cy="960438"/>
          </a:xfrm>
        </p:spPr>
        <p:txBody>
          <a:bodyPr>
            <a:noAutofit/>
          </a:bodyPr>
          <a:lstStyle/>
          <a:p>
            <a:r>
              <a:rPr lang="en-US" sz="2800" b="1" dirty="0" smtClean="0">
                <a:solidFill>
                  <a:schemeClr val="tx2">
                    <a:lumMod val="60000"/>
                    <a:lumOff val="40000"/>
                  </a:schemeClr>
                </a:solidFill>
              </a:rPr>
              <a:t>The tradition had been reported with more detail saying that the Prophet said:</a:t>
            </a:r>
            <a:r>
              <a:rPr lang="en-US" sz="3200" dirty="0" smtClean="0">
                <a:solidFill>
                  <a:schemeClr val="tx2">
                    <a:lumMod val="60000"/>
                    <a:lumOff val="40000"/>
                  </a:schemeClr>
                </a:solidFill>
              </a:rPr>
              <a:t/>
            </a:r>
            <a:br>
              <a:rPr lang="en-US" sz="3200" dirty="0" smtClean="0">
                <a:solidFill>
                  <a:schemeClr val="tx2">
                    <a:lumMod val="60000"/>
                    <a:lumOff val="40000"/>
                  </a:schemeClr>
                </a:solidFill>
              </a:rPr>
            </a:br>
            <a:endParaRPr lang="en-US" sz="3200" dirty="0">
              <a:solidFill>
                <a:schemeClr val="tx2">
                  <a:lumMod val="60000"/>
                  <a:lumOff val="40000"/>
                </a:schemeClr>
              </a:solidFill>
            </a:endParaRPr>
          </a:p>
        </p:txBody>
      </p:sp>
      <p:sp>
        <p:nvSpPr>
          <p:cNvPr id="3" name="Content Placeholder 2"/>
          <p:cNvSpPr>
            <a:spLocks noGrp="1"/>
          </p:cNvSpPr>
          <p:nvPr>
            <p:ph idx="1"/>
          </p:nvPr>
        </p:nvSpPr>
        <p:spPr>
          <a:xfrm>
            <a:off x="1295400" y="1676400"/>
            <a:ext cx="7498080" cy="4800600"/>
          </a:xfrm>
        </p:spPr>
        <p:txBody>
          <a:bodyPr>
            <a:normAutofit fontScale="77500" lnSpcReduction="20000"/>
          </a:bodyPr>
          <a:lstStyle/>
          <a:p>
            <a:pPr>
              <a:buNone/>
            </a:pPr>
            <a:r>
              <a:rPr lang="en-US" dirty="0" smtClean="0">
                <a:solidFill>
                  <a:srgbClr val="00B050"/>
                </a:solidFill>
              </a:rPr>
              <a:t>“Where is the owner of this camel?”</a:t>
            </a:r>
          </a:p>
          <a:p>
            <a:pPr>
              <a:buNone/>
            </a:pPr>
            <a:r>
              <a:rPr lang="en-US" dirty="0" smtClean="0"/>
              <a:t>The owner came and the Prophet said to him:</a:t>
            </a:r>
          </a:p>
          <a:p>
            <a:pPr>
              <a:buNone/>
            </a:pPr>
            <a:endParaRPr lang="en-US" dirty="0" smtClean="0">
              <a:solidFill>
                <a:schemeClr val="accent5">
                  <a:lumMod val="60000"/>
                  <a:lumOff val="40000"/>
                </a:schemeClr>
              </a:solidFill>
            </a:endParaRPr>
          </a:p>
          <a:p>
            <a:pPr>
              <a:buNone/>
            </a:pPr>
            <a:r>
              <a:rPr lang="en-US" dirty="0" smtClean="0">
                <a:solidFill>
                  <a:schemeClr val="accent5">
                    <a:lumMod val="60000"/>
                    <a:lumOff val="40000"/>
                  </a:schemeClr>
                </a:solidFill>
              </a:rPr>
              <a:t>“Sell it to me.”</a:t>
            </a:r>
          </a:p>
          <a:p>
            <a:pPr>
              <a:buNone/>
            </a:pPr>
            <a:endParaRPr lang="en-US" dirty="0" smtClean="0"/>
          </a:p>
          <a:p>
            <a:pPr>
              <a:buNone/>
            </a:pPr>
            <a:r>
              <a:rPr lang="en-US" dirty="0" smtClean="0"/>
              <a:t>The owner said:</a:t>
            </a:r>
          </a:p>
          <a:p>
            <a:pPr>
              <a:buNone/>
            </a:pPr>
            <a:endParaRPr lang="en-US" dirty="0" smtClean="0">
              <a:solidFill>
                <a:srgbClr val="00B0F0"/>
              </a:solidFill>
            </a:endParaRPr>
          </a:p>
          <a:p>
            <a:pPr>
              <a:buNone/>
            </a:pPr>
            <a:r>
              <a:rPr lang="en-US" dirty="0" smtClean="0">
                <a:solidFill>
                  <a:srgbClr val="00B0F0"/>
                </a:solidFill>
              </a:rPr>
              <a:t>“No, rather we will give it to you as a gift, O </a:t>
            </a:r>
          </a:p>
          <a:p>
            <a:pPr>
              <a:buNone/>
            </a:pPr>
            <a:r>
              <a:rPr lang="en-US" dirty="0" smtClean="0">
                <a:solidFill>
                  <a:srgbClr val="00B0F0"/>
                </a:solidFill>
              </a:rPr>
              <a:t>Messenger of Allah.”</a:t>
            </a:r>
          </a:p>
          <a:p>
            <a:pPr>
              <a:buNone/>
            </a:pPr>
            <a:endParaRPr lang="en-US" dirty="0" smtClean="0"/>
          </a:p>
          <a:p>
            <a:pPr>
              <a:buNone/>
            </a:pPr>
            <a:r>
              <a:rPr lang="en-US" dirty="0" smtClean="0"/>
              <a:t>In other words, </a:t>
            </a:r>
            <a:r>
              <a:rPr lang="en-US" dirty="0" smtClean="0">
                <a:solidFill>
                  <a:srgbClr val="FFC000"/>
                </a:solidFill>
              </a:rPr>
              <a:t>“I am giving it to you as a gift from me.”</a:t>
            </a:r>
          </a:p>
          <a:p>
            <a:pPr>
              <a:buNone/>
            </a:pP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2">
                    <a:lumMod val="60000"/>
                    <a:lumOff val="40000"/>
                  </a:schemeClr>
                </a:solidFill>
              </a:rPr>
              <a:t>The Prophet then said:</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solidFill>
                  <a:srgbClr val="00B050"/>
                </a:solidFill>
              </a:rPr>
              <a:t>“No, sell it to me.”</a:t>
            </a:r>
          </a:p>
          <a:p>
            <a:pPr>
              <a:buNone/>
            </a:pPr>
            <a:endParaRPr lang="en-US" dirty="0" smtClean="0"/>
          </a:p>
          <a:p>
            <a:pPr>
              <a:buNone/>
            </a:pPr>
            <a:r>
              <a:rPr lang="en-US" dirty="0" smtClean="0"/>
              <a:t>The owner replied:</a:t>
            </a:r>
          </a:p>
          <a:p>
            <a:pPr>
              <a:buNone/>
            </a:pPr>
            <a:endParaRPr lang="en-US" dirty="0" smtClean="0">
              <a:solidFill>
                <a:schemeClr val="accent5">
                  <a:lumMod val="60000"/>
                  <a:lumOff val="40000"/>
                </a:schemeClr>
              </a:solidFill>
            </a:endParaRPr>
          </a:p>
          <a:p>
            <a:pPr>
              <a:buNone/>
            </a:pPr>
            <a:r>
              <a:rPr lang="en-US" dirty="0" smtClean="0">
                <a:solidFill>
                  <a:schemeClr val="accent5">
                    <a:lumMod val="60000"/>
                    <a:lumOff val="40000"/>
                  </a:schemeClr>
                </a:solidFill>
              </a:rPr>
              <a:t>“No, rather we will give it to you, O Messenger of Allah.  It </a:t>
            </a:r>
          </a:p>
          <a:p>
            <a:pPr>
              <a:buNone/>
            </a:pPr>
            <a:r>
              <a:rPr lang="en-US" dirty="0" smtClean="0">
                <a:solidFill>
                  <a:schemeClr val="accent5">
                    <a:lumMod val="60000"/>
                    <a:lumOff val="40000"/>
                  </a:schemeClr>
                </a:solidFill>
              </a:rPr>
              <a:t>belongs to a family of a household that does not have any </a:t>
            </a:r>
          </a:p>
          <a:p>
            <a:pPr>
              <a:buNone/>
            </a:pPr>
            <a:r>
              <a:rPr lang="en-US" dirty="0" smtClean="0">
                <a:solidFill>
                  <a:schemeClr val="accent5">
                    <a:lumMod val="60000"/>
                    <a:lumOff val="40000"/>
                  </a:schemeClr>
                </a:solidFill>
              </a:rPr>
              <a:t>livelihood other than it.”</a:t>
            </a:r>
          </a:p>
          <a:p>
            <a:pPr>
              <a:buNone/>
            </a:pPr>
            <a:endParaRPr lang="en-US" dirty="0" smtClean="0"/>
          </a:p>
          <a:p>
            <a:pPr>
              <a:buNone/>
            </a:pPr>
            <a:r>
              <a:rPr lang="en-US" dirty="0" smtClean="0"/>
              <a:t>The Prophet said:</a:t>
            </a:r>
          </a:p>
          <a:p>
            <a:pPr>
              <a:buNone/>
            </a:pPr>
            <a:endParaRPr lang="en-US" dirty="0" smtClean="0">
              <a:solidFill>
                <a:srgbClr val="FF0000"/>
              </a:solidFill>
            </a:endParaRPr>
          </a:p>
          <a:p>
            <a:pPr>
              <a:buNone/>
            </a:pPr>
            <a:r>
              <a:rPr lang="en-US" dirty="0" smtClean="0">
                <a:solidFill>
                  <a:srgbClr val="FF0000"/>
                </a:solidFill>
              </a:rPr>
              <a:t>“I have only mentioned this about its affair (i.e., buying it) </a:t>
            </a:r>
          </a:p>
          <a:p>
            <a:pPr>
              <a:buNone/>
            </a:pPr>
            <a:r>
              <a:rPr lang="en-US" dirty="0" smtClean="0">
                <a:solidFill>
                  <a:srgbClr val="FF0000"/>
                </a:solidFill>
              </a:rPr>
              <a:t>because it is complaining of too much work and very little </a:t>
            </a:r>
          </a:p>
          <a:p>
            <a:pPr>
              <a:buNone/>
            </a:pPr>
            <a:r>
              <a:rPr lang="en-US" dirty="0" smtClean="0">
                <a:solidFill>
                  <a:srgbClr val="FF0000"/>
                </a:solidFill>
              </a:rPr>
              <a:t>feeding.  Therefore be good to it.”</a:t>
            </a:r>
          </a:p>
          <a:p>
            <a:pPr>
              <a:buNone/>
            </a:pP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60000"/>
                    <a:lumOff val="40000"/>
                  </a:schemeClr>
                </a:solidFill>
              </a:rPr>
              <a:t>Moral Lesson:</a:t>
            </a:r>
            <a:endParaRPr lang="en-US" dirty="0">
              <a:solidFill>
                <a:schemeClr val="tx2">
                  <a:lumMod val="60000"/>
                  <a:lumOff val="40000"/>
                </a:schemeClr>
              </a:solidFill>
            </a:endParaRPr>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Ø"/>
            </a:pPr>
            <a:r>
              <a:rPr lang="en-US" sz="2800" dirty="0" smtClean="0"/>
              <a:t>This story teaches us the extreme mercy of the Messenger of Allah towards animals.</a:t>
            </a:r>
          </a:p>
          <a:p>
            <a:pPr>
              <a:buNone/>
            </a:pPr>
            <a:endParaRPr lang="en-US" sz="2800" dirty="0" smtClean="0"/>
          </a:p>
          <a:p>
            <a:pPr>
              <a:buFont typeface="Wingdings" pitchFamily="2" charset="2"/>
              <a:buChar char="Ø"/>
            </a:pPr>
            <a:r>
              <a:rPr lang="en-US" sz="2800" dirty="0" smtClean="0"/>
              <a:t>His kindness to them. </a:t>
            </a:r>
          </a:p>
          <a:p>
            <a:pPr>
              <a:buNone/>
            </a:pPr>
            <a:r>
              <a:rPr lang="en-US" sz="2800" dirty="0" smtClean="0"/>
              <a:t> </a:t>
            </a:r>
          </a:p>
          <a:p>
            <a:pPr>
              <a:buFont typeface="Wingdings" pitchFamily="2" charset="2"/>
              <a:buChar char="Ø"/>
            </a:pPr>
            <a:r>
              <a:rPr lang="en-US" sz="2800" dirty="0" smtClean="0"/>
              <a:t>We follow the Messenger and imitate his deeds.  For this reason we must be kind to animals.</a:t>
            </a:r>
          </a:p>
          <a:p>
            <a:pPr>
              <a:buNone/>
            </a:pPr>
            <a:endParaRPr lang="en-US" sz="2800" dirty="0" smtClean="0"/>
          </a:p>
          <a:p>
            <a:pPr>
              <a:buFont typeface="Wingdings" pitchFamily="2" charset="2"/>
              <a:buChar char="Ø"/>
            </a:pPr>
            <a:r>
              <a:rPr lang="en-US" sz="2800" dirty="0" smtClean="0">
                <a:solidFill>
                  <a:srgbClr val="FF0000"/>
                </a:solidFill>
              </a:rPr>
              <a:t>“Our Prophet Muhammad </a:t>
            </a:r>
            <a:r>
              <a:rPr lang="en-US" sz="2800" dirty="0" smtClean="0">
                <a:solidFill>
                  <a:srgbClr val="00B050"/>
                </a:solidFill>
              </a:rPr>
              <a:t>(PBUH)</a:t>
            </a:r>
            <a:r>
              <a:rPr lang="en-US" sz="2800" dirty="0" smtClean="0">
                <a:solidFill>
                  <a:schemeClr val="tx2">
                    <a:lumMod val="60000"/>
                    <a:lumOff val="40000"/>
                  </a:schemeClr>
                </a:solidFill>
              </a:rPr>
              <a:t> </a:t>
            </a:r>
            <a:r>
              <a:rPr lang="en-US" sz="2800" dirty="0" smtClean="0">
                <a:solidFill>
                  <a:srgbClr val="FF0000"/>
                </a:solidFill>
              </a:rPr>
              <a:t>was extremely merciful and kind towards animals.”</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644650" y="274638"/>
            <a:ext cx="7499350" cy="1143000"/>
          </a:xfrm>
        </p:spPr>
        <p:txBody>
          <a:bodyPr>
            <a:normAutofit fontScale="90000"/>
          </a:bodyPr>
          <a:lstStyle/>
          <a:p>
            <a:r>
              <a:rPr lang="en-US" b="1" dirty="0" smtClean="0">
                <a:solidFill>
                  <a:schemeClr val="tx2">
                    <a:lumMod val="60000"/>
                    <a:lumOff val="40000"/>
                  </a:schemeClr>
                </a:solidFill>
              </a:rPr>
              <a:t>Conclusion:</a:t>
            </a:r>
            <a:r>
              <a:rPr lang="en-US" dirty="0" smtClean="0"/>
              <a:t/>
            </a:r>
            <a:br>
              <a:rPr lang="en-US" dirty="0" smtClean="0"/>
            </a:br>
            <a:endParaRPr lang="en-US" dirty="0"/>
          </a:p>
        </p:txBody>
      </p:sp>
      <p:sp>
        <p:nvSpPr>
          <p:cNvPr id="3" name="Content Placeholder 2"/>
          <p:cNvSpPr>
            <a:spLocks noGrp="1"/>
          </p:cNvSpPr>
          <p:nvPr>
            <p:ph idx="4294967295"/>
          </p:nvPr>
        </p:nvSpPr>
        <p:spPr>
          <a:xfrm>
            <a:off x="1644650" y="1447800"/>
            <a:ext cx="7499350" cy="4800600"/>
          </a:xfrm>
        </p:spPr>
        <p:txBody>
          <a:bodyPr>
            <a:normAutofit fontScale="47500" lnSpcReduction="20000"/>
          </a:bodyPr>
          <a:lstStyle/>
          <a:p>
            <a:pPr>
              <a:buNone/>
            </a:pPr>
            <a:r>
              <a:rPr lang="en-US" sz="3400" dirty="0" smtClean="0">
                <a:solidFill>
                  <a:srgbClr val="FF0000"/>
                </a:solidFill>
              </a:rPr>
              <a:t>My beloved Islamic Course  participants…</a:t>
            </a:r>
          </a:p>
          <a:p>
            <a:pPr>
              <a:buNone/>
            </a:pPr>
            <a:endParaRPr lang="en-US" sz="3400" dirty="0" smtClean="0">
              <a:solidFill>
                <a:srgbClr val="FF0000"/>
              </a:solidFill>
            </a:endParaRPr>
          </a:p>
          <a:p>
            <a:pPr>
              <a:buFont typeface="Wingdings" pitchFamily="2" charset="2"/>
              <a:buChar char="Ø"/>
            </a:pPr>
            <a:r>
              <a:rPr lang="en-US" sz="3400" dirty="0" smtClean="0"/>
              <a:t>Kindness to animals is something that Islam teaches us.  </a:t>
            </a:r>
          </a:p>
          <a:p>
            <a:pPr>
              <a:buFont typeface="Wingdings" pitchFamily="2" charset="2"/>
              <a:buChar char="Ø"/>
            </a:pPr>
            <a:endParaRPr lang="en-US" sz="3400" dirty="0" smtClean="0">
              <a:solidFill>
                <a:srgbClr val="00B050"/>
              </a:solidFill>
            </a:endParaRPr>
          </a:p>
          <a:p>
            <a:pPr>
              <a:buFont typeface="Wingdings" pitchFamily="2" charset="2"/>
              <a:buChar char="Ø"/>
            </a:pPr>
            <a:r>
              <a:rPr lang="en-US" sz="3400" dirty="0" smtClean="0">
                <a:solidFill>
                  <a:srgbClr val="00B050"/>
                </a:solidFill>
              </a:rPr>
              <a:t>We</a:t>
            </a:r>
            <a:r>
              <a:rPr lang="en-US" sz="3400" dirty="0" smtClean="0"/>
              <a:t> obey and listen to everything that is in our great religion of Islam.  </a:t>
            </a:r>
          </a:p>
          <a:p>
            <a:pPr>
              <a:buFont typeface="Wingdings" pitchFamily="2" charset="2"/>
              <a:buChar char="Ø"/>
            </a:pPr>
            <a:endParaRPr lang="en-US" sz="3400" dirty="0" smtClean="0">
              <a:solidFill>
                <a:srgbClr val="00B050"/>
              </a:solidFill>
            </a:endParaRPr>
          </a:p>
          <a:p>
            <a:pPr>
              <a:buFont typeface="Wingdings" pitchFamily="2" charset="2"/>
              <a:buChar char="Ø"/>
            </a:pPr>
            <a:r>
              <a:rPr lang="en-US" sz="3400" dirty="0" smtClean="0">
                <a:solidFill>
                  <a:srgbClr val="00B050"/>
                </a:solidFill>
              </a:rPr>
              <a:t>We</a:t>
            </a:r>
            <a:r>
              <a:rPr lang="en-US" sz="3400" dirty="0" smtClean="0"/>
              <a:t> must not torment animals, but rather we should be kind and merciful to them.  </a:t>
            </a:r>
          </a:p>
          <a:p>
            <a:pPr>
              <a:buFont typeface="Wingdings" pitchFamily="2" charset="2"/>
              <a:buChar char="Ø"/>
            </a:pPr>
            <a:endParaRPr lang="en-US" sz="3400" dirty="0" smtClean="0">
              <a:solidFill>
                <a:srgbClr val="00B050"/>
              </a:solidFill>
            </a:endParaRPr>
          </a:p>
          <a:p>
            <a:pPr>
              <a:buFont typeface="Wingdings" pitchFamily="2" charset="2"/>
              <a:buChar char="Ø"/>
            </a:pPr>
            <a:r>
              <a:rPr lang="en-US" sz="3400" dirty="0" smtClean="0">
                <a:solidFill>
                  <a:srgbClr val="00B050"/>
                </a:solidFill>
              </a:rPr>
              <a:t>We</a:t>
            </a:r>
            <a:r>
              <a:rPr lang="en-US" sz="3400" dirty="0" smtClean="0"/>
              <a:t> must not forbid them from food and water, but rather we should feed them and give them drink.  </a:t>
            </a:r>
          </a:p>
          <a:p>
            <a:pPr>
              <a:buFont typeface="Wingdings" pitchFamily="2" charset="2"/>
              <a:buChar char="Ø"/>
            </a:pPr>
            <a:endParaRPr lang="en-US" sz="3400" dirty="0" smtClean="0">
              <a:solidFill>
                <a:srgbClr val="00B050"/>
              </a:solidFill>
            </a:endParaRPr>
          </a:p>
          <a:p>
            <a:pPr>
              <a:buFont typeface="Wingdings" pitchFamily="2" charset="2"/>
              <a:buChar char="Ø"/>
            </a:pPr>
            <a:r>
              <a:rPr lang="en-US" sz="3400" dirty="0" smtClean="0">
                <a:solidFill>
                  <a:srgbClr val="00B050"/>
                </a:solidFill>
              </a:rPr>
              <a:t>We</a:t>
            </a:r>
            <a:r>
              <a:rPr lang="en-US" sz="3400" dirty="0" smtClean="0"/>
              <a:t> must not harm them by beating them or dragging them forcefully.  </a:t>
            </a:r>
          </a:p>
          <a:p>
            <a:pPr>
              <a:buFont typeface="Wingdings" pitchFamily="2" charset="2"/>
              <a:buChar char="Ø"/>
            </a:pPr>
            <a:endParaRPr lang="en-US" sz="3400" dirty="0" smtClean="0">
              <a:solidFill>
                <a:srgbClr val="FF0000"/>
              </a:solidFill>
            </a:endParaRPr>
          </a:p>
          <a:p>
            <a:pPr>
              <a:buFont typeface="Wingdings" pitchFamily="2" charset="2"/>
              <a:buChar char="Ø"/>
            </a:pPr>
            <a:r>
              <a:rPr lang="en-US" sz="3400" dirty="0" smtClean="0">
                <a:solidFill>
                  <a:srgbClr val="FF0000"/>
                </a:solidFill>
              </a:rPr>
              <a:t>If we </a:t>
            </a:r>
            <a:r>
              <a:rPr lang="en-US" sz="3400" dirty="0" smtClean="0"/>
              <a:t>do these things, then we will have established kindness to animals.</a:t>
            </a: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sz="6000" dirty="0" smtClean="0"/>
              <a:t>29.3%</a:t>
            </a:r>
          </a:p>
          <a:p>
            <a:pPr>
              <a:buNone/>
            </a:pPr>
            <a:r>
              <a:rPr lang="en-US" sz="4800" dirty="0" smtClean="0">
                <a:solidFill>
                  <a:schemeClr val="accent5">
                    <a:lumMod val="60000"/>
                    <a:lumOff val="40000"/>
                  </a:schemeClr>
                </a:solidFill>
              </a:rPr>
              <a:t>Other pets such as:</a:t>
            </a:r>
          </a:p>
          <a:p>
            <a:pPr>
              <a:buNone/>
            </a:pPr>
            <a:r>
              <a:rPr lang="en-US" sz="4800" dirty="0" smtClean="0">
                <a:solidFill>
                  <a:schemeClr val="accent5">
                    <a:lumMod val="60000"/>
                    <a:lumOff val="40000"/>
                  </a:schemeClr>
                </a:solidFill>
              </a:rPr>
              <a:t>Rabbits and</a:t>
            </a:r>
          </a:p>
          <a:p>
            <a:pPr>
              <a:buNone/>
            </a:pPr>
            <a:r>
              <a:rPr lang="en-US" sz="4800" dirty="0" smtClean="0">
                <a:solidFill>
                  <a:schemeClr val="accent5">
                    <a:lumMod val="60000"/>
                    <a:lumOff val="40000"/>
                  </a:schemeClr>
                </a:solidFill>
              </a:rPr>
              <a:t>Tortoises</a:t>
            </a:r>
          </a:p>
          <a:p>
            <a:pPr>
              <a:buNone/>
            </a:pPr>
            <a:endParaRPr lang="en-US" dirty="0">
              <a:solidFill>
                <a:schemeClr val="accent5">
                  <a:lumMod val="60000"/>
                  <a:lumOff val="40000"/>
                </a:schemeClr>
              </a:solidFill>
            </a:endParaRPr>
          </a:p>
        </p:txBody>
      </p:sp>
      <p:pic>
        <p:nvPicPr>
          <p:cNvPr id="1026" name="Picture 2" descr="C:\Users\Public\Pictures\Sample Pictures\rabbit.jpg"/>
          <p:cNvPicPr>
            <a:picLocks noChangeAspect="1" noChangeArrowheads="1"/>
          </p:cNvPicPr>
          <p:nvPr/>
        </p:nvPicPr>
        <p:blipFill>
          <a:blip r:embed="rId2" cstate="print"/>
          <a:srcRect/>
          <a:stretch>
            <a:fillRect/>
          </a:stretch>
        </p:blipFill>
        <p:spPr bwMode="auto">
          <a:xfrm>
            <a:off x="5486400" y="3276600"/>
            <a:ext cx="2952750" cy="25908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solidFill>
                  <a:srgbClr val="C00000"/>
                </a:solidFill>
              </a:rPr>
              <a:t/>
            </a:r>
            <a:br>
              <a:rPr lang="en-US" sz="4000" dirty="0" smtClean="0">
                <a:solidFill>
                  <a:srgbClr val="C00000"/>
                </a:solidFill>
              </a:rPr>
            </a:br>
            <a:r>
              <a:rPr lang="en-US" sz="4000" dirty="0" smtClean="0">
                <a:solidFill>
                  <a:srgbClr val="C00000"/>
                </a:solidFill>
              </a:rPr>
              <a:t/>
            </a:r>
            <a:br>
              <a:rPr lang="en-US" sz="4000" dirty="0" smtClean="0">
                <a:solidFill>
                  <a:srgbClr val="C00000"/>
                </a:solidFill>
              </a:rPr>
            </a:br>
            <a:r>
              <a:rPr lang="en-US" sz="2900" b="1" dirty="0" smtClean="0">
                <a:solidFill>
                  <a:srgbClr val="C00000"/>
                </a:solidFill>
              </a:rPr>
              <a:t>Animal Welfare Laws: Seriously Outdated</a:t>
            </a:r>
            <a:br>
              <a:rPr lang="en-US" sz="2900" b="1" dirty="0" smtClean="0">
                <a:solidFill>
                  <a:srgbClr val="C00000"/>
                </a:solidFill>
              </a:rPr>
            </a:br>
            <a:r>
              <a:rPr lang="en-US" sz="4000" dirty="0" smtClean="0">
                <a:solidFill>
                  <a:srgbClr val="C00000"/>
                </a:solidFill>
              </a:rPr>
              <a:t/>
            </a:r>
            <a:br>
              <a:rPr lang="en-US" sz="4000" dirty="0" smtClean="0">
                <a:solidFill>
                  <a:srgbClr val="C00000"/>
                </a:solidFill>
              </a:rPr>
            </a:br>
            <a:endParaRPr lang="en-US" sz="4000" dirty="0">
              <a:solidFill>
                <a:srgbClr val="C00000"/>
              </a:solidFill>
            </a:endParaRPr>
          </a:p>
        </p:txBody>
      </p:sp>
      <p:sp>
        <p:nvSpPr>
          <p:cNvPr id="3" name="Content Placeholder 2"/>
          <p:cNvSpPr>
            <a:spLocks noGrp="1"/>
          </p:cNvSpPr>
          <p:nvPr>
            <p:ph idx="1"/>
          </p:nvPr>
        </p:nvSpPr>
        <p:spPr/>
        <p:txBody>
          <a:bodyPr>
            <a:normAutofit/>
          </a:bodyPr>
          <a:lstStyle/>
          <a:p>
            <a:pPr>
              <a:buNone/>
            </a:pPr>
            <a:r>
              <a:rPr lang="en-US" dirty="0" smtClean="0"/>
              <a:t>Study finds 75 years old anti-cruelty </a:t>
            </a:r>
          </a:p>
          <a:p>
            <a:pPr>
              <a:buNone/>
            </a:pPr>
            <a:r>
              <a:rPr lang="en-US" dirty="0" smtClean="0"/>
              <a:t>legislation leaves pets without adequate </a:t>
            </a:r>
          </a:p>
          <a:p>
            <a:pPr>
              <a:buNone/>
            </a:pPr>
            <a:r>
              <a:rPr lang="en-US" dirty="0" smtClean="0"/>
              <a:t>protection.</a:t>
            </a:r>
          </a:p>
          <a:p>
            <a:pPr>
              <a:buNone/>
            </a:pPr>
            <a:endParaRPr lang="en-US" sz="3600" dirty="0" smtClean="0"/>
          </a:p>
          <a:p>
            <a:pPr>
              <a:buNone/>
            </a:pPr>
            <a:r>
              <a:rPr lang="en-US" sz="3600" dirty="0" smtClean="0"/>
              <a:t>Licensed dogs:</a:t>
            </a:r>
          </a:p>
          <a:p>
            <a:pPr>
              <a:buNone/>
            </a:pPr>
            <a:r>
              <a:rPr lang="en-US" sz="3600" dirty="0" smtClean="0">
                <a:solidFill>
                  <a:srgbClr val="00B050"/>
                </a:solidFill>
              </a:rPr>
              <a:t>2000:     </a:t>
            </a:r>
            <a:r>
              <a:rPr lang="en-US" dirty="0" smtClean="0">
                <a:solidFill>
                  <a:srgbClr val="FF0000"/>
                </a:solidFill>
              </a:rPr>
              <a:t>67,098</a:t>
            </a:r>
            <a:endParaRPr lang="en-US" dirty="0" smtClean="0"/>
          </a:p>
          <a:p>
            <a:pPr>
              <a:buNone/>
            </a:pPr>
            <a:r>
              <a:rPr lang="en-US" dirty="0" smtClean="0">
                <a:solidFill>
                  <a:srgbClr val="00B050"/>
                </a:solidFill>
              </a:rPr>
              <a:t>2009:     </a:t>
            </a:r>
            <a:r>
              <a:rPr lang="en-US" dirty="0" smtClean="0">
                <a:solidFill>
                  <a:srgbClr val="FF0000"/>
                </a:solidFill>
              </a:rPr>
              <a:t>317,024</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Pets Living Conditions in HK</a:t>
            </a:r>
            <a:endParaRPr lang="en-US" dirty="0"/>
          </a:p>
        </p:txBody>
      </p:sp>
      <p:sp>
        <p:nvSpPr>
          <p:cNvPr id="3" name="Content Placeholder 2"/>
          <p:cNvSpPr>
            <a:spLocks noGrp="1"/>
          </p:cNvSpPr>
          <p:nvPr>
            <p:ph idx="1"/>
          </p:nvPr>
        </p:nvSpPr>
        <p:spPr>
          <a:xfrm>
            <a:off x="1295400" y="1524000"/>
            <a:ext cx="7498080" cy="4800600"/>
          </a:xfrm>
        </p:spPr>
        <p:txBody>
          <a:bodyPr>
            <a:normAutofit fontScale="92500"/>
          </a:bodyPr>
          <a:lstStyle/>
          <a:p>
            <a:pPr>
              <a:buFont typeface="Wingdings" pitchFamily="2" charset="2"/>
              <a:buChar char="Ø"/>
            </a:pPr>
            <a:r>
              <a:rPr lang="en-US" sz="4000" dirty="0" smtClean="0"/>
              <a:t> Reptiles kept in cartoons the </a:t>
            </a:r>
          </a:p>
          <a:p>
            <a:pPr>
              <a:buNone/>
            </a:pPr>
            <a:r>
              <a:rPr lang="en-US" sz="4000" dirty="0" smtClean="0"/>
              <a:t>   size of a lunch box; </a:t>
            </a:r>
          </a:p>
          <a:p>
            <a:pPr>
              <a:buFont typeface="Wingdings" pitchFamily="2" charset="2"/>
              <a:buChar char="Ø"/>
            </a:pPr>
            <a:r>
              <a:rPr lang="en-US" sz="4000" dirty="0" smtClean="0"/>
              <a:t> Dogs in cages where they can </a:t>
            </a:r>
          </a:p>
          <a:p>
            <a:pPr>
              <a:buNone/>
            </a:pPr>
            <a:r>
              <a:rPr lang="en-US" sz="4000" dirty="0" smtClean="0"/>
              <a:t>	  barely turn around. </a:t>
            </a:r>
          </a:p>
          <a:p>
            <a:pPr>
              <a:buFont typeface="Wingdings" pitchFamily="2" charset="2"/>
              <a:buChar char="Ø"/>
            </a:pPr>
            <a:r>
              <a:rPr lang="en-US" sz="4000" dirty="0" smtClean="0"/>
              <a:t> Tortoises piled in buckets with   </a:t>
            </a:r>
          </a:p>
          <a:p>
            <a:pPr>
              <a:buNone/>
            </a:pPr>
            <a:r>
              <a:rPr lang="en-US" sz="4000" dirty="0" smtClean="0"/>
              <a:t>   no where to climb out and get  </a:t>
            </a:r>
          </a:p>
          <a:p>
            <a:pPr>
              <a:buNone/>
            </a:pPr>
            <a:r>
              <a:rPr lang="en-US" sz="4000" dirty="0" smtClean="0"/>
              <a:t>   dry.  </a:t>
            </a:r>
            <a:endParaRPr lang="en-US" sz="4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a:buNone/>
            </a:pPr>
            <a:r>
              <a:rPr lang="en-US" sz="2900" dirty="0" smtClean="0"/>
              <a:t>Associate professor of law </a:t>
            </a:r>
            <a:r>
              <a:rPr lang="en-US" sz="2900" i="1" dirty="0" smtClean="0">
                <a:solidFill>
                  <a:srgbClr val="FF0000"/>
                </a:solidFill>
              </a:rPr>
              <a:t>Amanda </a:t>
            </a:r>
            <a:r>
              <a:rPr lang="en-US" sz="2900" i="1" dirty="0" err="1" smtClean="0">
                <a:solidFill>
                  <a:srgbClr val="FF0000"/>
                </a:solidFill>
              </a:rPr>
              <a:t>Whitfort</a:t>
            </a:r>
            <a:endParaRPr lang="en-US" sz="2900" i="1" dirty="0" smtClean="0">
              <a:solidFill>
                <a:srgbClr val="FF0000"/>
              </a:solidFill>
            </a:endParaRPr>
          </a:p>
          <a:p>
            <a:pPr>
              <a:buNone/>
            </a:pPr>
            <a:r>
              <a:rPr lang="en-US" sz="2900" dirty="0" smtClean="0"/>
              <a:t>says:</a:t>
            </a:r>
          </a:p>
          <a:p>
            <a:pPr>
              <a:buNone/>
            </a:pPr>
            <a:endParaRPr lang="en-US" dirty="0" smtClean="0"/>
          </a:p>
          <a:p>
            <a:pPr>
              <a:buFont typeface="Wingdings" pitchFamily="2" charset="2"/>
              <a:buChar char="Ø"/>
            </a:pPr>
            <a:r>
              <a:rPr lang="en-US" sz="2800" dirty="0" smtClean="0"/>
              <a:t>The government has yet to set minimum legal </a:t>
            </a:r>
          </a:p>
          <a:p>
            <a:pPr>
              <a:buNone/>
            </a:pPr>
            <a:r>
              <a:rPr lang="en-US" sz="2800" dirty="0" smtClean="0"/>
              <a:t>	cage sizes for pet shops that keep animals but are not involved in breeding.</a:t>
            </a:r>
          </a:p>
          <a:p>
            <a:pPr>
              <a:buNone/>
            </a:pPr>
            <a:endParaRPr lang="en-US" sz="2800" dirty="0" smtClean="0"/>
          </a:p>
          <a:p>
            <a:pPr>
              <a:buFont typeface="Wingdings" pitchFamily="2" charset="2"/>
              <a:buChar char="Ø"/>
            </a:pPr>
            <a:r>
              <a:rPr lang="en-US" sz="2800" dirty="0" smtClean="0"/>
              <a:t>As long as the animals can ‘move freely’ in a cage the operators will not be prosecuted.</a:t>
            </a:r>
          </a:p>
          <a:p>
            <a:pPr>
              <a:buNone/>
            </a:pPr>
            <a:endParaRPr lang="en-US"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453</TotalTime>
  <Words>3644</Words>
  <Application>Microsoft Office PowerPoint</Application>
  <PresentationFormat>On-screen Show (4:3)</PresentationFormat>
  <Paragraphs>547</Paragraphs>
  <Slides>56</Slides>
  <Notes>0</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Solstice</vt:lpstr>
      <vt:lpstr>KINDNESS TO THE ANIMALS</vt:lpstr>
      <vt:lpstr>ALL PRAISES TO ALLAH ALMIGHTY</vt:lpstr>
      <vt:lpstr>Basic Guidelines:</vt:lpstr>
      <vt:lpstr>Statistics about pets in HK</vt:lpstr>
      <vt:lpstr>Slide 5</vt:lpstr>
      <vt:lpstr>Slide 6</vt:lpstr>
      <vt:lpstr>  Animal Welfare Laws: Seriously Outdated  </vt:lpstr>
      <vt:lpstr>Pets Living Conditions in HK</vt:lpstr>
      <vt:lpstr>Slide 9</vt:lpstr>
      <vt:lpstr>Slide 10</vt:lpstr>
      <vt:lpstr>Slide 11</vt:lpstr>
      <vt:lpstr>Slide 12</vt:lpstr>
      <vt:lpstr>Current Situation</vt:lpstr>
      <vt:lpstr>Slide 14</vt:lpstr>
      <vt:lpstr>Slide 15</vt:lpstr>
      <vt:lpstr>Veterinarian Dr Pauline Taylor describes: </vt:lpstr>
      <vt:lpstr>Slide 17</vt:lpstr>
      <vt:lpstr>Slide 18</vt:lpstr>
      <vt:lpstr>Slide 19</vt:lpstr>
      <vt:lpstr>Basic Islamic Guidelines</vt:lpstr>
      <vt:lpstr>Kindness to Animals:  The Greatness of Islam </vt:lpstr>
      <vt:lpstr>Slide 22</vt:lpstr>
      <vt:lpstr> Islam is the religion of mercy for all creatures </vt:lpstr>
      <vt:lpstr>Attitude Towards Animals</vt:lpstr>
      <vt:lpstr>Islam is the call of mercy</vt:lpstr>
      <vt:lpstr>Salaf As-Saalih (The Earlier Pious Generations) advised to be Kind to Animals </vt:lpstr>
      <vt:lpstr>Adi Bin Haatim’s Kindness to Ants</vt:lpstr>
      <vt:lpstr>Kindness to Animals is a Beloved Characteristic</vt:lpstr>
      <vt:lpstr>Saying of The Holy Prophet (PBUH)</vt:lpstr>
      <vt:lpstr>Caliph ‘Umar (May God be pleased with him) worries about a Mule </vt:lpstr>
      <vt:lpstr>Slide 31</vt:lpstr>
      <vt:lpstr>What did Caliph ‘Umar (May God be pleased with him)  want to teach us? </vt:lpstr>
      <vt:lpstr>The Man and the Thirsty Dog</vt:lpstr>
      <vt:lpstr>Act of Kindness: Forgiveness of Sins</vt:lpstr>
      <vt:lpstr>The Companions of the Messenger of Allah asked: </vt:lpstr>
      <vt:lpstr>Do Not Torment Animals </vt:lpstr>
      <vt:lpstr>Do not torment animals</vt:lpstr>
      <vt:lpstr>Kindness to The Birds</vt:lpstr>
      <vt:lpstr>Kindness to Animals while Slaughtering</vt:lpstr>
      <vt:lpstr>Kindness to Animals while Slaughtering</vt:lpstr>
      <vt:lpstr>The Beauty of Islam</vt:lpstr>
      <vt:lpstr> Why is that?  </vt:lpstr>
      <vt:lpstr>The Cat and the Mean Woman</vt:lpstr>
      <vt:lpstr>Slide 44</vt:lpstr>
      <vt:lpstr> The Story of Prophet  and an Ant </vt:lpstr>
      <vt:lpstr>What did the Prophet do to it? </vt:lpstr>
      <vt:lpstr>A light scolding to Prophet</vt:lpstr>
      <vt:lpstr>  From this Prophetic story    we learn the following:  </vt:lpstr>
      <vt:lpstr>The Holy Quran Says:</vt:lpstr>
      <vt:lpstr> The Story of a Sad Camel </vt:lpstr>
      <vt:lpstr> The story begins:</vt:lpstr>
      <vt:lpstr>His Companions said: </vt:lpstr>
      <vt:lpstr>The tradition had been reported with more detail saying that the Prophet said: </vt:lpstr>
      <vt:lpstr>The Prophet then said: </vt:lpstr>
      <vt:lpstr>Moral Lesson:</vt:lpstr>
      <vt:lpstr>Conclusion: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KINDNESS TO THE ANIMALS</dc:title>
  <dc:creator>GSM</dc:creator>
  <cp:lastModifiedBy>Haq</cp:lastModifiedBy>
  <cp:revision>101</cp:revision>
  <dcterms:created xsi:type="dcterms:W3CDTF">2010-07-14T12:50:31Z</dcterms:created>
  <dcterms:modified xsi:type="dcterms:W3CDTF">2010-07-16T15:25:50Z</dcterms:modified>
</cp:coreProperties>
</file>