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0"/>
  </p:notesMasterIdLst>
  <p:sldIdLst>
    <p:sldId id="256" r:id="rId2"/>
    <p:sldId id="271" r:id="rId3"/>
    <p:sldId id="577" r:id="rId4"/>
    <p:sldId id="586" r:id="rId5"/>
    <p:sldId id="587" r:id="rId6"/>
    <p:sldId id="588" r:id="rId7"/>
    <p:sldId id="589" r:id="rId8"/>
    <p:sldId id="590" r:id="rId9"/>
    <p:sldId id="591" r:id="rId10"/>
    <p:sldId id="496" r:id="rId11"/>
    <p:sldId id="495" r:id="rId12"/>
    <p:sldId id="566" r:id="rId13"/>
    <p:sldId id="567" r:id="rId14"/>
    <p:sldId id="497" r:id="rId15"/>
    <p:sldId id="498" r:id="rId16"/>
    <p:sldId id="499" r:id="rId17"/>
    <p:sldId id="501" r:id="rId18"/>
    <p:sldId id="502" r:id="rId19"/>
    <p:sldId id="503" r:id="rId20"/>
    <p:sldId id="504" r:id="rId21"/>
    <p:sldId id="505" r:id="rId22"/>
    <p:sldId id="506" r:id="rId23"/>
    <p:sldId id="507" r:id="rId24"/>
    <p:sldId id="508" r:id="rId25"/>
    <p:sldId id="509" r:id="rId26"/>
    <p:sldId id="510" r:id="rId27"/>
    <p:sldId id="511" r:id="rId28"/>
    <p:sldId id="512" r:id="rId29"/>
    <p:sldId id="513" r:id="rId30"/>
    <p:sldId id="514" r:id="rId31"/>
    <p:sldId id="515" r:id="rId32"/>
    <p:sldId id="516" r:id="rId33"/>
    <p:sldId id="517" r:id="rId34"/>
    <p:sldId id="518" r:id="rId35"/>
    <p:sldId id="519" r:id="rId36"/>
    <p:sldId id="520" r:id="rId37"/>
    <p:sldId id="523" r:id="rId38"/>
    <p:sldId id="524" r:id="rId39"/>
    <p:sldId id="521" r:id="rId40"/>
    <p:sldId id="522" r:id="rId41"/>
    <p:sldId id="526" r:id="rId42"/>
    <p:sldId id="525" r:id="rId43"/>
    <p:sldId id="559" r:id="rId44"/>
    <p:sldId id="560" r:id="rId45"/>
    <p:sldId id="561" r:id="rId46"/>
    <p:sldId id="562" r:id="rId47"/>
    <p:sldId id="563" r:id="rId48"/>
    <p:sldId id="527" r:id="rId49"/>
    <p:sldId id="529" r:id="rId50"/>
    <p:sldId id="528" r:id="rId51"/>
    <p:sldId id="592" r:id="rId52"/>
    <p:sldId id="593" r:id="rId53"/>
    <p:sldId id="594" r:id="rId54"/>
    <p:sldId id="595" r:id="rId55"/>
    <p:sldId id="596" r:id="rId56"/>
    <p:sldId id="597" r:id="rId57"/>
    <p:sldId id="598" r:id="rId58"/>
    <p:sldId id="599" r:id="rId59"/>
  </p:sldIdLst>
  <p:sldSz cx="9144000" cy="6858000" type="screen4x3"/>
  <p:notesSz cx="6858000" cy="9144000"/>
  <p:defaultTextStyle>
    <a:defPPr>
      <a:defRPr lang="en-US"/>
    </a:defPPr>
    <a:lvl1pPr algn="l" rtl="0" fontAlgn="base">
      <a:spcBef>
        <a:spcPct val="20000"/>
      </a:spcBef>
      <a:spcAft>
        <a:spcPct val="0"/>
      </a:spcAft>
      <a:buClr>
        <a:schemeClr val="tx1"/>
      </a:buClr>
      <a:buSzPct val="75000"/>
      <a:buFont typeface="Wingdings" pitchFamily="2" charset="2"/>
      <a:buChar char="l"/>
      <a:defRPr sz="2800" kern="1200">
        <a:solidFill>
          <a:schemeClr val="accent1"/>
        </a:solidFill>
        <a:latin typeface="Arial" charset="0"/>
        <a:ea typeface="+mn-ea"/>
        <a:cs typeface="+mn-cs"/>
      </a:defRPr>
    </a:lvl1pPr>
    <a:lvl2pPr marL="457200" algn="l" rtl="0" fontAlgn="base">
      <a:spcBef>
        <a:spcPct val="20000"/>
      </a:spcBef>
      <a:spcAft>
        <a:spcPct val="0"/>
      </a:spcAft>
      <a:buClr>
        <a:schemeClr val="tx1"/>
      </a:buClr>
      <a:buSzPct val="75000"/>
      <a:buFont typeface="Wingdings" pitchFamily="2" charset="2"/>
      <a:buChar char="l"/>
      <a:defRPr sz="2800" kern="1200">
        <a:solidFill>
          <a:schemeClr val="accent1"/>
        </a:solidFill>
        <a:latin typeface="Arial" charset="0"/>
        <a:ea typeface="+mn-ea"/>
        <a:cs typeface="+mn-cs"/>
      </a:defRPr>
    </a:lvl2pPr>
    <a:lvl3pPr marL="914400" algn="l" rtl="0" fontAlgn="base">
      <a:spcBef>
        <a:spcPct val="20000"/>
      </a:spcBef>
      <a:spcAft>
        <a:spcPct val="0"/>
      </a:spcAft>
      <a:buClr>
        <a:schemeClr val="tx1"/>
      </a:buClr>
      <a:buSzPct val="75000"/>
      <a:buFont typeface="Wingdings" pitchFamily="2" charset="2"/>
      <a:buChar char="l"/>
      <a:defRPr sz="2800" kern="1200">
        <a:solidFill>
          <a:schemeClr val="accent1"/>
        </a:solidFill>
        <a:latin typeface="Arial" charset="0"/>
        <a:ea typeface="+mn-ea"/>
        <a:cs typeface="+mn-cs"/>
      </a:defRPr>
    </a:lvl3pPr>
    <a:lvl4pPr marL="1371600" algn="l" rtl="0" fontAlgn="base">
      <a:spcBef>
        <a:spcPct val="20000"/>
      </a:spcBef>
      <a:spcAft>
        <a:spcPct val="0"/>
      </a:spcAft>
      <a:buClr>
        <a:schemeClr val="tx1"/>
      </a:buClr>
      <a:buSzPct val="75000"/>
      <a:buFont typeface="Wingdings" pitchFamily="2" charset="2"/>
      <a:buChar char="l"/>
      <a:defRPr sz="2800" kern="1200">
        <a:solidFill>
          <a:schemeClr val="accent1"/>
        </a:solidFill>
        <a:latin typeface="Arial" charset="0"/>
        <a:ea typeface="+mn-ea"/>
        <a:cs typeface="+mn-cs"/>
      </a:defRPr>
    </a:lvl4pPr>
    <a:lvl5pPr marL="1828800" algn="l" rtl="0" fontAlgn="base">
      <a:spcBef>
        <a:spcPct val="20000"/>
      </a:spcBef>
      <a:spcAft>
        <a:spcPct val="0"/>
      </a:spcAft>
      <a:buClr>
        <a:schemeClr val="tx1"/>
      </a:buClr>
      <a:buSzPct val="75000"/>
      <a:buFont typeface="Wingdings" pitchFamily="2" charset="2"/>
      <a:buChar char="l"/>
      <a:defRPr sz="2800" kern="1200">
        <a:solidFill>
          <a:schemeClr val="accent1"/>
        </a:solidFill>
        <a:latin typeface="Arial" charset="0"/>
        <a:ea typeface="+mn-ea"/>
        <a:cs typeface="+mn-cs"/>
      </a:defRPr>
    </a:lvl5pPr>
    <a:lvl6pPr marL="2286000" algn="l" defTabSz="914400" rtl="0" eaLnBrk="1" latinLnBrk="0" hangingPunct="1">
      <a:defRPr sz="2800" kern="1200">
        <a:solidFill>
          <a:schemeClr val="accent1"/>
        </a:solidFill>
        <a:latin typeface="Arial" charset="0"/>
        <a:ea typeface="+mn-ea"/>
        <a:cs typeface="+mn-cs"/>
      </a:defRPr>
    </a:lvl6pPr>
    <a:lvl7pPr marL="2743200" algn="l" defTabSz="914400" rtl="0" eaLnBrk="1" latinLnBrk="0" hangingPunct="1">
      <a:defRPr sz="2800" kern="1200">
        <a:solidFill>
          <a:schemeClr val="accent1"/>
        </a:solidFill>
        <a:latin typeface="Arial" charset="0"/>
        <a:ea typeface="+mn-ea"/>
        <a:cs typeface="+mn-cs"/>
      </a:defRPr>
    </a:lvl7pPr>
    <a:lvl8pPr marL="3200400" algn="l" defTabSz="914400" rtl="0" eaLnBrk="1" latinLnBrk="0" hangingPunct="1">
      <a:defRPr sz="2800" kern="1200">
        <a:solidFill>
          <a:schemeClr val="accent1"/>
        </a:solidFill>
        <a:latin typeface="Arial" charset="0"/>
        <a:ea typeface="+mn-ea"/>
        <a:cs typeface="+mn-cs"/>
      </a:defRPr>
    </a:lvl8pPr>
    <a:lvl9pPr marL="3657600" algn="l" defTabSz="914400" rtl="0" eaLnBrk="1" latinLnBrk="0" hangingPunct="1">
      <a:defRPr sz="2800" kern="1200">
        <a:solidFill>
          <a:schemeClr val="accent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33CC33"/>
    <a:srgbClr val="FFFFCC"/>
    <a:srgbClr val="99FF99"/>
    <a:srgbClr val="9999FF"/>
    <a:srgbClr val="CC0099"/>
    <a:srgbClr val="FF99CC"/>
    <a:srgbClr val="009999"/>
    <a:srgbClr val="00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32787"/>
    <p:restoredTop sz="90924" autoAdjust="0"/>
  </p:normalViewPr>
  <p:slideViewPr>
    <p:cSldViewPr>
      <p:cViewPr>
        <p:scale>
          <a:sx n="69" d="100"/>
          <a:sy n="69" d="100"/>
        </p:scale>
        <p:origin x="-1782"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F25DFB-04E7-4839-8C8E-B276334262FF}" type="datetimeFigureOut">
              <a:rPr lang="en-US" smtClean="0"/>
              <a:pPr/>
              <a:t>6/17/2014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B7B398-8088-4FE0-BD4F-A6241987DBEF}" type="slidenum">
              <a:rPr lang="en-US" smtClean="0"/>
              <a:pPr/>
              <a:t>‹#›</a:t>
            </a:fld>
            <a:endParaRPr lang="en-US" dirty="0"/>
          </a:p>
        </p:txBody>
      </p:sp>
    </p:spTree>
    <p:extLst>
      <p:ext uri="{BB962C8B-B14F-4D97-AF65-F5344CB8AC3E}">
        <p14:creationId xmlns:p14="http://schemas.microsoft.com/office/powerpoint/2010/main" val="393008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D1EC67-9B47-4ACA-9DA5-75EBBD3937C4}" type="slidenum">
              <a:rPr lang="en-US" altLang="en-US"/>
              <a:pPr/>
              <a:t>25</a:t>
            </a:fld>
            <a:endParaRPr lang="en-US" alt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pPr>
              <a:buFontTx/>
              <a:buChar char="-"/>
            </a:pPr>
            <a:r>
              <a:rPr lang="en-US" altLang="en-US"/>
              <a:t>6th Imam (a): The most excellent and most necessary obligation incumbent upon man is knowledge of the Lord, and acknowledgement of one's servitude to Him.</a:t>
            </a:r>
          </a:p>
          <a:p>
            <a:pPr>
              <a:buFontTx/>
              <a:buChar char="-"/>
            </a:pPr>
            <a:r>
              <a:rPr lang="en-US" altLang="en-US"/>
              <a:t>what does it mean to gain knowledge of Allah (swt)? one can make an analogy to seeing. suppose that you want to pay attention to something. often times you would bring it closer or you would go close to it so you can observe it better. now here it is seeing not with the eyes but with the heart. that is why the hadith of the prophet says worship your Lord as if you see Him, and if you do not see Him, then know that He sees you. Or Imam Ali (a) was asked: do you see your Lord? He (a) said: I would not worship a Lord that I could not see. </a:t>
            </a:r>
          </a:p>
          <a:p>
            <a:pPr>
              <a:buFontTx/>
              <a:buChar char="-"/>
            </a:pPr>
            <a:r>
              <a:rPr lang="en-US" altLang="en-US"/>
              <a:t>Slide 9: aside from the definition of ibadah given in Fiqh and Fuqaha (I sent you the link to this list time), ibadah can also be defined as Taa`ah (obedience to Allah) + Tasleem (surrender to the will of Allah). if you love someone or something, you will obey it and surrender your will to it. for example, if there is a person who is in love with something of this world (you can choose a good example), you'll find that he obeys it (meaning that he follows it and uses it as a guide to make decisions on what to do and how to do things) and surrenders it (he lets it dominate his thinking). If there is someone who loves Allah (swt) because of the gratitude he has to Him for all that He has given, and he loves Allah (swt) because He is the source of all perfection, then he will obey him and surrender his will to Him.</a:t>
            </a:r>
            <a:br>
              <a:rPr lang="en-US" altLang="en-US"/>
            </a:b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2E7D3C-334D-43DF-80C5-BBBF506CA28E}" type="slidenum">
              <a:rPr lang="en-US" altLang="en-US"/>
              <a:pPr/>
              <a:t>34</a:t>
            </a:fld>
            <a:endParaRPr lang="en-US" alt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a:lnSpc>
                <a:spcPct val="90000"/>
              </a:lnSpc>
            </a:pPr>
            <a:r>
              <a:rPr lang="en-US" altLang="en-US" sz="1000"/>
              <a:t>slide 24:</a:t>
            </a:r>
          </a:p>
          <a:p>
            <a:pPr>
              <a:lnSpc>
                <a:spcPct val="90000"/>
              </a:lnSpc>
            </a:pPr>
            <a:r>
              <a:rPr lang="en-US" altLang="en-US" sz="1000"/>
              <a:t> </a:t>
            </a:r>
          </a:p>
          <a:p>
            <a:pPr>
              <a:lnSpc>
                <a:spcPct val="90000"/>
              </a:lnSpc>
            </a:pPr>
            <a:r>
              <a:rPr lang="en-US" altLang="en-US" sz="1000"/>
              <a:t>since goal is Allah (swt), it all comes back to where we started out from, which is Allah (swt) and knowing Allah. this is exactly what Tawheed is all about -- not a theoretical sort of tawheed that you just read about and never put into practice, but a tawheed where you really understand who Allah (swt) is and how He is the source of all perfection and your eventual goal. </a:t>
            </a:r>
          </a:p>
          <a:p>
            <a:pPr>
              <a:lnSpc>
                <a:spcPct val="90000"/>
              </a:lnSpc>
            </a:pPr>
            <a:r>
              <a:rPr lang="en-US" altLang="en-US" sz="1000"/>
              <a:t> </a:t>
            </a:r>
          </a:p>
          <a:p>
            <a:pPr>
              <a:lnSpc>
                <a:spcPct val="90000"/>
              </a:lnSpc>
            </a:pPr>
            <a:r>
              <a:rPr lang="en-US" altLang="en-US" sz="1000"/>
              <a:t>the line about perfect balance of powers and instincts -- this is to say if you choose to travel on the path of Tawheed, there are well known steps that the ulamaa' have described for being a "wayfarer" on this path (books like Self Building explain this in detail). one of the main things you have to do is to achieve self purification, and a quick way of understanding this is to say that if human being has all these different "malakah" or senses, like the animal sense, the sense of lust, the sense of imagination, etc., the perfect human being is the one who is able to regulate all these senses with complete and absolute justice over him/herself. for example if you prevent yourself from going out w/ your friends to watch a haram movie, your animal senses tell you you should go because it will be fun and having fun is pleasurable which is a good thing for all animals. but your sense of self justice will realize that this act of yours will have an immediate negative spiritual reaction that will be painful and harmful to your spirit, and throw you on a detour from the path to Allah (swt) from which you may never recover. therefore if you let your self justice always prevail you will be successful.</a:t>
            </a:r>
          </a:p>
          <a:p>
            <a:pPr>
              <a:lnSpc>
                <a:spcPct val="90000"/>
              </a:lnSpc>
            </a:pPr>
            <a:r>
              <a:rPr lang="en-US" altLang="en-US" sz="1000"/>
              <a:t> </a:t>
            </a:r>
          </a:p>
          <a:p>
            <a:pPr>
              <a:lnSpc>
                <a:spcPct val="90000"/>
              </a:lnSpc>
            </a:pPr>
            <a:r>
              <a:rPr lang="en-US" altLang="en-US" sz="1000"/>
              <a:t>when we ask Allah (swt) to help us attain this goal He will help us. this is the idea of "lutf". quick definition from Doctrines of Shi'i Islam: the purpose of creation is to attain all that the human soul can aspire to, doing so by means of the graces realized through devotion to God. Once you are a) aware of this purpose and b) pledge yourself to undertake the first steps towards its realization, Allah will Himself help you with his loving-kindness (lutf).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2E7D3C-334D-43DF-80C5-BBBF506CA28E}" type="slidenum">
              <a:rPr lang="en-US" altLang="en-US"/>
              <a:pPr/>
              <a:t>35</a:t>
            </a:fld>
            <a:endParaRPr lang="en-US" alt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a:lnSpc>
                <a:spcPct val="90000"/>
              </a:lnSpc>
            </a:pPr>
            <a:r>
              <a:rPr lang="en-US" altLang="en-US" sz="1000"/>
              <a:t>slide 24:</a:t>
            </a:r>
          </a:p>
          <a:p>
            <a:pPr>
              <a:lnSpc>
                <a:spcPct val="90000"/>
              </a:lnSpc>
            </a:pPr>
            <a:r>
              <a:rPr lang="en-US" altLang="en-US" sz="1000"/>
              <a:t> </a:t>
            </a:r>
          </a:p>
          <a:p>
            <a:pPr>
              <a:lnSpc>
                <a:spcPct val="90000"/>
              </a:lnSpc>
            </a:pPr>
            <a:r>
              <a:rPr lang="en-US" altLang="en-US" sz="1000"/>
              <a:t>since goal is Allah (swt), it all comes back to where we started out from, which is Allah (swt) and knowing Allah. this is exactly what Tawheed is all about -- not a theoretical sort of tawheed that you just read about and never put into practice, but a tawheed where you really understand who Allah (swt) is and how He is the source of all perfection and your eventual goal. </a:t>
            </a:r>
          </a:p>
          <a:p>
            <a:pPr>
              <a:lnSpc>
                <a:spcPct val="90000"/>
              </a:lnSpc>
            </a:pPr>
            <a:r>
              <a:rPr lang="en-US" altLang="en-US" sz="1000"/>
              <a:t> </a:t>
            </a:r>
          </a:p>
          <a:p>
            <a:pPr>
              <a:lnSpc>
                <a:spcPct val="90000"/>
              </a:lnSpc>
            </a:pPr>
            <a:r>
              <a:rPr lang="en-US" altLang="en-US" sz="1000"/>
              <a:t>the line about perfect balance of powers and instincts -- this is to say if you choose to travel on the path of Tawheed, there are well known steps that the ulamaa' have described for being a "wayfarer" on this path (books like Self Building explain this in detail). one of the main things you have to do is to achieve self purification, and a quick way of understanding this is to say that if human being has all these different "malakah" or senses, like the animal sense, the sense of lust, the sense of imagination, etc., the perfect human being is the one who is able to regulate all these senses with complete and absolute justice over him/herself. for example if you prevent yourself from going out w/ your friends to watch a haram movie, your animal senses tell you you should go because it will be fun and having fun is pleasurable which is a good thing for all animals. but your sense of self justice will realize that this act of yours will have an immediate negative spiritual reaction that will be painful and harmful to your spirit, and throw you on a detour from the path to Allah (swt) from which you may never recover. therefore if you let your self justice always prevail you will be successful.</a:t>
            </a:r>
          </a:p>
          <a:p>
            <a:pPr>
              <a:lnSpc>
                <a:spcPct val="90000"/>
              </a:lnSpc>
            </a:pPr>
            <a:r>
              <a:rPr lang="en-US" altLang="en-US" sz="1000"/>
              <a:t> </a:t>
            </a:r>
          </a:p>
          <a:p>
            <a:pPr>
              <a:lnSpc>
                <a:spcPct val="90000"/>
              </a:lnSpc>
            </a:pPr>
            <a:r>
              <a:rPr lang="en-US" altLang="en-US" sz="1000"/>
              <a:t>when we ask Allah (swt) to help us attain this goal He will help us. this is the idea of "lutf". quick definition from Doctrines of Shi'i Islam: the purpose of creation is to attain all that the human soul can aspire to, doing so by means of the graces realized through devotion to God. Once you are a) aware of this purpose and b) pledge yourself to undertake the first steps towards its realization, Allah will Himself help you with his loving-kindness (lutf).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2E7D3C-334D-43DF-80C5-BBBF506CA28E}" type="slidenum">
              <a:rPr lang="en-US" altLang="en-US"/>
              <a:pPr/>
              <a:t>36</a:t>
            </a:fld>
            <a:endParaRPr lang="en-US" alt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a:lnSpc>
                <a:spcPct val="90000"/>
              </a:lnSpc>
            </a:pPr>
            <a:r>
              <a:rPr lang="en-US" altLang="en-US" sz="1000"/>
              <a:t>slide 24:</a:t>
            </a:r>
          </a:p>
          <a:p>
            <a:pPr>
              <a:lnSpc>
                <a:spcPct val="90000"/>
              </a:lnSpc>
            </a:pPr>
            <a:r>
              <a:rPr lang="en-US" altLang="en-US" sz="1000"/>
              <a:t> </a:t>
            </a:r>
          </a:p>
          <a:p>
            <a:pPr>
              <a:lnSpc>
                <a:spcPct val="90000"/>
              </a:lnSpc>
            </a:pPr>
            <a:r>
              <a:rPr lang="en-US" altLang="en-US" sz="1000"/>
              <a:t>since goal is Allah (swt), it all comes back to where we started out from, which is Allah (swt) and knowing Allah. this is exactly what Tawheed is all about -- not a theoretical sort of tawheed that you just read about and never put into practice, but a tawheed where you really understand who Allah (swt) is and how He is the source of all perfection and your eventual goal. </a:t>
            </a:r>
          </a:p>
          <a:p>
            <a:pPr>
              <a:lnSpc>
                <a:spcPct val="90000"/>
              </a:lnSpc>
            </a:pPr>
            <a:r>
              <a:rPr lang="en-US" altLang="en-US" sz="1000"/>
              <a:t> </a:t>
            </a:r>
          </a:p>
          <a:p>
            <a:pPr>
              <a:lnSpc>
                <a:spcPct val="90000"/>
              </a:lnSpc>
            </a:pPr>
            <a:r>
              <a:rPr lang="en-US" altLang="en-US" sz="1000"/>
              <a:t>the line about perfect balance of powers and instincts -- this is to say if you choose to travel on the path of Tawheed, there are well known steps that the ulamaa' have described for being a "wayfarer" on this path (books like Self Building explain this in detail). one of the main things you have to do is to achieve self purification, and a quick way of understanding this is to say that if human being has all these different "malakah" or senses, like the animal sense, the sense of lust, the sense of imagination, etc., the perfect human being is the one who is able to regulate all these senses with complete and absolute justice over him/herself. for example if you prevent yourself from going out w/ your friends to watch a haram movie, your animal senses tell you you should go because it will be fun and having fun is pleasurable which is a good thing for all animals. but your sense of self justice will realize that this act of yours will have an immediate negative spiritual reaction that will be painful and harmful to your spirit, and throw you on a detour from the path to Allah (swt) from which you may never recover. therefore if you let your self justice always prevail you will be successful.</a:t>
            </a:r>
          </a:p>
          <a:p>
            <a:pPr>
              <a:lnSpc>
                <a:spcPct val="90000"/>
              </a:lnSpc>
            </a:pPr>
            <a:r>
              <a:rPr lang="en-US" altLang="en-US" sz="1000"/>
              <a:t> </a:t>
            </a:r>
          </a:p>
          <a:p>
            <a:pPr>
              <a:lnSpc>
                <a:spcPct val="90000"/>
              </a:lnSpc>
            </a:pPr>
            <a:r>
              <a:rPr lang="en-US" altLang="en-US" sz="1000"/>
              <a:t>when we ask Allah (swt) to help us attain this goal He will help us. this is the idea of "lutf". quick definition from Doctrines of Shi'i Islam: the purpose of creation is to attain all that the human soul can aspire to, doing so by means of the graces realized through devotion to God. Once you are a) aware of this purpose and b) pledge yourself to undertake the first steps towards its realization, Allah will Himself help you with his loving-kindness (lutf).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28281-20B5-4794-8F49-BCD08375CB78}" type="slidenum">
              <a:rPr lang="en-US" altLang="en-US"/>
              <a:pPr/>
              <a:t>26</a:t>
            </a:fld>
            <a:endParaRPr lang="en-US" alt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altLang="en-US"/>
              <a:t>the goal of the obligations we have for doing certain actions is to "make our lives confirm with our beliefs" (Doctrines of Shi'i Islam, 3)</a:t>
            </a:r>
            <a:br>
              <a:rPr lang="en-US" altLang="en-US"/>
            </a:br>
            <a:r>
              <a:rPr lang="en-US" altLang="en-US"/>
              <a:t>- The substance of the message delivered by God's Prophets can be summarize under two headings, belief and action</a:t>
            </a:r>
            <a:br>
              <a:rPr lang="en-US" altLang="en-US"/>
            </a:br>
            <a:r>
              <a:rPr lang="en-US" altLang="en-US"/>
              <a:t>- human being has free will...the gateway to the transcendent path of right guidance leading back to God is always open to man; it is only at the moment of death that it closes, that is when repentance is no longer accepted (Doctrines 10) </a:t>
            </a:r>
          </a:p>
          <a:p>
            <a:r>
              <a:rPr lang="en-US" altLang="en-US"/>
              <a:t>Slide 10: gaining knowledge of Allah (swt) - another way of saying this is that you gain awareness of the presence of Allah (swt) in all matters of place and time. In du`a 1 of Sahifa Imam al-Sajjad (a) refers to this type of knowledge and awareness of Allah (swt):</a:t>
            </a:r>
            <a:br>
              <a:rPr lang="en-US" altLang="en-US"/>
            </a:br>
            <a:r>
              <a:rPr lang="en-US" altLang="en-US"/>
              <a:t>Praise belongs to God, for,</a:t>
            </a:r>
            <a:br>
              <a:rPr lang="en-US" altLang="en-US"/>
            </a:br>
            <a:r>
              <a:rPr lang="en-US" altLang="en-US"/>
              <a:t>           had He withheld from His servants the knowledge to praise Him</a:t>
            </a:r>
            <a:br>
              <a:rPr lang="en-US" altLang="en-US"/>
            </a:br>
            <a:r>
              <a:rPr lang="en-US" altLang="en-US"/>
              <a:t>                     for the uninterrupted kindnesses</a:t>
            </a:r>
            <a:br>
              <a:rPr lang="en-US" altLang="en-US"/>
            </a:br>
            <a:r>
              <a:rPr lang="en-US" altLang="en-US"/>
              <a:t>                               with which He has tried them</a:t>
            </a:r>
            <a:br>
              <a:rPr lang="en-US" altLang="en-US"/>
            </a:br>
            <a:r>
              <a:rPr lang="en-US" altLang="en-US"/>
              <a:t>                     and the manifest favours</a:t>
            </a:r>
            <a:br>
              <a:rPr lang="en-US" altLang="en-US"/>
            </a:br>
            <a:r>
              <a:rPr lang="en-US" altLang="en-US"/>
              <a:t>                               which He has lavished upon them,</a:t>
            </a:r>
            <a:br>
              <a:rPr lang="en-US" altLang="en-US"/>
            </a:br>
            <a:r>
              <a:rPr lang="en-US" altLang="en-US"/>
              <a:t>           they would have moved about in His kindnesses</a:t>
            </a:r>
            <a:br>
              <a:rPr lang="en-US" altLang="en-US"/>
            </a:br>
            <a:r>
              <a:rPr lang="en-US" altLang="en-US"/>
              <a:t>                     without praising Him,</a:t>
            </a:r>
            <a:br>
              <a:rPr lang="en-US" altLang="en-US"/>
            </a:br>
            <a:r>
              <a:rPr lang="en-US" altLang="en-US"/>
              <a:t>           and spread themselves out in His provision</a:t>
            </a:r>
            <a:br>
              <a:rPr lang="en-US" altLang="en-US"/>
            </a:br>
            <a:r>
              <a:rPr lang="en-US" altLang="en-US"/>
              <a:t>                     without thanking Him. </a:t>
            </a:r>
            <a:br>
              <a:rPr lang="en-US" altLang="en-US"/>
            </a:br>
            <a:r>
              <a:rPr lang="en-US" altLang="en-US"/>
              <a:t>           Had such been the case,</a:t>
            </a:r>
            <a:br>
              <a:rPr lang="en-US" altLang="en-US"/>
            </a:br>
            <a:r>
              <a:rPr lang="en-US" altLang="en-US"/>
              <a:t>                     they would have left the bounds of humanity</a:t>
            </a:r>
            <a:br>
              <a:rPr lang="en-US" altLang="en-US"/>
            </a:br>
            <a:r>
              <a:rPr lang="en-US" altLang="en-US"/>
              <a:t>                               for that of beastliness</a:t>
            </a:r>
            <a:br>
              <a:rPr lang="en-US" altLang="en-US"/>
            </a:br>
            <a:r>
              <a:rPr lang="en-US" altLang="en-US"/>
              <a:t>                     and become as He has described in the firm text of His Book:</a:t>
            </a:r>
            <a:br>
              <a:rPr lang="en-US" altLang="en-US"/>
            </a:br>
            <a:r>
              <a:rPr lang="en-US" altLang="en-US"/>
              <a:t>                     They are but as the cattle—nay, but they are further astray from the way!</a:t>
            </a:r>
            <a:br>
              <a:rPr lang="en-US" altLang="en-US"/>
            </a:b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6CFA44-6646-4D55-82E0-8EFFD493572A}" type="slidenum">
              <a:rPr lang="en-US" altLang="en-US"/>
              <a:pPr/>
              <a:t>27</a:t>
            </a:fld>
            <a:endParaRPr lang="en-US" alt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ltLang="en-US"/>
              <a:t>worship does not benefit Him since He is from need because if He was in need then He would be imperfect.</a:t>
            </a:r>
          </a:p>
          <a:p>
            <a:r>
              <a:rPr lang="en-US" altLang="en-US"/>
              <a:t>- in general, when you do something you want to do it successfully. so let us see if the way that Allah (swt) has defined success involves worshipping Allah (swt). in adhan/iqama we say "hayya al-falah" which is hasten towards success. means that salaat is a form of success. then in the qur'an we see that success is tied towards purification of the soul, salaat, and remembering the name of Allah. </a:t>
            </a:r>
          </a:p>
          <a:p>
            <a:pPr>
              <a:buFontTx/>
              <a:buChar char="-"/>
            </a:pPr>
            <a:r>
              <a:rPr lang="en-US" altLang="en-US"/>
              <a:t>as far as the tazkiyaat al-nafs is concerned (purification of soul), this has to do with ethics. the other two (salaat +  remembrance) have to do with ibadah. to understand basics of ethics,</a:t>
            </a:r>
          </a:p>
          <a:p>
            <a:pPr>
              <a:buFontTx/>
              <a:buChar char="-"/>
            </a:pPr>
            <a:r>
              <a:rPr lang="en-US" altLang="en-US"/>
              <a:t>- example of name of Allah is al-tawwab (you have commentary for this). Or al-salaam. People in america are looking everywhere for peace after 9/11: rock concerts, candlelight vigils, memorial services, curtailing personal freedom, cracking down on immigrants, fingerprinting Muslims, having your neighbors spy on you. but they do so without any sense of spirituality, while the true source of peace is al-Salaam. Quran 59;23 this name of Allah is given along with other names of Allah.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3C412A-9CFE-4C83-89CE-F3AAB9FD15DC}" type="slidenum">
              <a:rPr lang="en-US" altLang="en-US"/>
              <a:pPr/>
              <a:t>28</a:t>
            </a:fld>
            <a:endParaRPr lang="en-US" alt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pPr>
              <a:lnSpc>
                <a:spcPct val="90000"/>
              </a:lnSpc>
            </a:pPr>
            <a:r>
              <a:rPr lang="en-US" altLang="en-US" sz="1000"/>
              <a:t>slide 20:</a:t>
            </a:r>
          </a:p>
          <a:p>
            <a:pPr>
              <a:lnSpc>
                <a:spcPct val="90000"/>
              </a:lnSpc>
            </a:pPr>
            <a:r>
              <a:rPr lang="en-US" altLang="en-US" sz="1000"/>
              <a:t> </a:t>
            </a:r>
          </a:p>
          <a:p>
            <a:pPr>
              <a:lnSpc>
                <a:spcPct val="90000"/>
              </a:lnSpc>
            </a:pPr>
            <a:r>
              <a:rPr lang="en-US" altLang="en-US" sz="1000"/>
              <a:t>worship of the elite. this is what imam ali (a) has referred to in his famous hadith of the three times of worshippers. this is reserved for those awliyaa' (saints) who have achieved a high level, but it is a level that is accessible if we only try hard enough. and besides, understanding it is very important since understanding is the first step. </a:t>
            </a:r>
          </a:p>
          <a:p>
            <a:pPr>
              <a:lnSpc>
                <a:spcPct val="90000"/>
              </a:lnSpc>
            </a:pPr>
            <a:r>
              <a:rPr lang="en-US" altLang="en-US" sz="1000"/>
              <a:t> </a:t>
            </a:r>
          </a:p>
          <a:p>
            <a:pPr>
              <a:lnSpc>
                <a:spcPct val="90000"/>
              </a:lnSpc>
            </a:pPr>
            <a:r>
              <a:rPr lang="en-US" altLang="en-US" sz="1000"/>
              <a:t>now take something like power/status. a lot of people in this world would like to have power and the reigns of leadership. they see other people who have power or status and envy that person's position in society. they can console themselves however knowing that they will be rewarded in the hereafter with delights beyond imagination. however, the true awliyaa' will look at the type of power/status that is in the hands of people and they will want nothing from it, because they realize that what is with Allah (swt) is better. and in fact they realize that true power lies in the hands of Allah (swt) and it is that which Allah (swt) says in the Qur'an:</a:t>
            </a:r>
          </a:p>
          <a:p>
            <a:pPr>
              <a:lnSpc>
                <a:spcPct val="90000"/>
              </a:lnSpc>
            </a:pPr>
            <a:r>
              <a:rPr lang="en-US" altLang="en-US" sz="1000"/>
              <a:t> </a:t>
            </a:r>
            <a:endParaRPr lang="en-US" altLang="en-US" sz="1000" b="1"/>
          </a:p>
          <a:p>
            <a:pPr>
              <a:lnSpc>
                <a:spcPct val="90000"/>
              </a:lnSpc>
            </a:pPr>
            <a:r>
              <a:rPr lang="en-US" altLang="en-US" sz="1000" b="1"/>
              <a:t>[3:26]</a:t>
            </a:r>
            <a:r>
              <a:rPr lang="en-US" altLang="en-US" sz="1000"/>
              <a:t> Say: "O Allah! Lord of Power (And Rule), Thou givest power to whom Thou pleasest, and Thou strippest off power from whom Thou pleasest: Thou enduest with honour whom Thou pleasest, and Thou bringest low whom Thou pleasest: In Thy hand is all good. Verily, over all things Thou hast power.</a:t>
            </a:r>
            <a:br>
              <a:rPr lang="en-US" altLang="en-US" sz="1000"/>
            </a:br>
            <a:endParaRPr lang="en-US" altLang="en-US" sz="1000" b="1"/>
          </a:p>
          <a:p>
            <a:pPr>
              <a:lnSpc>
                <a:spcPct val="90000"/>
              </a:lnSpc>
            </a:pPr>
            <a:r>
              <a:rPr lang="en-US" altLang="en-US" sz="1000" b="1"/>
              <a:t>[28:83] </a:t>
            </a:r>
            <a:r>
              <a:rPr lang="en-US" altLang="en-US" sz="1000"/>
              <a:t>(As for) that future abode, We assign it to those who have no desire to exalt themselves in the earth nor to make mischief and the good end is for those who guard (against evil)</a:t>
            </a:r>
            <a:br>
              <a:rPr lang="en-US" altLang="en-US" sz="1000"/>
            </a:br>
            <a:endParaRPr lang="en-US" altLang="en-US" sz="1000"/>
          </a:p>
          <a:p>
            <a:pPr>
              <a:lnSpc>
                <a:spcPct val="90000"/>
              </a:lnSpc>
            </a:pPr>
            <a:r>
              <a:rPr lang="en-US" altLang="en-US" sz="1000"/>
              <a:t>these are people who like Imam Ali (a) see only Allah (swt) because he is the provider of all their needs and desires.</a:t>
            </a:r>
          </a:p>
          <a:p>
            <a:pPr>
              <a:lnSpc>
                <a:spcPct val="90000"/>
              </a:lnSpc>
            </a:pPr>
            <a:r>
              <a:rPr lang="en-US" altLang="en-US" sz="100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A58344-3740-47D8-BC06-B0AD736BF448}" type="slidenum">
              <a:rPr lang="en-US" altLang="en-US"/>
              <a:pPr/>
              <a:t>29</a:t>
            </a:fld>
            <a:endParaRPr lang="en-US" alt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pPr>
              <a:lnSpc>
                <a:spcPct val="80000"/>
              </a:lnSpc>
            </a:pPr>
            <a:r>
              <a:rPr lang="en-US" altLang="en-US" sz="800"/>
              <a:t>slide 21:</a:t>
            </a:r>
          </a:p>
          <a:p>
            <a:pPr>
              <a:lnSpc>
                <a:spcPct val="80000"/>
              </a:lnSpc>
            </a:pPr>
            <a:r>
              <a:rPr lang="en-US" altLang="en-US" sz="800"/>
              <a:t> </a:t>
            </a:r>
          </a:p>
          <a:p>
            <a:pPr>
              <a:lnSpc>
                <a:spcPct val="80000"/>
              </a:lnSpc>
            </a:pPr>
            <a:r>
              <a:rPr lang="en-US" altLang="en-US" sz="800"/>
              <a:t>for these people, pleasure of heaven and escape from hell cannot be their only goal in life. in fact in this world they have access to both of these. for example the qur'an says that those who are near are "happiness, bounty, and a garden of delight". qur'an doesn't say that eventually they will get these things, but rather it says that they are these things right now. and for someone who is occupied with Allah (swt) and knows that what is with Allah (swt) is better than anything you can find elsewhere, it is this person that has tranquility of the heart. this tranquility is what people around the world are searching everywhere for -- they escape on vacations, take world tours, do drugs, etc. to find this tranquility but they are looking in the wrong places. quote of Imam Ali (a) shows that they have access to jannah even in this world. </a:t>
            </a:r>
          </a:p>
          <a:p>
            <a:pPr>
              <a:lnSpc>
                <a:spcPct val="80000"/>
              </a:lnSpc>
            </a:pPr>
            <a:r>
              <a:rPr lang="en-US" altLang="en-US" sz="800"/>
              <a:t> </a:t>
            </a:r>
          </a:p>
          <a:p>
            <a:pPr>
              <a:lnSpc>
                <a:spcPct val="80000"/>
              </a:lnSpc>
            </a:pPr>
            <a:r>
              <a:rPr lang="en-US" altLang="en-US" sz="800"/>
              <a:t>the theme in this slide is that when you have complete reliance on Allah (swt), things of heaven become accessible to you *in this world*. you don't have to wait til the hereafter. a couple of stories that show this point:</a:t>
            </a:r>
          </a:p>
          <a:p>
            <a:pPr>
              <a:lnSpc>
                <a:spcPct val="80000"/>
              </a:lnSpc>
            </a:pPr>
            <a:r>
              <a:rPr lang="en-US" altLang="en-US" sz="800"/>
              <a:t> </a:t>
            </a:r>
          </a:p>
          <a:p>
            <a:pPr>
              <a:lnSpc>
                <a:spcPct val="80000"/>
              </a:lnSpc>
            </a:pPr>
            <a:r>
              <a:rPr lang="en-US" altLang="en-US" sz="800"/>
              <a:t>- Imam Ali, in a conversation with Kumayl-bin-Ziad, declares that there is no one to whom he may divulge the secret of his heart. But he says there are some individuals in the world who have attained the point of perfect certainty in knowledge and feel that there is no space to separate them from the spirit of certitude. That thing, namely livelihood, which is difficult for men of pleasure and materialists to achieve is tame and easy for them, and what is the source of terror for the former, namely privacy with God, is the means of companionship for the latter. They go along with people but their spirits soar high, and while they are here they are also simultaneously in the next world going through the mystic and devotional pains and communions that Ali had.  (quoted from Perfect Man, available on Al-Islam) </a:t>
            </a:r>
            <a:br>
              <a:rPr lang="en-US" altLang="en-US" sz="800"/>
            </a:br>
            <a:endParaRPr lang="en-US" altLang="en-US" sz="800"/>
          </a:p>
          <a:p>
            <a:pPr>
              <a:lnSpc>
                <a:spcPct val="80000"/>
              </a:lnSpc>
            </a:pPr>
            <a:r>
              <a:rPr lang="en-US" altLang="en-US" sz="800"/>
              <a:t>- It is narrated that one day the companions of the holy Apostle said to him: "We fear to be hypocrites." They were true believers and yet they felt this anxiety. The Prophet asked the reason. They said: "When we come before you, and you preach of God, resurrection and sin, we have a deep feeling of penitence that is so pleasant. But when we leave you and go back to our family, we find ourselves as we had been before. Is this not hypocrisy" The Prophet answered: "No, this is not hypocrisy which is the act of being double-faced. What you describe about is about two conditions of the mind, when it is downcast." Then he continued: "If you remain in the same state as when you are with me, then the angels will shake hands with you, and if it becomes a habit with you, you can walk on water without being drowned."  (Perfect Man)</a:t>
            </a:r>
          </a:p>
          <a:p>
            <a:pPr>
              <a:lnSpc>
                <a:spcPct val="80000"/>
              </a:lnSpc>
            </a:pPr>
            <a:r>
              <a:rPr lang="en-US" altLang="en-US" sz="800"/>
              <a:t> </a:t>
            </a:r>
          </a:p>
          <a:p>
            <a:pPr>
              <a:lnSpc>
                <a:spcPct val="80000"/>
              </a:lnSpc>
            </a:pPr>
            <a:r>
              <a:rPr lang="en-US" altLang="en-US" sz="800"/>
              <a:t>- sometime after karbala 4th imam (a) was put in prison in damascus. a companion came to him and the companion was sad (or crying) because of the state of the imam (a). imam (a) told him not to cry for his state, because the imam (a) was not suffering. the imam (a) put his hand over the companion's face to show him what the Imam (a) was experiencing at that time, and the companion was able to see jannah. </a:t>
            </a:r>
          </a:p>
          <a:p>
            <a:pPr>
              <a:lnSpc>
                <a:spcPct val="80000"/>
              </a:lnSpc>
            </a:pPr>
            <a:r>
              <a:rPr lang="en-US" altLang="en-US" sz="800"/>
              <a:t> </a:t>
            </a:r>
          </a:p>
          <a:p>
            <a:pPr>
              <a:lnSpc>
                <a:spcPct val="80000"/>
              </a:lnSpc>
            </a:pPr>
            <a:r>
              <a:rPr lang="en-US" altLang="en-US" sz="800"/>
              <a:t>- Imam Ali (a) explains in Nahj al-Balagha about those who are true mutaqeen Nahj al-Balagha sermon 193: "The greatness of the Creator is seated in their heart, and, so, everything else appears small in their eyes. Thus to them Paradise is as though they see it and are enjoying its favours. To them, Hell is also as if they see it and are suffering punishment in it." &lt;-- this is extremely important. it proves without a doubt that paradise/hell can't be the goal of life since awliyaa' can experience these in this world.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D2A18A-FEB1-4EEB-8262-3080C8233B18}" type="slidenum">
              <a:rPr lang="en-US" altLang="en-US"/>
              <a:pPr/>
              <a:t>30</a:t>
            </a:fld>
            <a:endParaRPr lang="en-US" alt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altLang="en-US"/>
              <a:t>slide 22:</a:t>
            </a:r>
          </a:p>
          <a:p>
            <a:r>
              <a:rPr lang="en-US" altLang="en-US"/>
              <a:t> </a:t>
            </a:r>
          </a:p>
          <a:p>
            <a:r>
              <a:rPr lang="en-US" altLang="en-US"/>
              <a:t>qur'anic verses clearly establish that the goal of life is Allah (swt). and since reaching Allah (swt) is impossible (because we are created and He is Creator), you can say that the goal of life is getting near to Allah (swt). this is in fact why our niyyah in performing ibadah should always be "qurbatan illallaah", to obtain nearness to Allah (swt). du'a kumayl to see the same point, for example near the beginning we say "allahumma innee ataqarrabu ilaykha bi dhikrika" (O Allah, indeed I am trying to get closer to you by remembering you and thinking of you), "ya ghaayata amaalil aarifeen", O' (Thou who art) the last hope and resort of those who acknowledge Thee.</a:t>
            </a:r>
          </a:p>
          <a:p>
            <a:r>
              <a:rPr lang="en-US" alt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F6FD88-9FBB-45D0-BF5D-4B3AD43263B2}" type="slidenum">
              <a:rPr lang="en-US" altLang="en-US"/>
              <a:pPr/>
              <a:t>31</a:t>
            </a:fld>
            <a:endParaRPr lang="en-US" alt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altLang="en-US"/>
              <a:t>slide 23:</a:t>
            </a:r>
          </a:p>
          <a:p>
            <a:r>
              <a:rPr lang="en-US" altLang="en-US"/>
              <a:t> </a:t>
            </a:r>
          </a:p>
          <a:p>
            <a:r>
              <a:rPr lang="en-US" altLang="en-US"/>
              <a:t>Read section 7 of Soaring to the only Beloved (al-islam.org/soarbeloved) and section 1 (Man's love of perfection) of Hadith 11 in forty hadith. these are excellent introductions to the idea of perfection. you can say that as a byproduct of seeking Allah (swt), a human being will seek to perfect himselves, or in other words be the best human being he could possibly be. but a question arises: if Allah (swt) is Perfect, and we want to attain perfection, are we saying that we want to be God? the difference is illustrated in this bit of poetry quoted by Mutahhari from a Persian ruler: first line was "No one has ever seen beauty like Yusuf's," and the second line was the following: "But He who created Yusuf (Joseph) has the true beauty." shows that a human being like the Prophet (s) can achieve the greatest perfection but this is a different sort of perfection than that of the Creator.</a:t>
            </a:r>
          </a:p>
          <a:p>
            <a:r>
              <a:rPr lang="en-US" alt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2E7D3C-334D-43DF-80C5-BBBF506CA28E}" type="slidenum">
              <a:rPr lang="en-US" altLang="en-US"/>
              <a:pPr/>
              <a:t>32</a:t>
            </a:fld>
            <a:endParaRPr lang="en-US" alt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a:lnSpc>
                <a:spcPct val="90000"/>
              </a:lnSpc>
            </a:pPr>
            <a:r>
              <a:rPr lang="en-US" altLang="en-US" sz="1000"/>
              <a:t>slide 24:</a:t>
            </a:r>
          </a:p>
          <a:p>
            <a:pPr>
              <a:lnSpc>
                <a:spcPct val="90000"/>
              </a:lnSpc>
            </a:pPr>
            <a:r>
              <a:rPr lang="en-US" altLang="en-US" sz="1000"/>
              <a:t> </a:t>
            </a:r>
          </a:p>
          <a:p>
            <a:pPr>
              <a:lnSpc>
                <a:spcPct val="90000"/>
              </a:lnSpc>
            </a:pPr>
            <a:r>
              <a:rPr lang="en-US" altLang="en-US" sz="1000"/>
              <a:t>since goal is Allah (swt), it all comes back to where we started out from, which is Allah (swt) and knowing Allah. this is exactly what Tawheed is all about -- not a theoretical sort of tawheed that you just read about and never put into practice, but a tawheed where you really understand who Allah (swt) is and how He is the source of all perfection and your eventual goal. </a:t>
            </a:r>
          </a:p>
          <a:p>
            <a:pPr>
              <a:lnSpc>
                <a:spcPct val="90000"/>
              </a:lnSpc>
            </a:pPr>
            <a:r>
              <a:rPr lang="en-US" altLang="en-US" sz="1000"/>
              <a:t> </a:t>
            </a:r>
          </a:p>
          <a:p>
            <a:pPr>
              <a:lnSpc>
                <a:spcPct val="90000"/>
              </a:lnSpc>
            </a:pPr>
            <a:r>
              <a:rPr lang="en-US" altLang="en-US" sz="1000"/>
              <a:t>the line about perfect balance of powers and instincts -- this is to say if you choose to travel on the path of Tawheed, there are well known steps that the ulamaa' have described for being a "wayfarer" on this path (books like Self Building explain this in detail). one of the main things you have to do is to achieve self purification, and a quick way of understanding this is to say that if human being has all these different "malakah" or senses, like the animal sense, the sense of lust, the sense of imagination, etc., the perfect human being is the one who is able to regulate all these senses with complete and absolute justice over him/herself. for example if you prevent yourself from going out w/ your friends to watch a haram movie, your animal senses tell you you should go because it will be fun and having fun is pleasurable which is a good thing for all animals. but your sense of self justice will realize that this act of yours will have an immediate negative spiritual reaction that will be painful and harmful to your spirit, and throw you on a detour from the path to Allah (swt) from which you may never recover. therefore if you let your self justice always prevail you will be successful.</a:t>
            </a:r>
          </a:p>
          <a:p>
            <a:pPr>
              <a:lnSpc>
                <a:spcPct val="90000"/>
              </a:lnSpc>
            </a:pPr>
            <a:r>
              <a:rPr lang="en-US" altLang="en-US" sz="1000"/>
              <a:t> </a:t>
            </a:r>
          </a:p>
          <a:p>
            <a:pPr>
              <a:lnSpc>
                <a:spcPct val="90000"/>
              </a:lnSpc>
            </a:pPr>
            <a:r>
              <a:rPr lang="en-US" altLang="en-US" sz="1000"/>
              <a:t>when we ask Allah (swt) to help us attain this goal He will help us. this is the idea of "lutf". quick definition from Doctrines of Shi'i Islam: the purpose of creation is to attain all that the human soul can aspire to, doing so by means of the graces realized through devotion to God. Once you are a) aware of this purpose and b) pledge yourself to undertake the first steps towards its realization, Allah will Himself help you with his loving-kindness (lutf).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2E7D3C-334D-43DF-80C5-BBBF506CA28E}" type="slidenum">
              <a:rPr lang="en-US" altLang="en-US"/>
              <a:pPr/>
              <a:t>33</a:t>
            </a:fld>
            <a:endParaRPr lang="en-US" alt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a:lnSpc>
                <a:spcPct val="90000"/>
              </a:lnSpc>
            </a:pPr>
            <a:r>
              <a:rPr lang="en-US" altLang="en-US" sz="1000"/>
              <a:t>slide 24:</a:t>
            </a:r>
          </a:p>
          <a:p>
            <a:pPr>
              <a:lnSpc>
                <a:spcPct val="90000"/>
              </a:lnSpc>
            </a:pPr>
            <a:r>
              <a:rPr lang="en-US" altLang="en-US" sz="1000"/>
              <a:t> </a:t>
            </a:r>
          </a:p>
          <a:p>
            <a:pPr>
              <a:lnSpc>
                <a:spcPct val="90000"/>
              </a:lnSpc>
            </a:pPr>
            <a:r>
              <a:rPr lang="en-US" altLang="en-US" sz="1000"/>
              <a:t>since goal is Allah (swt), it all comes back to where we started out from, which is Allah (swt) and knowing Allah. this is exactly what Tawheed is all about -- not a theoretical sort of tawheed that you just read about and never put into practice, but a tawheed where you really understand who Allah (swt) is and how He is the source of all perfection and your eventual goal. </a:t>
            </a:r>
          </a:p>
          <a:p>
            <a:pPr>
              <a:lnSpc>
                <a:spcPct val="90000"/>
              </a:lnSpc>
            </a:pPr>
            <a:r>
              <a:rPr lang="en-US" altLang="en-US" sz="1000"/>
              <a:t> </a:t>
            </a:r>
          </a:p>
          <a:p>
            <a:pPr>
              <a:lnSpc>
                <a:spcPct val="90000"/>
              </a:lnSpc>
            </a:pPr>
            <a:r>
              <a:rPr lang="en-US" altLang="en-US" sz="1000"/>
              <a:t>the line about perfect balance of powers and instincts -- this is to say if you choose to travel on the path of Tawheed, there are well known steps that the ulamaa' have described for being a "wayfarer" on this path (books like Self Building explain this in detail). one of the main things you have to do is to achieve self purification, and a quick way of understanding this is to say that if human being has all these different "malakah" or senses, like the animal sense, the sense of lust, the sense of imagination, etc., the perfect human being is the one who is able to regulate all these senses with complete and absolute justice over him/herself. for example if you prevent yourself from going out w/ your friends to watch a haram movie, your animal senses tell you you should go because it will be fun and having fun is pleasurable which is a good thing for all animals. but your sense of self justice will realize that this act of yours will have an immediate negative spiritual reaction that will be painful and harmful to your spirit, and throw you on a detour from the path to Allah (swt) from which you may never recover. therefore if you let your self justice always prevail you will be successful.</a:t>
            </a:r>
          </a:p>
          <a:p>
            <a:pPr>
              <a:lnSpc>
                <a:spcPct val="90000"/>
              </a:lnSpc>
            </a:pPr>
            <a:r>
              <a:rPr lang="en-US" altLang="en-US" sz="1000"/>
              <a:t> </a:t>
            </a:r>
          </a:p>
          <a:p>
            <a:pPr>
              <a:lnSpc>
                <a:spcPct val="90000"/>
              </a:lnSpc>
            </a:pPr>
            <a:r>
              <a:rPr lang="en-US" altLang="en-US" sz="1000"/>
              <a:t>when we ask Allah (swt) to help us attain this goal He will help us. this is the idea of "lutf". quick definition from Doctrines of Shi'i Islam: the purpose of creation is to attain all that the human soul can aspire to, doing so by means of the graces realized through devotion to God. Once you are a) aware of this purpose and b) pledge yourself to undertake the first steps towards its realization, Allah will Himself help you with his loving-kindness (lutf).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4572000" cy="6858000"/>
          </a:xfrm>
          <a:prstGeom prst="rect">
            <a:avLst/>
          </a:prstGeom>
          <a:solidFill>
            <a:schemeClr val="accent1"/>
          </a:solidFill>
          <a:ln w="9525">
            <a:noFill/>
            <a:miter lim="800000"/>
            <a:headEnd/>
            <a:tailEnd/>
          </a:ln>
          <a:effectLst/>
        </p:spPr>
        <p:txBody>
          <a:bodyPr wrap="none" anchor="ctr"/>
          <a:lstStyle/>
          <a:p>
            <a:pPr algn="ctr">
              <a:spcBef>
                <a:spcPct val="0"/>
              </a:spcBef>
              <a:buClrTx/>
              <a:buSzTx/>
              <a:buFontTx/>
              <a:buNone/>
            </a:pPr>
            <a:endParaRPr kumimoji="1" lang="en-US" sz="2400" dirty="0">
              <a:solidFill>
                <a:schemeClr val="tx1"/>
              </a:solidFill>
              <a:latin typeface="Times New Roman" charset="0"/>
            </a:endParaRPr>
          </a:p>
        </p:txBody>
      </p:sp>
      <p:sp>
        <p:nvSpPr>
          <p:cNvPr id="4099" name="AutoShape 3"/>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a:effectLst/>
        </p:spPr>
        <p:txBody>
          <a:bodyPr wrap="none" anchor="ctr"/>
          <a:lstStyle/>
          <a:p>
            <a:pPr algn="ctr">
              <a:spcBef>
                <a:spcPct val="0"/>
              </a:spcBef>
              <a:buClrTx/>
              <a:buSzTx/>
              <a:buFontTx/>
              <a:buNone/>
            </a:pPr>
            <a:endParaRPr kumimoji="1" lang="en-US" sz="2400" dirty="0">
              <a:solidFill>
                <a:schemeClr val="tx1"/>
              </a:solidFill>
              <a:latin typeface="Times New Roman" charset="0"/>
            </a:endParaRPr>
          </a:p>
        </p:txBody>
      </p:sp>
      <p:sp>
        <p:nvSpPr>
          <p:cNvPr id="4100"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grpSp>
        <p:nvGrpSpPr>
          <p:cNvPr id="4101" name="Group 5"/>
          <p:cNvGrpSpPr>
            <a:grpSpLocks/>
          </p:cNvGrpSpPr>
          <p:nvPr/>
        </p:nvGrpSpPr>
        <p:grpSpPr bwMode="auto">
          <a:xfrm>
            <a:off x="3632200" y="4889500"/>
            <a:ext cx="4876800" cy="319088"/>
            <a:chOff x="2288" y="3080"/>
            <a:chExt cx="3072" cy="201"/>
          </a:xfrm>
        </p:grpSpPr>
        <p:sp>
          <p:nvSpPr>
            <p:cNvPr id="4102" name="AutoShape 6"/>
            <p:cNvSpPr>
              <a:spLocks noChangeArrowheads="1"/>
            </p:cNvSpPr>
            <p:nvPr/>
          </p:nvSpPr>
          <p:spPr bwMode="auto">
            <a:xfrm flipH="1">
              <a:off x="2288" y="3080"/>
              <a:ext cx="2914" cy="200"/>
            </a:xfrm>
            <a:prstGeom prst="roundRect">
              <a:avLst>
                <a:gd name="adj" fmla="val 0"/>
              </a:avLst>
            </a:prstGeom>
            <a:solidFill>
              <a:schemeClr val="bg2"/>
            </a:solidFill>
            <a:ln w="9525">
              <a:noFill/>
              <a:round/>
              <a:headEnd/>
              <a:tailEnd/>
            </a:ln>
            <a:effectLst/>
          </p:spPr>
          <p:txBody>
            <a:bodyPr wrap="none" anchor="ctr"/>
            <a:lstStyle/>
            <a:p>
              <a:endParaRPr lang="en-US" dirty="0"/>
            </a:p>
          </p:txBody>
        </p:sp>
        <p:sp>
          <p:nvSpPr>
            <p:cNvPr id="4103" name="AutoShape 7"/>
            <p:cNvSpPr>
              <a:spLocks noChangeArrowheads="1"/>
            </p:cNvSpPr>
            <p:nvPr/>
          </p:nvSpPr>
          <p:spPr bwMode="auto">
            <a:xfrm>
              <a:off x="5196" y="3080"/>
              <a:ext cx="164" cy="201"/>
            </a:xfrm>
            <a:prstGeom prst="flowChartDelay">
              <a:avLst/>
            </a:prstGeom>
            <a:solidFill>
              <a:schemeClr val="bg2"/>
            </a:solidFill>
            <a:ln w="9525">
              <a:noFill/>
              <a:miter lim="800000"/>
              <a:headEnd/>
              <a:tailEnd/>
            </a:ln>
            <a:effectLst/>
          </p:spPr>
          <p:txBody>
            <a:bodyPr wrap="none" anchor="ctr"/>
            <a:lstStyle/>
            <a:p>
              <a:endParaRPr lang="en-US" dirty="0"/>
            </a:p>
          </p:txBody>
        </p:sp>
      </p:grpSp>
      <p:sp>
        <p:nvSpPr>
          <p:cNvPr id="4104" name="Rectangle 8"/>
          <p:cNvSpPr>
            <a:spLocks noGrp="1" noChangeArrowheads="1"/>
          </p:cNvSpPr>
          <p:nvPr>
            <p:ph type="dt" sz="quarter" idx="2"/>
          </p:nvPr>
        </p:nvSpPr>
        <p:spPr>
          <a:xfrm>
            <a:off x="2667000" y="6553200"/>
            <a:ext cx="1905000" cy="304800"/>
          </a:xfrm>
        </p:spPr>
        <p:txBody>
          <a:bodyPr/>
          <a:lstStyle>
            <a:lvl1pPr>
              <a:defRPr>
                <a:solidFill>
                  <a:schemeClr val="bg1"/>
                </a:solidFill>
              </a:defRPr>
            </a:lvl1pPr>
          </a:lstStyle>
          <a:p>
            <a:endParaRPr lang="en-US" dirty="0"/>
          </a:p>
        </p:txBody>
      </p:sp>
      <p:sp>
        <p:nvSpPr>
          <p:cNvPr id="4105" name="Rectangle 9"/>
          <p:cNvSpPr>
            <a:spLocks noGrp="1" noChangeArrowheads="1"/>
          </p:cNvSpPr>
          <p:nvPr>
            <p:ph type="ftr" sz="quarter" idx="3"/>
          </p:nvPr>
        </p:nvSpPr>
        <p:spPr>
          <a:xfrm>
            <a:off x="5195888" y="6553200"/>
            <a:ext cx="3279775" cy="304800"/>
          </a:xfrm>
        </p:spPr>
        <p:txBody>
          <a:bodyPr/>
          <a:lstStyle>
            <a:lvl1pPr algn="r">
              <a:defRPr/>
            </a:lvl1pPr>
          </a:lstStyle>
          <a:p>
            <a:endParaRPr lang="en-US" dirty="0"/>
          </a:p>
        </p:txBody>
      </p:sp>
      <p:sp>
        <p:nvSpPr>
          <p:cNvPr id="4106" name="Rectangle 10"/>
          <p:cNvSpPr>
            <a:spLocks noGrp="1" noChangeArrowheads="1"/>
          </p:cNvSpPr>
          <p:nvPr>
            <p:ph type="sldNum" sz="quarter" idx="4"/>
          </p:nvPr>
        </p:nvSpPr>
        <p:spPr>
          <a:xfrm>
            <a:off x="9525" y="6359525"/>
            <a:ext cx="587375" cy="488950"/>
          </a:xfrm>
        </p:spPr>
        <p:txBody>
          <a:bodyPr anchorCtr="0"/>
          <a:lstStyle>
            <a:lvl1pPr>
              <a:defRPr/>
            </a:lvl1pPr>
          </a:lstStyle>
          <a:p>
            <a:fld id="{33891182-34B0-4F6A-A4D4-C43C267D5CDF}" type="slidenum">
              <a:rPr lang="en-US"/>
              <a:pPr/>
              <a:t>‹#›</a:t>
            </a:fld>
            <a:endParaRPr lang="en-US" dirty="0"/>
          </a:p>
        </p:txBody>
      </p:sp>
      <p:sp>
        <p:nvSpPr>
          <p:cNvPr id="4107"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9A1364F-B267-49FD-8355-1EB77708672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4668474-823D-48A1-A7FB-4F8DC31CFDA3}"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914400" y="2362200"/>
            <a:ext cx="3924300" cy="3733800"/>
          </a:xfrm>
        </p:spPr>
        <p:txBody>
          <a:bodyPr/>
          <a:lstStyle/>
          <a:p>
            <a:endParaRPr lang="en-US" dirty="0"/>
          </a:p>
        </p:txBody>
      </p:sp>
      <p:sp>
        <p:nvSpPr>
          <p:cNvPr id="4" name="Text Placeholder 3"/>
          <p:cNvSpPr>
            <a:spLocks noGrp="1"/>
          </p:cNvSpPr>
          <p:nvPr>
            <p:ph type="body" sz="half" idx="2"/>
          </p:nvPr>
        </p:nvSpPr>
        <p:spPr>
          <a:xfrm>
            <a:off x="4991100"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010400" y="6553200"/>
            <a:ext cx="1905000" cy="304800"/>
          </a:xfrm>
        </p:spPr>
        <p:txBody>
          <a:bodyPr/>
          <a:lstStyle>
            <a:lvl1pPr>
              <a:defRPr/>
            </a:lvl1pPr>
          </a:lstStyle>
          <a:p>
            <a:endParaRPr lang="en-US" dirty="0"/>
          </a:p>
        </p:txBody>
      </p:sp>
      <p:sp>
        <p:nvSpPr>
          <p:cNvPr id="6" name="Footer Placeholder 5"/>
          <p:cNvSpPr>
            <a:spLocks noGrp="1"/>
          </p:cNvSpPr>
          <p:nvPr>
            <p:ph type="ftr" sz="quarter" idx="11"/>
          </p:nvPr>
        </p:nvSpPr>
        <p:spPr>
          <a:xfrm>
            <a:off x="2936875" y="6529388"/>
            <a:ext cx="2895600" cy="3048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84138" y="6343650"/>
            <a:ext cx="587375" cy="488950"/>
          </a:xfrm>
        </p:spPr>
        <p:txBody>
          <a:bodyPr/>
          <a:lstStyle>
            <a:lvl1pPr>
              <a:defRPr/>
            </a:lvl1pPr>
          </a:lstStyle>
          <a:p>
            <a:fld id="{824AF231-154D-49C9-AD90-6251E42A2EEC}"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BE4F1AE-B535-4A3B-AB30-D43C3B9D5CE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DFC1863-E4BD-49EE-809F-D7571CF5044D}"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2708C7B-90D7-4593-919A-422F1620A6E1}"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7E2C214-9A43-423B-8523-8B70A30E5499}"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E3CA2FA5-9D82-4CD7-B5A8-19215E1ED1B9}"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909E58D0-F4A0-4358-B96A-E15A3C24B058}"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C4AAC23-0025-490C-BBA3-3344D84A93EC}"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6BFACAD-27D0-4D66-ADF0-A9F4FB7850E3}"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3200400" cy="6858000"/>
            <a:chOff x="0" y="0"/>
            <a:chExt cx="2016" cy="4320"/>
          </a:xfrm>
        </p:grpSpPr>
        <p:sp>
          <p:nvSpPr>
            <p:cNvPr id="3075" name="Rectangle 3"/>
            <p:cNvSpPr>
              <a:spLocks noChangeArrowheads="1"/>
            </p:cNvSpPr>
            <p:nvPr/>
          </p:nvSpPr>
          <p:spPr bwMode="auto">
            <a:xfrm>
              <a:off x="0" y="0"/>
              <a:ext cx="480" cy="4320"/>
            </a:xfrm>
            <a:prstGeom prst="rect">
              <a:avLst/>
            </a:prstGeom>
            <a:solidFill>
              <a:schemeClr val="accent1"/>
            </a:solidFill>
            <a:ln w="9525">
              <a:noFill/>
              <a:miter lim="800000"/>
              <a:headEnd/>
              <a:tailEnd/>
            </a:ln>
            <a:effectLst/>
          </p:spPr>
          <p:txBody>
            <a:bodyPr wrap="none" anchor="ctr"/>
            <a:lstStyle/>
            <a:p>
              <a:endParaRPr lang="en-US" dirty="0"/>
            </a:p>
          </p:txBody>
        </p:sp>
        <p:sp>
          <p:nvSpPr>
            <p:cNvPr id="3076" name="Rectangle 4"/>
            <p:cNvSpPr>
              <a:spLocks noChangeArrowheads="1"/>
            </p:cNvSpPr>
            <p:nvPr/>
          </p:nvSpPr>
          <p:spPr bwMode="auto">
            <a:xfrm>
              <a:off x="432" y="0"/>
              <a:ext cx="1584" cy="672"/>
            </a:xfrm>
            <a:prstGeom prst="rect">
              <a:avLst/>
            </a:prstGeom>
            <a:solidFill>
              <a:schemeClr val="accent1"/>
            </a:solidFill>
            <a:ln w="9525">
              <a:noFill/>
              <a:miter lim="800000"/>
              <a:headEnd/>
              <a:tailEnd/>
            </a:ln>
            <a:effectLst/>
          </p:spPr>
          <p:txBody>
            <a:bodyPr wrap="none" anchor="ctr"/>
            <a:lstStyle/>
            <a:p>
              <a:endParaRPr lang="en-US" dirty="0"/>
            </a:p>
          </p:txBody>
        </p:sp>
      </p:grpSp>
      <p:sp>
        <p:nvSpPr>
          <p:cNvPr id="3077"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algn="ctr">
              <a:spcBef>
                <a:spcPct val="0"/>
              </a:spcBef>
              <a:buClrTx/>
              <a:buSzTx/>
              <a:buFontTx/>
              <a:buNone/>
            </a:pPr>
            <a:endParaRPr kumimoji="1" lang="en-US" sz="2400" dirty="0">
              <a:solidFill>
                <a:schemeClr val="tx1"/>
              </a:solidFill>
              <a:latin typeface="Times New Roman" charset="0"/>
            </a:endParaRPr>
          </a:p>
        </p:txBody>
      </p:sp>
      <p:sp>
        <p:nvSpPr>
          <p:cNvPr id="3078" name="Rectangle 6"/>
          <p:cNvSpPr>
            <a:spLocks noGrp="1" noChangeArrowheads="1"/>
          </p:cNvSpPr>
          <p:nvPr>
            <p:ph type="title"/>
          </p:nvPr>
        </p:nvSpPr>
        <p:spPr bwMode="auto">
          <a:xfrm>
            <a:off x="914400" y="762000"/>
            <a:ext cx="80010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9" name="Rectangle 7"/>
          <p:cNvSpPr>
            <a:spLocks noGrp="1" noChangeArrowheads="1"/>
          </p:cNvSpPr>
          <p:nvPr>
            <p:ph type="body" idx="1"/>
          </p:nvPr>
        </p:nvSpPr>
        <p:spPr bwMode="auto">
          <a:xfrm>
            <a:off x="914400" y="2362200"/>
            <a:ext cx="80010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8"/>
          <p:cNvSpPr>
            <a:spLocks noGrp="1" noChangeArrowheads="1"/>
          </p:cNvSpPr>
          <p:nvPr>
            <p:ph type="dt" sz="half" idx="2"/>
          </p:nvPr>
        </p:nvSpPr>
        <p:spPr bwMode="auto">
          <a:xfrm>
            <a:off x="70104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spcBef>
                <a:spcPct val="0"/>
              </a:spcBef>
              <a:buClrTx/>
              <a:buSzTx/>
              <a:buFontTx/>
              <a:buNone/>
              <a:defRPr sz="1400">
                <a:solidFill>
                  <a:schemeClr val="tx1"/>
                </a:solidFill>
              </a:defRPr>
            </a:lvl1pPr>
          </a:lstStyle>
          <a:p>
            <a:endParaRPr lang="en-US" dirty="0"/>
          </a:p>
        </p:txBody>
      </p:sp>
      <p:sp>
        <p:nvSpPr>
          <p:cNvPr id="3081" name="Rectangle 9"/>
          <p:cNvSpPr>
            <a:spLocks noGrp="1" noChangeArrowheads="1"/>
          </p:cNvSpPr>
          <p:nvPr>
            <p:ph type="ftr" sz="quarter" idx="3"/>
          </p:nvPr>
        </p:nvSpPr>
        <p:spPr bwMode="auto">
          <a:xfrm>
            <a:off x="2936875" y="6529388"/>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spcBef>
                <a:spcPct val="0"/>
              </a:spcBef>
              <a:buClrTx/>
              <a:buSzTx/>
              <a:buFontTx/>
              <a:buNone/>
              <a:defRPr sz="1400">
                <a:solidFill>
                  <a:schemeClr val="tx1"/>
                </a:solidFill>
              </a:defRPr>
            </a:lvl1pPr>
          </a:lstStyle>
          <a:p>
            <a:endParaRPr lang="en-US" dirty="0"/>
          </a:p>
        </p:txBody>
      </p:sp>
      <p:sp>
        <p:nvSpPr>
          <p:cNvPr id="3082" name="Rectangle 10"/>
          <p:cNvSpPr>
            <a:spLocks noGrp="1" noChangeArrowheads="1"/>
          </p:cNvSpPr>
          <p:nvPr>
            <p:ph type="sldNum" sz="quarter" idx="4"/>
          </p:nvPr>
        </p:nvSpPr>
        <p:spPr bwMode="auto">
          <a:xfrm>
            <a:off x="84138" y="63436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spcBef>
                <a:spcPct val="0"/>
              </a:spcBef>
              <a:buClrTx/>
              <a:buSzTx/>
              <a:buFontTx/>
              <a:buNone/>
              <a:defRPr sz="2600" b="1">
                <a:solidFill>
                  <a:schemeClr val="bg1"/>
                </a:solidFill>
              </a:defRPr>
            </a:lvl1pPr>
          </a:lstStyle>
          <a:p>
            <a:fld id="{F5BFE911-FD2C-4FC6-8F5F-AF853BB14FD7}" type="slidenum">
              <a:rPr lang="en-US"/>
              <a:pPr/>
              <a:t>‹#›</a:t>
            </a:fld>
            <a:endParaRPr lang="en-US" dirty="0"/>
          </a:p>
        </p:txBody>
      </p:sp>
      <p:grpSp>
        <p:nvGrpSpPr>
          <p:cNvPr id="3083" name="Group 11"/>
          <p:cNvGrpSpPr>
            <a:grpSpLocks/>
          </p:cNvGrpSpPr>
          <p:nvPr/>
        </p:nvGrpSpPr>
        <p:grpSpPr bwMode="auto">
          <a:xfrm>
            <a:off x="228600" y="1981200"/>
            <a:ext cx="7391400" cy="319088"/>
            <a:chOff x="144" y="1248"/>
            <a:chExt cx="4656" cy="201"/>
          </a:xfrm>
        </p:grpSpPr>
        <p:sp>
          <p:nvSpPr>
            <p:cNvPr id="3084" name="AutoShape 12"/>
            <p:cNvSpPr>
              <a:spLocks noChangeArrowheads="1"/>
            </p:cNvSpPr>
            <p:nvPr/>
          </p:nvSpPr>
          <p:spPr bwMode="auto">
            <a:xfrm>
              <a:off x="384" y="1248"/>
              <a:ext cx="4416" cy="200"/>
            </a:xfrm>
            <a:prstGeom prst="roundRect">
              <a:avLst>
                <a:gd name="adj" fmla="val 0"/>
              </a:avLst>
            </a:prstGeom>
            <a:solidFill>
              <a:schemeClr val="bg2"/>
            </a:solidFill>
            <a:ln w="9525">
              <a:noFill/>
              <a:round/>
              <a:headEnd/>
              <a:tailEnd/>
            </a:ln>
            <a:effectLst/>
          </p:spPr>
          <p:txBody>
            <a:bodyPr wrap="none" anchor="ctr"/>
            <a:lstStyle/>
            <a:p>
              <a:endParaRPr lang="en-US" dirty="0"/>
            </a:p>
          </p:txBody>
        </p:sp>
        <p:sp>
          <p:nvSpPr>
            <p:cNvPr id="3085" name="AutoShape 13"/>
            <p:cNvSpPr>
              <a:spLocks noChangeArrowheads="1"/>
            </p:cNvSpPr>
            <p:nvPr/>
          </p:nvSpPr>
          <p:spPr bwMode="auto">
            <a:xfrm flipH="1">
              <a:off x="144" y="1248"/>
              <a:ext cx="248" cy="201"/>
            </a:xfrm>
            <a:prstGeom prst="flowChartDelay">
              <a:avLst/>
            </a:prstGeom>
            <a:solidFill>
              <a:schemeClr val="bg2"/>
            </a:solidFill>
            <a:ln w="9525">
              <a:noFill/>
              <a:miter lim="800000"/>
              <a:headEnd/>
              <a:tailEnd/>
            </a:ln>
            <a:effectLst/>
          </p:spPr>
          <p:txBody>
            <a:bodyPr wrap="none" anchor="ctr"/>
            <a:lstStyle/>
            <a:p>
              <a:endParaRPr lang="en-US" dirty="0"/>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0"/><Relationship Id="rId2" Type="http://schemas.openxmlformats.org/officeDocument/2006/relationships/hyperlink" Target="http://quran.com/51/56"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asqfish.wordpress.com/2008/03/08/the-concept-of-worship-ibadah-64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asqfish.wordpress.com/2008/03/08/the-concept-of-worship-ibadah-64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asqfish.wordpress.com/2008/03/08/the-concept-of-worship-ibadah-64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asqfish.wordpress.com/2008/03/08/the-concept-of-worship-ibadah-64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err="1" smtClean="0"/>
              <a:t>Ibadah</a:t>
            </a:r>
            <a:r>
              <a:rPr lang="en-US" dirty="0" smtClean="0"/>
              <a:t> in Islam</a:t>
            </a:r>
            <a:endParaRPr lang="en-US" dirty="0"/>
          </a:p>
        </p:txBody>
      </p:sp>
      <p:sp>
        <p:nvSpPr>
          <p:cNvPr id="2051" name="Rectangle 3"/>
          <p:cNvSpPr>
            <a:spLocks noGrp="1" noChangeArrowheads="1"/>
          </p:cNvSpPr>
          <p:nvPr>
            <p:ph type="subTitle" idx="1"/>
          </p:nvPr>
        </p:nvSpPr>
        <p:spPr>
          <a:xfrm>
            <a:off x="533400" y="4572000"/>
            <a:ext cx="3657600" cy="1822450"/>
          </a:xfrm>
        </p:spPr>
        <p:txBody>
          <a:bodyPr/>
          <a:lstStyle/>
          <a:p>
            <a:r>
              <a:rPr lang="en-US" dirty="0" smtClean="0">
                <a:solidFill>
                  <a:schemeClr val="accent4"/>
                </a:solidFill>
              </a:rPr>
              <a:t>Shuaibu Noohu Alim</a:t>
            </a:r>
          </a:p>
          <a:p>
            <a:r>
              <a:rPr lang="en-US" dirty="0" smtClean="0">
                <a:solidFill>
                  <a:schemeClr val="accent4"/>
                </a:solidFill>
              </a:rPr>
              <a:t> Senior Imam Kowloon Masjid</a:t>
            </a:r>
          </a:p>
          <a:p>
            <a:endParaRPr lang="en-US" sz="3200" dirty="0">
              <a:solidFill>
                <a:schemeClr val="accent4"/>
              </a:solidFill>
            </a:endParaRPr>
          </a:p>
          <a:p>
            <a:endParaRPr lang="en-US" sz="3200" dirty="0" smtClean="0">
              <a:solidFill>
                <a:schemeClr val="accent4"/>
              </a:solidFill>
            </a:endParaRPr>
          </a:p>
          <a:p>
            <a:r>
              <a:rPr lang="en-US" sz="3200" dirty="0" smtClean="0">
                <a:solidFill>
                  <a:schemeClr val="accent4"/>
                </a:solidFill>
              </a:rPr>
              <a:t>21</a:t>
            </a:r>
            <a:r>
              <a:rPr lang="en-US" sz="3200" baseline="30000" dirty="0" smtClean="0">
                <a:solidFill>
                  <a:schemeClr val="accent4"/>
                </a:solidFill>
              </a:rPr>
              <a:t>st</a:t>
            </a:r>
            <a:r>
              <a:rPr lang="en-US" sz="3200" dirty="0" smtClean="0">
                <a:solidFill>
                  <a:schemeClr val="accent4"/>
                </a:solidFill>
              </a:rPr>
              <a:t> June, 2014</a:t>
            </a:r>
            <a:endParaRPr lang="en-US" sz="3200" dirty="0">
              <a:solidFill>
                <a:schemeClr val="accent4"/>
              </a:solidFill>
            </a:endParaRPr>
          </a:p>
        </p:txBody>
      </p:sp>
      <p:pic>
        <p:nvPicPr>
          <p:cNvPr id="1026" name="Picture 2"/>
          <p:cNvPicPr>
            <a:picLocks noChangeAspect="1" noChangeArrowheads="1"/>
          </p:cNvPicPr>
          <p:nvPr/>
        </p:nvPicPr>
        <p:blipFill>
          <a:blip r:embed="rId2" cstate="print"/>
          <a:srcRect/>
          <a:stretch>
            <a:fillRect/>
          </a:stretch>
        </p:blipFill>
        <p:spPr bwMode="auto">
          <a:xfrm>
            <a:off x="5105400" y="2514600"/>
            <a:ext cx="3390900" cy="2305812"/>
          </a:xfrm>
          <a:prstGeom prst="rect">
            <a:avLst/>
          </a:prstGeom>
          <a:noFill/>
          <a:ln w="9525">
            <a:noFill/>
            <a:miter lim="800000"/>
            <a:headEnd/>
            <a:tailEnd/>
          </a:ln>
        </p:spPr>
      </p:pic>
      <p:sp>
        <p:nvSpPr>
          <p:cNvPr id="2" name="Footer Placeholder 1"/>
          <p:cNvSpPr>
            <a:spLocks noGrp="1"/>
          </p:cNvSpPr>
          <p:nvPr>
            <p:ph type="ftr" sz="quarter" idx="3"/>
          </p:nvPr>
        </p:nvSpPr>
        <p:spPr/>
        <p:txBody>
          <a:bodyPr/>
          <a:lstStyle/>
          <a:p>
            <a:endParaRPr lang="en-US" dirty="0"/>
          </a:p>
        </p:txBody>
      </p:sp>
      <p:sp>
        <p:nvSpPr>
          <p:cNvPr id="3" name="Slide Number Placeholder 2"/>
          <p:cNvSpPr>
            <a:spLocks noGrp="1"/>
          </p:cNvSpPr>
          <p:nvPr>
            <p:ph type="sldNum" sz="quarter" idx="4"/>
          </p:nvPr>
        </p:nvSpPr>
        <p:spPr/>
        <p:txBody>
          <a:bodyPr/>
          <a:lstStyle/>
          <a:p>
            <a:fld id="{33891182-34B0-4F6A-A4D4-C43C267D5CDF}"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762000"/>
            <a:ext cx="8001000" cy="1143000"/>
          </a:xfrm>
        </p:spPr>
        <p:txBody>
          <a:bodyPr/>
          <a:lstStyle/>
          <a:p>
            <a:r>
              <a:rPr lang="en-US" dirty="0" smtClean="0"/>
              <a:t>What is </a:t>
            </a:r>
            <a:r>
              <a:rPr lang="en-US" dirty="0" err="1" smtClean="0"/>
              <a:t>Ibadah</a:t>
            </a:r>
            <a:r>
              <a:rPr lang="en-US" dirty="0" smtClean="0"/>
              <a:t>?</a:t>
            </a:r>
            <a:endParaRPr lang="en-US" dirty="0"/>
          </a:p>
        </p:txBody>
      </p:sp>
      <p:sp>
        <p:nvSpPr>
          <p:cNvPr id="35843" name="Rectangle 3"/>
          <p:cNvSpPr>
            <a:spLocks noGrp="1" noChangeArrowheads="1"/>
          </p:cNvSpPr>
          <p:nvPr>
            <p:ph type="body" idx="1"/>
          </p:nvPr>
        </p:nvSpPr>
        <p:spPr>
          <a:xfrm>
            <a:off x="914400" y="2514600"/>
            <a:ext cx="8001000" cy="3733800"/>
          </a:xfrm>
        </p:spPr>
        <p:txBody>
          <a:bodyPr/>
          <a:lstStyle/>
          <a:p>
            <a:r>
              <a:rPr lang="en-US" sz="2400" dirty="0" smtClean="0"/>
              <a:t>The </a:t>
            </a:r>
            <a:r>
              <a:rPr lang="en-US" sz="2400" dirty="0"/>
              <a:t>meaning of </a:t>
            </a:r>
            <a:r>
              <a:rPr lang="en-US" sz="2400" i="1" dirty="0"/>
              <a:t>"</a:t>
            </a:r>
            <a:r>
              <a:rPr lang="en-US" sz="2400" i="1" dirty="0" err="1"/>
              <a:t>ibadah</a:t>
            </a:r>
            <a:r>
              <a:rPr lang="en-US" sz="2400" i="1" dirty="0"/>
              <a:t>"</a:t>
            </a:r>
            <a:r>
              <a:rPr lang="en-US" sz="2400" dirty="0"/>
              <a:t> in the Arabic language </a:t>
            </a:r>
            <a:r>
              <a:rPr lang="en-US" sz="2400" u="sng" dirty="0"/>
              <a:t>is obedience, submission, and humility.</a:t>
            </a:r>
            <a:r>
              <a:rPr lang="en-US" sz="2400" dirty="0"/>
              <a:t> </a:t>
            </a:r>
          </a:p>
          <a:p>
            <a:endParaRPr lang="en-US" sz="2400" dirty="0" smtClean="0"/>
          </a:p>
          <a:p>
            <a:r>
              <a:rPr lang="en-US" sz="2400" dirty="0" smtClean="0"/>
              <a:t>The </a:t>
            </a:r>
            <a:r>
              <a:rPr lang="en-US" sz="2400" i="1" dirty="0"/>
              <a:t>"</a:t>
            </a:r>
            <a:r>
              <a:rPr lang="en-US" sz="2400" i="1" dirty="0" err="1"/>
              <a:t>ibadah</a:t>
            </a:r>
            <a:r>
              <a:rPr lang="en-US" sz="2400" i="1" dirty="0"/>
              <a:t>"</a:t>
            </a:r>
            <a:r>
              <a:rPr lang="en-US" sz="2400" dirty="0"/>
              <a:t> in Islam means: </a:t>
            </a:r>
            <a:r>
              <a:rPr lang="en-US" sz="2400" u="sng" dirty="0"/>
              <a:t>The ultimate obedience, the ultimate submission and the ultimate humility to Allah (S.W.T.) along with the ultimate love for Him.</a:t>
            </a:r>
            <a:endParaRPr lang="en-US" sz="2400" dirty="0"/>
          </a:p>
          <a:p>
            <a:pPr eaLnBrk="1" hangingPunct="1">
              <a:lnSpc>
                <a:spcPct val="90000"/>
              </a:lnSpc>
            </a:pPr>
            <a:endParaRPr lang="en-US" sz="2400" dirty="0" smtClean="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BE4F1AE-B535-4A3B-AB30-D43C3B9D5CE6}" type="slidenum">
              <a:rPr lang="en-US" smtClean="0"/>
              <a:pPr/>
              <a:t>10</a:t>
            </a:fld>
            <a:endParaRPr lang="en-US" dirty="0"/>
          </a:p>
        </p:txBody>
      </p:sp>
    </p:spTree>
    <p:extLst>
      <p:ext uri="{BB962C8B-B14F-4D97-AF65-F5344CB8AC3E}">
        <p14:creationId xmlns:p14="http://schemas.microsoft.com/office/powerpoint/2010/main" val="1474830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762000"/>
            <a:ext cx="8001000" cy="1143000"/>
          </a:xfrm>
        </p:spPr>
        <p:txBody>
          <a:bodyPr/>
          <a:lstStyle/>
          <a:p>
            <a:r>
              <a:rPr lang="en-US" dirty="0" smtClean="0"/>
              <a:t>What is </a:t>
            </a:r>
            <a:r>
              <a:rPr lang="en-US" dirty="0" err="1" smtClean="0"/>
              <a:t>Ibadah</a:t>
            </a:r>
            <a:r>
              <a:rPr lang="en-US" dirty="0" smtClean="0"/>
              <a:t>?</a:t>
            </a:r>
            <a:endParaRPr lang="en-US" dirty="0"/>
          </a:p>
        </p:txBody>
      </p:sp>
      <p:sp>
        <p:nvSpPr>
          <p:cNvPr id="35843" name="Rectangle 3"/>
          <p:cNvSpPr>
            <a:spLocks noGrp="1" noChangeArrowheads="1"/>
          </p:cNvSpPr>
          <p:nvPr>
            <p:ph type="body" idx="1"/>
          </p:nvPr>
        </p:nvSpPr>
        <p:spPr>
          <a:xfrm>
            <a:off x="914400" y="2362200"/>
            <a:ext cx="8001000" cy="1371600"/>
          </a:xfrm>
        </p:spPr>
        <p:txBody>
          <a:bodyPr/>
          <a:lstStyle/>
          <a:p>
            <a:r>
              <a:rPr lang="en-US" b="1" dirty="0" err="1" smtClean="0"/>
              <a:t>Surat</a:t>
            </a:r>
            <a:r>
              <a:rPr lang="en-US" b="1" dirty="0" smtClean="0"/>
              <a:t> </a:t>
            </a:r>
            <a:r>
              <a:rPr lang="en-US" b="1" dirty="0" err="1"/>
              <a:t>Adh-Dhāriyāt</a:t>
            </a:r>
            <a:r>
              <a:rPr lang="en-US" b="1" dirty="0"/>
              <a:t> (The Winnowing Winds) - </a:t>
            </a:r>
            <a:r>
              <a:rPr lang="ar-AE" b="1" dirty="0"/>
              <a:t>سورة الذاريات </a:t>
            </a:r>
          </a:p>
          <a:p>
            <a:r>
              <a:rPr lang="en-US" dirty="0" smtClean="0">
                <a:hlinkClick r:id="rId2" action="ppaction://hlinkfile"/>
              </a:rPr>
              <a:t>51:56</a:t>
            </a:r>
            <a:r>
              <a:rPr lang="en-US" dirty="0" smtClean="0"/>
              <a:t> </a:t>
            </a:r>
            <a:r>
              <a:rPr lang="en-US" dirty="0">
                <a:hlinkClick r:id="rId3" action="ppaction://hlinkfile"/>
              </a:rPr>
              <a:t>to top</a:t>
            </a:r>
            <a:r>
              <a:rPr lang="en-US" dirty="0"/>
              <a:t> </a:t>
            </a:r>
          </a:p>
          <a:p>
            <a:r>
              <a:rPr lang="en-US" dirty="0" smtClean="0"/>
              <a:t>And </a:t>
            </a:r>
            <a:r>
              <a:rPr lang="en-US" dirty="0"/>
              <a:t>I did not create the jinn and mankind except to worship Me.</a:t>
            </a:r>
          </a:p>
          <a:p>
            <a:endParaRPr lang="en-US" dirty="0" smtClean="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BE4F1AE-B535-4A3B-AB30-D43C3B9D5CE6}" type="slidenum">
              <a:rPr lang="en-US" smtClean="0"/>
              <a:pPr/>
              <a:t>11</a:t>
            </a:fld>
            <a:endParaRPr lang="en-US" dirty="0"/>
          </a:p>
        </p:txBody>
      </p:sp>
      <p:pic>
        <p:nvPicPr>
          <p:cNvPr id="3074" name="Picture 2" descr="C:\Users\sgg10044\AppData\Local\Microsoft\Windows\Temporary Internet Files\Content.Outlook\MZ210KOW\51_5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257800"/>
            <a:ext cx="7113494"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058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914400" y="2438400"/>
            <a:ext cx="7696200" cy="2667000"/>
          </a:xfrm>
        </p:spPr>
        <p:txBody>
          <a:bodyPr/>
          <a:lstStyle/>
          <a:p>
            <a:pPr eaLnBrk="1" hangingPunct="1">
              <a:defRPr/>
            </a:pPr>
            <a:r>
              <a:rPr lang="en-US" sz="2400" dirty="0" smtClean="0"/>
              <a:t>Islam requires us to submit our </a:t>
            </a:r>
            <a:r>
              <a:rPr lang="en-US" sz="2400" dirty="0" err="1" smtClean="0"/>
              <a:t>lifes</a:t>
            </a:r>
            <a:r>
              <a:rPr lang="en-US" sz="2400" dirty="0" smtClean="0"/>
              <a:t> completely to Allah, as the Quran instructed the Prophet Muhammad to do:</a:t>
            </a:r>
          </a:p>
          <a:p>
            <a:pPr eaLnBrk="1" hangingPunct="1">
              <a:buFont typeface="Wingdings" pitchFamily="2" charset="2"/>
              <a:buNone/>
              <a:defRPr/>
            </a:pPr>
            <a:endParaRPr lang="en-US" sz="2400" i="1" dirty="0" smtClean="0"/>
          </a:p>
          <a:p>
            <a:pPr eaLnBrk="1" hangingPunct="1">
              <a:buFont typeface="Wingdings" pitchFamily="2" charset="2"/>
              <a:buNone/>
              <a:defRPr/>
            </a:pPr>
            <a:r>
              <a:rPr lang="en-US" sz="2400" i="1" dirty="0" smtClean="0"/>
              <a:t>"Say (O Muhammad) my prayer, my sacrifice, my life and my death belong to Allah; He has no partner and I am ordered to be among those who submit, i.e.; Muslims." (6:162-163)</a:t>
            </a:r>
          </a:p>
        </p:txBody>
      </p:sp>
      <p:sp>
        <p:nvSpPr>
          <p:cNvPr id="3" name="Rectangle 2"/>
          <p:cNvSpPr>
            <a:spLocks noGrp="1" noChangeArrowheads="1"/>
          </p:cNvSpPr>
          <p:nvPr>
            <p:ph type="title"/>
          </p:nvPr>
        </p:nvSpPr>
        <p:spPr>
          <a:xfrm>
            <a:off x="914400" y="762000"/>
            <a:ext cx="8001000" cy="1143000"/>
          </a:xfrm>
        </p:spPr>
        <p:txBody>
          <a:bodyPr/>
          <a:lstStyle/>
          <a:p>
            <a:pPr eaLnBrk="1" hangingPunct="1">
              <a:defRPr/>
            </a:pPr>
            <a:r>
              <a:rPr lang="en-US" sz="4000" dirty="0" smtClean="0">
                <a:latin typeface="Arial Black" pitchFamily="34" charset="0"/>
              </a:rPr>
              <a:t>WORSHIP (</a:t>
            </a:r>
            <a:r>
              <a:rPr lang="en-US" sz="4000" i="1" dirty="0" smtClean="0">
                <a:latin typeface="Arial Black" pitchFamily="34" charset="0"/>
              </a:rPr>
              <a:t>IBADAH</a:t>
            </a:r>
            <a:r>
              <a:rPr lang="en-US" sz="4000" dirty="0" smtClean="0">
                <a:latin typeface="Arial Black" pitchFamily="34" charset="0"/>
              </a:rPr>
              <a:t>)</a:t>
            </a:r>
          </a:p>
        </p:txBody>
      </p:sp>
    </p:spTree>
    <p:extLst>
      <p:ext uri="{BB962C8B-B14F-4D97-AF65-F5344CB8AC3E}">
        <p14:creationId xmlns:p14="http://schemas.microsoft.com/office/powerpoint/2010/main" val="2359757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685800" y="2590800"/>
            <a:ext cx="8229600" cy="3429000"/>
          </a:xfrm>
        </p:spPr>
        <p:txBody>
          <a:bodyPr/>
          <a:lstStyle/>
          <a:p>
            <a:pPr eaLnBrk="1" hangingPunct="1">
              <a:lnSpc>
                <a:spcPct val="90000"/>
              </a:lnSpc>
              <a:defRPr/>
            </a:pPr>
            <a:r>
              <a:rPr lang="en-US" sz="2400" dirty="0" smtClean="0"/>
              <a:t>A comprehensive concept that includes all the positive activities of the individual. This of course is in agreement with all inclusive nature of Islam as a </a:t>
            </a:r>
            <a:r>
              <a:rPr lang="en-US" sz="2400" b="1" dirty="0" smtClean="0"/>
              <a:t>way of life</a:t>
            </a:r>
            <a:r>
              <a:rPr lang="en-US" sz="2400" dirty="0" smtClean="0"/>
              <a:t>.</a:t>
            </a:r>
          </a:p>
          <a:p>
            <a:pPr eaLnBrk="1" hangingPunct="1">
              <a:lnSpc>
                <a:spcPct val="90000"/>
              </a:lnSpc>
              <a:buFont typeface="Wingdings" pitchFamily="2" charset="2"/>
              <a:buNone/>
              <a:defRPr/>
            </a:pPr>
            <a:endParaRPr lang="en-US" sz="2400" dirty="0" smtClean="0"/>
          </a:p>
          <a:p>
            <a:pPr eaLnBrk="1" hangingPunct="1">
              <a:lnSpc>
                <a:spcPct val="90000"/>
              </a:lnSpc>
              <a:defRPr/>
            </a:pPr>
            <a:r>
              <a:rPr lang="en-US" sz="2400" dirty="0" smtClean="0"/>
              <a:t>It regulates human life at all levels: individual, social, economic, political and spiritual. That is why Islam provides guidance to the smallest details of one's life on all these levels. </a:t>
            </a:r>
          </a:p>
        </p:txBody>
      </p:sp>
      <p:sp>
        <p:nvSpPr>
          <p:cNvPr id="75779" name="Rectangle 3"/>
          <p:cNvSpPr>
            <a:spLocks noGrp="1" noChangeArrowheads="1"/>
          </p:cNvSpPr>
          <p:nvPr>
            <p:ph type="title"/>
          </p:nvPr>
        </p:nvSpPr>
        <p:spPr>
          <a:xfrm>
            <a:off x="838200" y="609600"/>
            <a:ext cx="7696200" cy="1279525"/>
          </a:xfrm>
        </p:spPr>
        <p:txBody>
          <a:bodyPr/>
          <a:lstStyle/>
          <a:p>
            <a:pPr eaLnBrk="1" hangingPunct="1">
              <a:defRPr/>
            </a:pPr>
            <a:r>
              <a:rPr lang="en-US" sz="4000" dirty="0" smtClean="0"/>
              <a:t>THE CONCEPT OF WORSHIP</a:t>
            </a:r>
          </a:p>
        </p:txBody>
      </p:sp>
    </p:spTree>
    <p:extLst>
      <p:ext uri="{BB962C8B-B14F-4D97-AF65-F5344CB8AC3E}">
        <p14:creationId xmlns:p14="http://schemas.microsoft.com/office/powerpoint/2010/main" val="1288342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762000"/>
            <a:ext cx="8001000" cy="1143000"/>
          </a:xfrm>
        </p:spPr>
        <p:txBody>
          <a:bodyPr/>
          <a:lstStyle/>
          <a:p>
            <a:r>
              <a:rPr lang="en-US" dirty="0" smtClean="0"/>
              <a:t>What is </a:t>
            </a:r>
            <a:r>
              <a:rPr lang="en-US" dirty="0" err="1" smtClean="0"/>
              <a:t>Ibadah</a:t>
            </a:r>
            <a:r>
              <a:rPr lang="en-US" dirty="0" smtClean="0"/>
              <a:t>?</a:t>
            </a:r>
            <a:endParaRPr lang="en-US" dirty="0"/>
          </a:p>
        </p:txBody>
      </p:sp>
      <p:sp>
        <p:nvSpPr>
          <p:cNvPr id="35843" name="Rectangle 3"/>
          <p:cNvSpPr>
            <a:spLocks noGrp="1" noChangeArrowheads="1"/>
          </p:cNvSpPr>
          <p:nvPr>
            <p:ph type="body" idx="1"/>
          </p:nvPr>
        </p:nvSpPr>
        <p:spPr/>
        <p:txBody>
          <a:bodyPr/>
          <a:lstStyle/>
          <a:p>
            <a:r>
              <a:rPr lang="en-US" sz="2400" dirty="0" smtClean="0"/>
              <a:t>From </a:t>
            </a:r>
            <a:r>
              <a:rPr lang="en-US" sz="2400" dirty="0"/>
              <a:t>this definition of </a:t>
            </a:r>
            <a:r>
              <a:rPr lang="en-US" sz="2400" i="1" dirty="0"/>
              <a:t>"</a:t>
            </a:r>
            <a:r>
              <a:rPr lang="en-US" sz="2400" i="1" dirty="0" err="1"/>
              <a:t>ibadah</a:t>
            </a:r>
            <a:r>
              <a:rPr lang="en-US" sz="2400" i="1" dirty="0"/>
              <a:t>"</a:t>
            </a:r>
            <a:r>
              <a:rPr lang="en-US" sz="2400" dirty="0"/>
              <a:t>, we realize that the </a:t>
            </a:r>
            <a:r>
              <a:rPr lang="en-US" sz="2400" i="1" dirty="0"/>
              <a:t>"</a:t>
            </a:r>
            <a:r>
              <a:rPr lang="en-US" sz="2400" i="1" dirty="0" err="1"/>
              <a:t>ibadah</a:t>
            </a:r>
            <a:r>
              <a:rPr lang="en-US" sz="2400" i="1" dirty="0"/>
              <a:t>"</a:t>
            </a:r>
            <a:r>
              <a:rPr lang="en-US" sz="2400" dirty="0"/>
              <a:t> in Islam must meet two conditions:</a:t>
            </a:r>
          </a:p>
          <a:p>
            <a:endParaRPr lang="en-US" sz="2400" b="1" u="sng" dirty="0" smtClean="0"/>
          </a:p>
          <a:p>
            <a:r>
              <a:rPr lang="en-US" sz="2400" b="1" u="sng" dirty="0" smtClean="0"/>
              <a:t>First</a:t>
            </a:r>
            <a:r>
              <a:rPr lang="en-US" sz="2400" b="1" u="sng" dirty="0"/>
              <a:t>:</a:t>
            </a:r>
            <a:r>
              <a:rPr lang="en-US" sz="2400" dirty="0"/>
              <a:t> Following what Allah (S.W.T.) has legislated and what His messenger has called for, in commands, in prohibitions, in</a:t>
            </a:r>
            <a:r>
              <a:rPr lang="en-US" sz="2400" i="1" dirty="0"/>
              <a:t> halal</a:t>
            </a:r>
            <a:r>
              <a:rPr lang="en-US" sz="2400" dirty="0"/>
              <a:t> and in </a:t>
            </a:r>
            <a:r>
              <a:rPr lang="en-US" sz="2400" i="1" dirty="0"/>
              <a:t>haram</a:t>
            </a:r>
            <a:r>
              <a:rPr lang="en-US" sz="2400" dirty="0"/>
              <a:t>. This is what represents the obedience and submission to Allah (S.W.T.).</a:t>
            </a:r>
          </a:p>
          <a:p>
            <a:r>
              <a:rPr lang="en-US" sz="2400" b="1" u="sng" dirty="0"/>
              <a:t>Second:</a:t>
            </a:r>
            <a:r>
              <a:rPr lang="en-US" sz="2400" dirty="0"/>
              <a:t> Following what Allah (S.W.T.) has legislated must be coming from a heart full of love to Allah, The Most High.</a:t>
            </a:r>
          </a:p>
          <a:p>
            <a:pPr eaLnBrk="1" hangingPunct="1">
              <a:lnSpc>
                <a:spcPct val="90000"/>
              </a:lnSpc>
            </a:pPr>
            <a:endParaRPr lang="en-US" sz="2400" dirty="0" smtClean="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BE4F1AE-B535-4A3B-AB30-D43C3B9D5CE6}" type="slidenum">
              <a:rPr lang="en-US" smtClean="0"/>
              <a:pPr/>
              <a:t>14</a:t>
            </a:fld>
            <a:endParaRPr lang="en-US" dirty="0"/>
          </a:p>
        </p:txBody>
      </p:sp>
    </p:spTree>
    <p:extLst>
      <p:ext uri="{BB962C8B-B14F-4D97-AF65-F5344CB8AC3E}">
        <p14:creationId xmlns:p14="http://schemas.microsoft.com/office/powerpoint/2010/main" val="2830271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762000"/>
            <a:ext cx="8001000" cy="1143000"/>
          </a:xfrm>
        </p:spPr>
        <p:txBody>
          <a:bodyPr/>
          <a:lstStyle/>
          <a:p>
            <a:r>
              <a:rPr lang="en-US" dirty="0" smtClean="0"/>
              <a:t>What is </a:t>
            </a:r>
            <a:r>
              <a:rPr lang="en-US" dirty="0" err="1" smtClean="0"/>
              <a:t>Ibadah</a:t>
            </a:r>
            <a:r>
              <a:rPr lang="en-US" dirty="0" smtClean="0"/>
              <a:t>?</a:t>
            </a:r>
            <a:endParaRPr lang="en-US" dirty="0"/>
          </a:p>
        </p:txBody>
      </p:sp>
      <p:sp>
        <p:nvSpPr>
          <p:cNvPr id="35843" name="Rectangle 3"/>
          <p:cNvSpPr>
            <a:spLocks noGrp="1" noChangeArrowheads="1"/>
          </p:cNvSpPr>
          <p:nvPr>
            <p:ph type="body" idx="1"/>
          </p:nvPr>
        </p:nvSpPr>
        <p:spPr/>
        <p:txBody>
          <a:bodyPr/>
          <a:lstStyle/>
          <a:p>
            <a:r>
              <a:rPr lang="en-US" sz="2000" dirty="0" smtClean="0"/>
              <a:t>The </a:t>
            </a:r>
            <a:r>
              <a:rPr lang="en-US" sz="2000" dirty="0"/>
              <a:t>concept of </a:t>
            </a:r>
            <a:r>
              <a:rPr lang="en-US" sz="2000" i="1" dirty="0"/>
              <a:t>"</a:t>
            </a:r>
            <a:r>
              <a:rPr lang="en-US" sz="2000" i="1" dirty="0" err="1"/>
              <a:t>ibadah</a:t>
            </a:r>
            <a:r>
              <a:rPr lang="en-US" sz="2000" i="1" dirty="0"/>
              <a:t>"</a:t>
            </a:r>
            <a:r>
              <a:rPr lang="en-US" sz="2000" dirty="0"/>
              <a:t> that Allah (S.W.T.) has created man for, and made it his purpose in life, and his mission on earth; is a comprehensive and complete concept that encompasses all aspects of man’s life.</a:t>
            </a:r>
          </a:p>
          <a:p>
            <a:endParaRPr lang="en-US" sz="2000" u="sng" dirty="0" smtClean="0"/>
          </a:p>
          <a:p>
            <a:r>
              <a:rPr lang="en-US" sz="2000" u="sng" dirty="0" smtClean="0"/>
              <a:t>The </a:t>
            </a:r>
            <a:r>
              <a:rPr lang="en-US" sz="2000" u="sng" dirty="0"/>
              <a:t>comprehensiveness </a:t>
            </a:r>
            <a:r>
              <a:rPr lang="en-US" sz="2000" u="sng" dirty="0" smtClean="0"/>
              <a:t>of </a:t>
            </a:r>
            <a:r>
              <a:rPr lang="en-US" sz="2000" i="1" u="sng" dirty="0"/>
              <a:t>"</a:t>
            </a:r>
            <a:r>
              <a:rPr lang="en-US" sz="2000" i="1" u="sng" dirty="0" err="1"/>
              <a:t>ibadah</a:t>
            </a:r>
            <a:r>
              <a:rPr lang="en-US" sz="2000" i="1" u="sng" dirty="0"/>
              <a:t>"</a:t>
            </a:r>
            <a:r>
              <a:rPr lang="en-US" sz="2000" u="sng" dirty="0"/>
              <a:t> for all </a:t>
            </a:r>
            <a:r>
              <a:rPr lang="en-US" sz="2000" i="1" u="sng" dirty="0" err="1"/>
              <a:t>deen</a:t>
            </a:r>
            <a:r>
              <a:rPr lang="en-US" sz="2000" u="sng" dirty="0" smtClean="0"/>
              <a:t>:</a:t>
            </a:r>
          </a:p>
          <a:p>
            <a:r>
              <a:rPr lang="en-US" sz="2000" u="sng" dirty="0"/>
              <a:t>The comprehensiveness of </a:t>
            </a:r>
            <a:r>
              <a:rPr lang="en-US" sz="2000" i="1" u="sng" dirty="0"/>
              <a:t>"</a:t>
            </a:r>
            <a:r>
              <a:rPr lang="en-US" sz="2000" i="1" u="sng" dirty="0" err="1"/>
              <a:t>ibadah</a:t>
            </a:r>
            <a:r>
              <a:rPr lang="en-US" sz="2000" i="1" u="sng" dirty="0"/>
              <a:t>"</a:t>
            </a:r>
            <a:r>
              <a:rPr lang="en-US" sz="2000" u="sng" dirty="0"/>
              <a:t> for all aspects of this life:</a:t>
            </a:r>
            <a:r>
              <a:rPr lang="en-US" sz="2000" dirty="0"/>
              <a:t> </a:t>
            </a:r>
          </a:p>
          <a:p>
            <a:r>
              <a:rPr lang="en-US" sz="2000" i="1" u="sng" dirty="0"/>
              <a:t>"</a:t>
            </a:r>
            <a:r>
              <a:rPr lang="en-US" sz="2000" i="1" u="sng" dirty="0" err="1"/>
              <a:t>Ibadah</a:t>
            </a:r>
            <a:r>
              <a:rPr lang="en-US" sz="2000" i="1" u="sng" dirty="0"/>
              <a:t>"</a:t>
            </a:r>
            <a:r>
              <a:rPr lang="en-US" sz="2000" u="sng" dirty="0"/>
              <a:t> is following exclusively the system of Islam and its legislation:</a:t>
            </a:r>
            <a:endParaRPr lang="en-US" sz="2000" dirty="0"/>
          </a:p>
          <a:p>
            <a:r>
              <a:rPr lang="en-US" sz="2000" u="sng" dirty="0"/>
              <a:t>The useful social activities are considered as </a:t>
            </a:r>
            <a:r>
              <a:rPr lang="en-US" sz="2000" i="1" u="sng" dirty="0"/>
              <a:t>"</a:t>
            </a:r>
            <a:r>
              <a:rPr lang="en-US" sz="2000" i="1" u="sng" dirty="0" err="1"/>
              <a:t>ibadah</a:t>
            </a:r>
            <a:r>
              <a:rPr lang="en-US" sz="2000" i="1" u="sng" dirty="0"/>
              <a:t>"</a:t>
            </a:r>
            <a:r>
              <a:rPr lang="en-US" sz="2000" u="sng" dirty="0"/>
              <a:t> to Allah</a:t>
            </a:r>
            <a:r>
              <a:rPr lang="en-US" sz="2000" dirty="0"/>
              <a:t> </a:t>
            </a:r>
            <a:endParaRPr lang="en-US" sz="2000" dirty="0" smtClean="0"/>
          </a:p>
          <a:p>
            <a:r>
              <a:rPr lang="en-US" sz="2000" u="sng" dirty="0"/>
              <a:t>Making a living is considered as </a:t>
            </a:r>
            <a:r>
              <a:rPr lang="en-US" sz="2000" i="1" u="sng" dirty="0"/>
              <a:t>"</a:t>
            </a:r>
            <a:r>
              <a:rPr lang="en-US" sz="2000" i="1" u="sng" dirty="0" err="1"/>
              <a:t>ibadah</a:t>
            </a:r>
            <a:r>
              <a:rPr lang="en-US" sz="2000" i="1" u="sng" dirty="0"/>
              <a:t>"</a:t>
            </a:r>
            <a:r>
              <a:rPr lang="en-US" sz="2000" u="sng" dirty="0"/>
              <a:t> to </a:t>
            </a:r>
            <a:r>
              <a:rPr lang="en-US" sz="2000" u="sng" dirty="0" smtClean="0"/>
              <a:t>Allah</a:t>
            </a:r>
          </a:p>
          <a:p>
            <a:r>
              <a:rPr lang="en-US" sz="2000" u="sng" dirty="0"/>
              <a:t>Even the activities that man initiates out of his nature to satisfy his desires are considered as </a:t>
            </a:r>
            <a:r>
              <a:rPr lang="en-US" sz="2000" i="1" u="sng" dirty="0"/>
              <a:t>"</a:t>
            </a:r>
            <a:r>
              <a:rPr lang="en-US" sz="2000" i="1" u="sng" dirty="0" err="1"/>
              <a:t>ibadah</a:t>
            </a:r>
            <a:r>
              <a:rPr lang="en-US" sz="2000" i="1" u="sng" dirty="0"/>
              <a:t>" </a:t>
            </a:r>
            <a:r>
              <a:rPr lang="en-US" sz="2000" u="sng" dirty="0"/>
              <a:t>to Allah</a:t>
            </a:r>
            <a:endParaRPr lang="en-US" sz="2000" dirty="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BE4F1AE-B535-4A3B-AB30-D43C3B9D5CE6}" type="slidenum">
              <a:rPr lang="en-US" smtClean="0"/>
              <a:pPr/>
              <a:t>15</a:t>
            </a:fld>
            <a:endParaRPr lang="en-US" dirty="0"/>
          </a:p>
        </p:txBody>
      </p:sp>
    </p:spTree>
    <p:extLst>
      <p:ext uri="{BB962C8B-B14F-4D97-AF65-F5344CB8AC3E}">
        <p14:creationId xmlns:p14="http://schemas.microsoft.com/office/powerpoint/2010/main" val="3404052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762000"/>
            <a:ext cx="8001000" cy="1143000"/>
          </a:xfrm>
        </p:spPr>
        <p:txBody>
          <a:bodyPr/>
          <a:lstStyle/>
          <a:p>
            <a:r>
              <a:rPr lang="en-US" sz="2800" b="0" dirty="0" smtClean="0"/>
              <a:t>The </a:t>
            </a:r>
            <a:r>
              <a:rPr lang="en-US" sz="2800" b="0" dirty="0"/>
              <a:t>comprehensiveness of </a:t>
            </a:r>
            <a:r>
              <a:rPr lang="en-US" sz="2800" b="0" i="1" dirty="0"/>
              <a:t>"</a:t>
            </a:r>
            <a:r>
              <a:rPr lang="en-US" sz="2800" b="0" i="1" dirty="0" err="1"/>
              <a:t>ibadah</a:t>
            </a:r>
            <a:r>
              <a:rPr lang="en-US" sz="2800" b="0" i="1" dirty="0"/>
              <a:t>"</a:t>
            </a:r>
            <a:r>
              <a:rPr lang="en-US" sz="2800" b="0" dirty="0"/>
              <a:t> for all </a:t>
            </a:r>
            <a:r>
              <a:rPr lang="en-US" sz="2800" b="0" i="1" dirty="0" err="1"/>
              <a:t>deen</a:t>
            </a:r>
            <a:r>
              <a:rPr lang="en-US" sz="2800" b="0" dirty="0"/>
              <a:t>:</a:t>
            </a:r>
            <a:br>
              <a:rPr lang="en-US" sz="2800" b="0" dirty="0"/>
            </a:br>
            <a:endParaRPr lang="en-US" sz="2800" b="0" dirty="0"/>
          </a:p>
        </p:txBody>
      </p:sp>
      <p:sp>
        <p:nvSpPr>
          <p:cNvPr id="35843" name="Rectangle 3"/>
          <p:cNvSpPr>
            <a:spLocks noGrp="1" noChangeArrowheads="1"/>
          </p:cNvSpPr>
          <p:nvPr>
            <p:ph type="body" idx="1"/>
          </p:nvPr>
        </p:nvSpPr>
        <p:spPr/>
        <p:txBody>
          <a:bodyPr/>
          <a:lstStyle/>
          <a:p>
            <a:r>
              <a:rPr lang="en-US" sz="2000" dirty="0" smtClean="0"/>
              <a:t>"</a:t>
            </a:r>
            <a:r>
              <a:rPr lang="en-US" sz="2000" dirty="0"/>
              <a:t>The </a:t>
            </a:r>
            <a:r>
              <a:rPr lang="en-US" sz="2000" i="1" dirty="0"/>
              <a:t>"</a:t>
            </a:r>
            <a:r>
              <a:rPr lang="en-US" sz="2000" i="1" dirty="0" err="1"/>
              <a:t>ibadah</a:t>
            </a:r>
            <a:r>
              <a:rPr lang="en-US" sz="2000" i="1" dirty="0"/>
              <a:t>"</a:t>
            </a:r>
            <a:r>
              <a:rPr lang="en-US" sz="2000" dirty="0"/>
              <a:t> is a collective noun that includes every thing that Allah (S.W.T.) loves and accepts from sayings and the physical acts; the hidden (acts by heart) and the openly (acts by limbs). The acts by limbs include the prayer, </a:t>
            </a:r>
            <a:r>
              <a:rPr lang="en-US" sz="2000" i="1" dirty="0" err="1"/>
              <a:t>zakah</a:t>
            </a:r>
            <a:r>
              <a:rPr lang="en-US" sz="2000" i="1" dirty="0"/>
              <a:t>,</a:t>
            </a:r>
            <a:r>
              <a:rPr lang="en-US" sz="2000" dirty="0"/>
              <a:t> fasting, </a:t>
            </a:r>
            <a:r>
              <a:rPr lang="en-US" sz="2000" i="1" dirty="0"/>
              <a:t>hajj</a:t>
            </a:r>
            <a:r>
              <a:rPr lang="en-US" sz="2000" dirty="0"/>
              <a:t>, straight talk, loyalty (returning someone’s possessions to them), kindness with parents, having good accord with relatives, keeping promises and treaties, enjoining what is good and forbidding what is evil, fighting against the </a:t>
            </a:r>
            <a:r>
              <a:rPr lang="en-US" sz="2000" i="1" dirty="0" err="1"/>
              <a:t>kuffar</a:t>
            </a:r>
            <a:r>
              <a:rPr lang="en-US" sz="2000" dirty="0"/>
              <a:t> and the hypocrites, kindness with the neighbor, with the orphan, with the poor, with the wayfarer, with the animals, supplication, remembering Allah, reciting</a:t>
            </a:r>
            <a:r>
              <a:rPr lang="en-US" sz="2000" i="1" dirty="0"/>
              <a:t> Qur’an</a:t>
            </a:r>
            <a:r>
              <a:rPr lang="en-US" sz="2000" dirty="0"/>
              <a:t>, and all things of this nature are from </a:t>
            </a:r>
            <a:r>
              <a:rPr lang="en-US" sz="2000" i="1" dirty="0"/>
              <a:t>"</a:t>
            </a:r>
            <a:r>
              <a:rPr lang="en-US" sz="2000" i="1" dirty="0" err="1"/>
              <a:t>ibadah</a:t>
            </a:r>
            <a:r>
              <a:rPr lang="en-US" sz="2000" i="1" dirty="0"/>
              <a:t>." </a:t>
            </a:r>
            <a:endParaRPr lang="en-US" sz="2000" dirty="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BE4F1AE-B535-4A3B-AB30-D43C3B9D5CE6}" type="slidenum">
              <a:rPr lang="en-US" smtClean="0"/>
              <a:pPr/>
              <a:t>16</a:t>
            </a:fld>
            <a:endParaRPr lang="en-US" dirty="0"/>
          </a:p>
        </p:txBody>
      </p:sp>
    </p:spTree>
    <p:extLst>
      <p:ext uri="{BB962C8B-B14F-4D97-AF65-F5344CB8AC3E}">
        <p14:creationId xmlns:p14="http://schemas.microsoft.com/office/powerpoint/2010/main" val="1195105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762000"/>
            <a:ext cx="8001000" cy="1143000"/>
          </a:xfrm>
        </p:spPr>
        <p:txBody>
          <a:bodyPr/>
          <a:lstStyle/>
          <a:p>
            <a:r>
              <a:rPr lang="en-US" sz="2800" b="0" dirty="0" smtClean="0"/>
              <a:t>The </a:t>
            </a:r>
            <a:r>
              <a:rPr lang="en-US" sz="2800" b="0" dirty="0"/>
              <a:t>comprehensiveness of </a:t>
            </a:r>
            <a:r>
              <a:rPr lang="en-US" sz="2800" b="0" i="1" dirty="0"/>
              <a:t>"</a:t>
            </a:r>
            <a:r>
              <a:rPr lang="en-US" sz="2800" b="0" i="1" dirty="0" err="1"/>
              <a:t>ibadah</a:t>
            </a:r>
            <a:r>
              <a:rPr lang="en-US" sz="2800" b="0" i="1" dirty="0"/>
              <a:t>"</a:t>
            </a:r>
            <a:r>
              <a:rPr lang="en-US" sz="2800" b="0" dirty="0"/>
              <a:t> for all </a:t>
            </a:r>
            <a:r>
              <a:rPr lang="en-US" sz="2800" b="0" i="1" dirty="0" err="1"/>
              <a:t>deen</a:t>
            </a:r>
            <a:r>
              <a:rPr lang="en-US" sz="2800" b="0" dirty="0"/>
              <a:t>:</a:t>
            </a:r>
            <a:br>
              <a:rPr lang="en-US" sz="2800" b="0" dirty="0"/>
            </a:br>
            <a:endParaRPr lang="en-US" sz="2800" b="0" dirty="0"/>
          </a:p>
        </p:txBody>
      </p:sp>
      <p:sp>
        <p:nvSpPr>
          <p:cNvPr id="35843" name="Rectangle 3"/>
          <p:cNvSpPr>
            <a:spLocks noGrp="1" noChangeArrowheads="1"/>
          </p:cNvSpPr>
          <p:nvPr>
            <p:ph type="body" idx="1"/>
          </p:nvPr>
        </p:nvSpPr>
        <p:spPr/>
        <p:txBody>
          <a:bodyPr/>
          <a:lstStyle/>
          <a:p>
            <a:r>
              <a:rPr lang="en-US" sz="2000" dirty="0" smtClean="0"/>
              <a:t>The </a:t>
            </a:r>
            <a:r>
              <a:rPr lang="en-US" sz="2000" dirty="0"/>
              <a:t>acts by heart include the love for Allah and His messenger, fear of Allah, asking Him for forgiveness, Having sincerity to Him alone in </a:t>
            </a:r>
            <a:r>
              <a:rPr lang="en-US" sz="2000" i="1" dirty="0" err="1"/>
              <a:t>deen</a:t>
            </a:r>
            <a:r>
              <a:rPr lang="en-US" sz="2000" dirty="0"/>
              <a:t>, being patient, thanking for His blessings, accepting His judgment, depending on Him, hoping for His mercy, fear from His punishment, and all things of this nature are from of </a:t>
            </a:r>
            <a:r>
              <a:rPr lang="en-US" sz="2000" i="1" dirty="0" err="1"/>
              <a:t>ibadah</a:t>
            </a:r>
            <a:r>
              <a:rPr lang="en-US" sz="2000" dirty="0"/>
              <a:t> worship." All this is supported by an abundant number of evidences from the book of Allah (S.W.T.) and the </a:t>
            </a:r>
            <a:r>
              <a:rPr lang="en-US" sz="2000" i="1" dirty="0" err="1"/>
              <a:t>sunnah</a:t>
            </a:r>
            <a:r>
              <a:rPr lang="en-US" sz="2000" dirty="0"/>
              <a:t> of His messenger (S.A.W.).</a:t>
            </a:r>
          </a:p>
          <a:p>
            <a:endParaRPr lang="en-US" sz="2000" dirty="0"/>
          </a:p>
          <a:p>
            <a:endParaRPr lang="en-US" sz="2000" b="1" u="sng" dirty="0" smtClean="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BE4F1AE-B535-4A3B-AB30-D43C3B9D5CE6}" type="slidenum">
              <a:rPr lang="en-US" smtClean="0"/>
              <a:pPr/>
              <a:t>17</a:t>
            </a:fld>
            <a:endParaRPr lang="en-US" dirty="0"/>
          </a:p>
        </p:txBody>
      </p:sp>
    </p:spTree>
    <p:extLst>
      <p:ext uri="{BB962C8B-B14F-4D97-AF65-F5344CB8AC3E}">
        <p14:creationId xmlns:p14="http://schemas.microsoft.com/office/powerpoint/2010/main" val="2337010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1066800"/>
            <a:ext cx="8001000" cy="1143000"/>
          </a:xfrm>
        </p:spPr>
        <p:txBody>
          <a:bodyPr/>
          <a:lstStyle/>
          <a:p>
            <a:r>
              <a:rPr lang="en-US" sz="2800" b="0" u="sng" dirty="0" smtClean="0"/>
              <a:t>The </a:t>
            </a:r>
            <a:r>
              <a:rPr lang="en-US" sz="2800" b="0" u="sng" dirty="0"/>
              <a:t>comprehensiveness of </a:t>
            </a:r>
            <a:r>
              <a:rPr lang="en-US" sz="2800" b="0" i="1" u="sng" dirty="0"/>
              <a:t>"</a:t>
            </a:r>
            <a:r>
              <a:rPr lang="en-US" sz="2800" b="0" i="1" u="sng" dirty="0" err="1"/>
              <a:t>ibadah</a:t>
            </a:r>
            <a:r>
              <a:rPr lang="en-US" sz="2800" b="0" i="1" u="sng" dirty="0"/>
              <a:t>"</a:t>
            </a:r>
            <a:r>
              <a:rPr lang="en-US" sz="2800" b="0" u="sng" dirty="0"/>
              <a:t> for all aspects of this </a:t>
            </a:r>
            <a:r>
              <a:rPr lang="en-US" sz="2800" b="0" u="sng" dirty="0" smtClean="0"/>
              <a:t>life:</a:t>
            </a:r>
            <a:r>
              <a:rPr lang="en-US" sz="3200" b="0" dirty="0"/>
              <a:t/>
            </a:r>
            <a:br>
              <a:rPr lang="en-US" sz="3200" b="0" dirty="0"/>
            </a:br>
            <a:endParaRPr lang="en-US" sz="3200" b="0" dirty="0"/>
          </a:p>
        </p:txBody>
      </p:sp>
      <p:sp>
        <p:nvSpPr>
          <p:cNvPr id="35843" name="Rectangle 3"/>
          <p:cNvSpPr>
            <a:spLocks noGrp="1" noChangeArrowheads="1"/>
          </p:cNvSpPr>
          <p:nvPr>
            <p:ph type="body" idx="1"/>
          </p:nvPr>
        </p:nvSpPr>
        <p:spPr/>
        <p:txBody>
          <a:bodyPr/>
          <a:lstStyle/>
          <a:p>
            <a:r>
              <a:rPr lang="en-US" sz="2000" dirty="0" smtClean="0"/>
              <a:t>Allah </a:t>
            </a:r>
            <a:r>
              <a:rPr lang="en-US" sz="2000" dirty="0"/>
              <a:t>(S.W.T.) says in </a:t>
            </a:r>
            <a:r>
              <a:rPr lang="en-US" sz="2000" i="1" dirty="0" err="1"/>
              <a:t>surat</a:t>
            </a:r>
            <a:r>
              <a:rPr lang="en-US" sz="2000" dirty="0"/>
              <a:t> Al-</a:t>
            </a:r>
            <a:r>
              <a:rPr lang="en-US" sz="2000" dirty="0" err="1"/>
              <a:t>Ahzab</a:t>
            </a:r>
            <a:r>
              <a:rPr lang="en-US" sz="2000" dirty="0"/>
              <a:t>, (verse 36), what can be translated as, "It was never for a believer; man or woman, when Allah and His messenger make a verdict about some issue, that they will have the choice in their situation." </a:t>
            </a:r>
            <a:endParaRPr lang="en-US" sz="2000" dirty="0" smtClean="0"/>
          </a:p>
          <a:p>
            <a:endParaRPr lang="en-US" sz="2000" dirty="0" smtClean="0"/>
          </a:p>
          <a:p>
            <a:r>
              <a:rPr lang="en-US" sz="2000" dirty="0" smtClean="0"/>
              <a:t>In </a:t>
            </a:r>
            <a:r>
              <a:rPr lang="en-US" sz="2000" i="1" dirty="0" err="1"/>
              <a:t>surat</a:t>
            </a:r>
            <a:r>
              <a:rPr lang="en-US" sz="2000" i="1" dirty="0"/>
              <a:t> </a:t>
            </a:r>
            <a:r>
              <a:rPr lang="en-US" sz="2000" dirty="0"/>
              <a:t>An-Noor, (verse 51), Allah (S.W.T.) says what can be translated as, "The saying of the believers, when they are called to Allah and His messenger to judge among them, is nothing but we heard and obeyed." </a:t>
            </a:r>
            <a:endParaRPr lang="en-US" sz="2000" dirty="0" smtClean="0"/>
          </a:p>
          <a:p>
            <a:endParaRPr lang="en-US" sz="2000" dirty="0"/>
          </a:p>
          <a:p>
            <a:endParaRPr lang="en-US" sz="2000" u="sng" dirty="0" smtClean="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BE4F1AE-B535-4A3B-AB30-D43C3B9D5CE6}" type="slidenum">
              <a:rPr lang="en-US" smtClean="0"/>
              <a:pPr/>
              <a:t>18</a:t>
            </a:fld>
            <a:endParaRPr lang="en-US" dirty="0"/>
          </a:p>
        </p:txBody>
      </p:sp>
    </p:spTree>
    <p:extLst>
      <p:ext uri="{BB962C8B-B14F-4D97-AF65-F5344CB8AC3E}">
        <p14:creationId xmlns:p14="http://schemas.microsoft.com/office/powerpoint/2010/main" val="2835574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1066800"/>
            <a:ext cx="8001000" cy="1143000"/>
          </a:xfrm>
        </p:spPr>
        <p:txBody>
          <a:bodyPr/>
          <a:lstStyle/>
          <a:p>
            <a:r>
              <a:rPr lang="en-US" sz="2800" b="0" u="sng" dirty="0" smtClean="0"/>
              <a:t>The </a:t>
            </a:r>
            <a:r>
              <a:rPr lang="en-US" sz="2800" b="0" u="sng" dirty="0"/>
              <a:t>comprehensiveness of </a:t>
            </a:r>
            <a:r>
              <a:rPr lang="en-US" sz="2800" b="0" i="1" u="sng" dirty="0"/>
              <a:t>"</a:t>
            </a:r>
            <a:r>
              <a:rPr lang="en-US" sz="2800" b="0" i="1" u="sng" dirty="0" err="1"/>
              <a:t>ibadah</a:t>
            </a:r>
            <a:r>
              <a:rPr lang="en-US" sz="2800" b="0" i="1" u="sng" dirty="0"/>
              <a:t>"</a:t>
            </a:r>
            <a:r>
              <a:rPr lang="en-US" sz="2800" b="0" u="sng" dirty="0"/>
              <a:t> for all aspects of this </a:t>
            </a:r>
            <a:r>
              <a:rPr lang="en-US" sz="2800" b="0" u="sng" dirty="0" smtClean="0"/>
              <a:t>life:</a:t>
            </a:r>
            <a:r>
              <a:rPr lang="en-US" sz="3200" b="0" dirty="0"/>
              <a:t/>
            </a:r>
            <a:br>
              <a:rPr lang="en-US" sz="3200" b="0" dirty="0"/>
            </a:br>
            <a:endParaRPr lang="en-US" sz="3200" b="0" dirty="0"/>
          </a:p>
        </p:txBody>
      </p:sp>
      <p:sp>
        <p:nvSpPr>
          <p:cNvPr id="35843" name="Rectangle 3"/>
          <p:cNvSpPr>
            <a:spLocks noGrp="1" noChangeArrowheads="1"/>
          </p:cNvSpPr>
          <p:nvPr>
            <p:ph type="body" idx="1"/>
          </p:nvPr>
        </p:nvSpPr>
        <p:spPr/>
        <p:txBody>
          <a:bodyPr/>
          <a:lstStyle/>
          <a:p>
            <a:r>
              <a:rPr lang="en-US" sz="2000" dirty="0" smtClean="0"/>
              <a:t>Also </a:t>
            </a:r>
            <a:r>
              <a:rPr lang="en-US" sz="2000" dirty="0"/>
              <a:t>in </a:t>
            </a:r>
            <a:r>
              <a:rPr lang="en-US" sz="2000" i="1" dirty="0" err="1"/>
              <a:t>surat</a:t>
            </a:r>
            <a:r>
              <a:rPr lang="en-US" sz="2000" dirty="0"/>
              <a:t> An-</a:t>
            </a:r>
            <a:r>
              <a:rPr lang="en-US" sz="2000" dirty="0" err="1"/>
              <a:t>Nisa</a:t>
            </a:r>
            <a:r>
              <a:rPr lang="en-US" sz="2000" dirty="0"/>
              <a:t>’, (verse 65), what can be translated as, "No, by your Lord, they will not believe till they make you a judge in what went wrong between them, then they shall find no grudge within themselves from your judgment, and totally submit."</a:t>
            </a:r>
          </a:p>
          <a:p>
            <a:endParaRPr lang="en-US" sz="2000" dirty="0"/>
          </a:p>
          <a:p>
            <a:r>
              <a:rPr lang="en-US" sz="2000" dirty="0"/>
              <a:t>Allah (S.W.T.) says in </a:t>
            </a:r>
            <a:r>
              <a:rPr lang="en-US" sz="2000" i="1" dirty="0" err="1"/>
              <a:t>surat</a:t>
            </a:r>
            <a:r>
              <a:rPr lang="en-US" sz="2000" dirty="0"/>
              <a:t> At-</a:t>
            </a:r>
            <a:r>
              <a:rPr lang="en-US" sz="2000" dirty="0" err="1"/>
              <a:t>Tawbah</a:t>
            </a:r>
            <a:r>
              <a:rPr lang="en-US" sz="2000" dirty="0"/>
              <a:t>, verse (31), what can be translated as, "They took their priests and their monks as their gods instead of Allah and also the Christ, the son of Mariam. And they have not been ordered but to worship the one God. There is no god except Him. Glorious and high is He above what they associate with Him."</a:t>
            </a:r>
          </a:p>
          <a:p>
            <a:endParaRPr lang="en-US" sz="2000" u="sng" dirty="0" smtClean="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BE4F1AE-B535-4A3B-AB30-D43C3B9D5CE6}" type="slidenum">
              <a:rPr lang="en-US" smtClean="0"/>
              <a:pPr/>
              <a:t>19</a:t>
            </a:fld>
            <a:endParaRPr lang="en-US" dirty="0"/>
          </a:p>
        </p:txBody>
      </p:sp>
    </p:spTree>
    <p:extLst>
      <p:ext uri="{BB962C8B-B14F-4D97-AF65-F5344CB8AC3E}">
        <p14:creationId xmlns:p14="http://schemas.microsoft.com/office/powerpoint/2010/main" val="4118279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Topics </a:t>
            </a:r>
            <a:r>
              <a:rPr lang="en-US" dirty="0"/>
              <a:t>to be Covered</a:t>
            </a:r>
          </a:p>
        </p:txBody>
      </p:sp>
      <p:sp>
        <p:nvSpPr>
          <p:cNvPr id="21507" name="Rectangle 3"/>
          <p:cNvSpPr>
            <a:spLocks noGrp="1" noChangeArrowheads="1"/>
          </p:cNvSpPr>
          <p:nvPr>
            <p:ph type="body" sz="half" idx="1"/>
          </p:nvPr>
        </p:nvSpPr>
        <p:spPr>
          <a:xfrm>
            <a:off x="914400" y="2667000"/>
            <a:ext cx="7924800" cy="3429000"/>
          </a:xfrm>
        </p:spPr>
        <p:txBody>
          <a:bodyPr/>
          <a:lstStyle/>
          <a:p>
            <a:pPr>
              <a:lnSpc>
                <a:spcPct val="90000"/>
              </a:lnSpc>
            </a:pPr>
            <a:r>
              <a:rPr lang="en-US" sz="2400" dirty="0" smtClean="0"/>
              <a:t>What is </a:t>
            </a:r>
            <a:r>
              <a:rPr lang="en-US" sz="2400" dirty="0" err="1" smtClean="0"/>
              <a:t>Ibadah</a:t>
            </a:r>
            <a:r>
              <a:rPr lang="en-US" sz="2400" dirty="0" smtClean="0"/>
              <a:t>?</a:t>
            </a:r>
            <a:endParaRPr lang="en-US" sz="2400" dirty="0"/>
          </a:p>
          <a:p>
            <a:pPr>
              <a:lnSpc>
                <a:spcPct val="90000"/>
              </a:lnSpc>
              <a:buFont typeface="Wingdings" pitchFamily="2" charset="2"/>
              <a:buNone/>
            </a:pPr>
            <a:endParaRPr lang="en-US" sz="2400" dirty="0"/>
          </a:p>
          <a:p>
            <a:pPr>
              <a:lnSpc>
                <a:spcPct val="90000"/>
              </a:lnSpc>
            </a:pPr>
            <a:endParaRPr lang="en-US" sz="2400" dirty="0"/>
          </a:p>
          <a:p>
            <a:pPr>
              <a:lnSpc>
                <a:spcPct val="90000"/>
              </a:lnSpc>
            </a:pPr>
            <a:endParaRPr lang="en-US" sz="2400" dirty="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92708C7B-90D7-4593-919A-422F1620A6E1}"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1066800"/>
            <a:ext cx="8001000" cy="1143000"/>
          </a:xfrm>
        </p:spPr>
        <p:txBody>
          <a:bodyPr/>
          <a:lstStyle/>
          <a:p>
            <a:r>
              <a:rPr lang="en-US" sz="3200" b="0" u="sng" dirty="0" smtClean="0"/>
              <a:t>The useful </a:t>
            </a:r>
            <a:r>
              <a:rPr lang="en-US" sz="3200" b="0" u="sng" dirty="0"/>
              <a:t>social activities are considered as </a:t>
            </a:r>
            <a:r>
              <a:rPr lang="en-US" sz="3200" b="0" i="1" u="sng" dirty="0"/>
              <a:t>"</a:t>
            </a:r>
            <a:r>
              <a:rPr lang="en-US" sz="3200" b="0" i="1" u="sng" dirty="0" err="1"/>
              <a:t>ibadah</a:t>
            </a:r>
            <a:r>
              <a:rPr lang="en-US" sz="3200" b="0" i="1" u="sng" dirty="0"/>
              <a:t>"</a:t>
            </a:r>
            <a:r>
              <a:rPr lang="en-US" sz="3200" b="0" u="sng" dirty="0"/>
              <a:t> to Allah</a:t>
            </a:r>
            <a:r>
              <a:rPr lang="en-US" sz="3200" b="0" dirty="0"/>
              <a:t> </a:t>
            </a:r>
            <a:br>
              <a:rPr lang="en-US" sz="3200" b="0" dirty="0"/>
            </a:br>
            <a:endParaRPr lang="en-US" sz="3200" b="0" dirty="0"/>
          </a:p>
        </p:txBody>
      </p:sp>
      <p:sp>
        <p:nvSpPr>
          <p:cNvPr id="35843" name="Rectangle 3"/>
          <p:cNvSpPr>
            <a:spLocks noGrp="1" noChangeArrowheads="1"/>
          </p:cNvSpPr>
          <p:nvPr>
            <p:ph type="body" idx="1"/>
          </p:nvPr>
        </p:nvSpPr>
        <p:spPr/>
        <p:txBody>
          <a:bodyPr/>
          <a:lstStyle/>
          <a:p>
            <a:r>
              <a:rPr lang="en-US" sz="2000" dirty="0" smtClean="0"/>
              <a:t>If </a:t>
            </a:r>
            <a:r>
              <a:rPr lang="en-US" sz="2000" dirty="0"/>
              <a:t>they were meant to be for the sake of Allah (S.W.T.). They are so many in the </a:t>
            </a:r>
            <a:r>
              <a:rPr lang="en-US" sz="2000" i="1" dirty="0" err="1"/>
              <a:t>Qur’anic</a:t>
            </a:r>
            <a:r>
              <a:rPr lang="en-US" sz="2000" dirty="0"/>
              <a:t> verses and in the sayings of the prophet (S.A.W.) among which: Solving problems between people, visiting the sick, helping the poor, removing obstacles (like rocks, fallen trees due to hurricanes, banana peels....) off the road, supporting the oppressed, having justice between two people, helping people in their needs, the good word, even treating the animals kindly, and all things of this nature.</a:t>
            </a:r>
            <a:endParaRPr lang="en-US" sz="2000" u="sng" dirty="0" smtClean="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BE4F1AE-B535-4A3B-AB30-D43C3B9D5CE6}" type="slidenum">
              <a:rPr lang="en-US" smtClean="0"/>
              <a:pPr/>
              <a:t>20</a:t>
            </a:fld>
            <a:endParaRPr lang="en-US" dirty="0"/>
          </a:p>
        </p:txBody>
      </p:sp>
    </p:spTree>
    <p:extLst>
      <p:ext uri="{BB962C8B-B14F-4D97-AF65-F5344CB8AC3E}">
        <p14:creationId xmlns:p14="http://schemas.microsoft.com/office/powerpoint/2010/main" val="1519098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14400" y="1295400"/>
            <a:ext cx="8001000" cy="1143000"/>
          </a:xfrm>
        </p:spPr>
        <p:txBody>
          <a:bodyPr/>
          <a:lstStyle/>
          <a:p>
            <a:r>
              <a:rPr lang="en-US" sz="2800" u="sng" dirty="0" smtClean="0"/>
              <a:t>Making </a:t>
            </a:r>
            <a:r>
              <a:rPr lang="en-US" sz="2800" u="sng" dirty="0"/>
              <a:t>a living is considered as </a:t>
            </a:r>
            <a:r>
              <a:rPr lang="en-US" sz="2800" i="1" u="sng" dirty="0"/>
              <a:t>"</a:t>
            </a:r>
            <a:r>
              <a:rPr lang="en-US" sz="2800" i="1" u="sng" dirty="0" err="1"/>
              <a:t>ibadah</a:t>
            </a:r>
            <a:r>
              <a:rPr lang="en-US" sz="2800" i="1" u="sng" dirty="0"/>
              <a:t>"</a:t>
            </a:r>
            <a:r>
              <a:rPr lang="en-US" sz="2800" u="sng" dirty="0"/>
              <a:t> to Allah if the following conditions are met:</a:t>
            </a:r>
            <a:r>
              <a:rPr lang="en-US" sz="2800" dirty="0"/>
              <a:t/>
            </a:r>
            <a:br>
              <a:rPr lang="en-US" sz="2800" dirty="0"/>
            </a:br>
            <a:r>
              <a:rPr lang="en-US" sz="2800" b="0" dirty="0"/>
              <a:t/>
            </a:r>
            <a:br>
              <a:rPr lang="en-US" sz="2800" b="0" dirty="0"/>
            </a:br>
            <a:endParaRPr lang="en-US" sz="2800" b="0" dirty="0"/>
          </a:p>
        </p:txBody>
      </p:sp>
      <p:sp>
        <p:nvSpPr>
          <p:cNvPr id="35843" name="Rectangle 3"/>
          <p:cNvSpPr>
            <a:spLocks noGrp="1" noChangeArrowheads="1"/>
          </p:cNvSpPr>
          <p:nvPr>
            <p:ph type="body" idx="1"/>
          </p:nvPr>
        </p:nvSpPr>
        <p:spPr/>
        <p:txBody>
          <a:bodyPr/>
          <a:lstStyle/>
          <a:p>
            <a:pPr marL="0" indent="0">
              <a:buNone/>
            </a:pPr>
            <a:r>
              <a:rPr lang="en-US" sz="2000" dirty="0" smtClean="0"/>
              <a:t>1. The </a:t>
            </a:r>
            <a:r>
              <a:rPr lang="en-US" sz="2000" dirty="0"/>
              <a:t>work has to be allowed in Islam</a:t>
            </a:r>
            <a:r>
              <a:rPr lang="en-US" sz="2000" dirty="0" smtClean="0"/>
              <a:t>.</a:t>
            </a:r>
          </a:p>
          <a:p>
            <a:pPr marL="457200" indent="-457200">
              <a:buAutoNum type="arabicPeriod"/>
            </a:pPr>
            <a:endParaRPr lang="en-US" sz="2000" dirty="0"/>
          </a:p>
          <a:p>
            <a:pPr marL="0" indent="0">
              <a:buNone/>
            </a:pPr>
            <a:r>
              <a:rPr lang="en-US" sz="2000" b="1" dirty="0"/>
              <a:t>2. </a:t>
            </a:r>
            <a:r>
              <a:rPr lang="en-US" sz="2000" dirty="0"/>
              <a:t>The work has to be accompanied by a good intention</a:t>
            </a:r>
            <a:r>
              <a:rPr lang="en-US" sz="2000" dirty="0" smtClean="0"/>
              <a:t>.</a:t>
            </a:r>
          </a:p>
          <a:p>
            <a:pPr marL="0" indent="0">
              <a:buNone/>
            </a:pPr>
            <a:endParaRPr lang="en-US" sz="2000" dirty="0"/>
          </a:p>
          <a:p>
            <a:pPr marL="0" indent="0">
              <a:buNone/>
            </a:pPr>
            <a:r>
              <a:rPr lang="en-US" sz="2000" b="1" dirty="0"/>
              <a:t>3. </a:t>
            </a:r>
            <a:r>
              <a:rPr lang="en-US" sz="2000" dirty="0" smtClean="0"/>
              <a:t>The </a:t>
            </a:r>
            <a:r>
              <a:rPr lang="en-US" sz="2000" dirty="0"/>
              <a:t>work has to be performed with excellence</a:t>
            </a:r>
            <a:r>
              <a:rPr lang="en-US" sz="2000" dirty="0" smtClean="0"/>
              <a:t>.</a:t>
            </a:r>
          </a:p>
          <a:p>
            <a:pPr marL="0" indent="0">
              <a:buNone/>
            </a:pPr>
            <a:endParaRPr lang="en-US" sz="2000" dirty="0"/>
          </a:p>
          <a:p>
            <a:pPr marL="0" indent="0">
              <a:buNone/>
            </a:pPr>
            <a:r>
              <a:rPr lang="en-US" sz="2000" b="1" dirty="0"/>
              <a:t>4.</a:t>
            </a:r>
            <a:r>
              <a:rPr lang="en-US" sz="2000" dirty="0"/>
              <a:t> The work has to be within the limits of Allah. So, there must be no room for injustice, disobedience of Allah or mistrust</a:t>
            </a:r>
            <a:r>
              <a:rPr lang="en-US" sz="2000" dirty="0" smtClean="0"/>
              <a:t>.</a:t>
            </a:r>
          </a:p>
          <a:p>
            <a:pPr marL="0" indent="0">
              <a:buNone/>
            </a:pPr>
            <a:endParaRPr lang="en-US" sz="2000" dirty="0"/>
          </a:p>
          <a:p>
            <a:pPr marL="0" indent="0">
              <a:buNone/>
            </a:pPr>
            <a:r>
              <a:rPr lang="en-US" sz="2000" b="1" dirty="0"/>
              <a:t>5.</a:t>
            </a:r>
            <a:r>
              <a:rPr lang="en-US" sz="2000" dirty="0"/>
              <a:t> The work must not keep someone away from his </a:t>
            </a:r>
            <a:r>
              <a:rPr lang="en-US" sz="2000" i="1" dirty="0" err="1"/>
              <a:t>deen</a:t>
            </a:r>
            <a:r>
              <a:rPr lang="en-US" sz="2000" dirty="0"/>
              <a:t> obligations like prayer, Fasting,</a:t>
            </a:r>
          </a:p>
          <a:p>
            <a:endParaRPr lang="en-US" sz="2000" u="sng" dirty="0" smtClean="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BE4F1AE-B535-4A3B-AB30-D43C3B9D5CE6}" type="slidenum">
              <a:rPr lang="en-US" smtClean="0"/>
              <a:pPr/>
              <a:t>21</a:t>
            </a:fld>
            <a:endParaRPr lang="en-US" dirty="0"/>
          </a:p>
        </p:txBody>
      </p:sp>
    </p:spTree>
    <p:extLst>
      <p:ext uri="{BB962C8B-B14F-4D97-AF65-F5344CB8AC3E}">
        <p14:creationId xmlns:p14="http://schemas.microsoft.com/office/powerpoint/2010/main" val="3838212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14400" y="1600200"/>
            <a:ext cx="8001000" cy="1143000"/>
          </a:xfrm>
        </p:spPr>
        <p:txBody>
          <a:bodyPr/>
          <a:lstStyle/>
          <a:p>
            <a:r>
              <a:rPr lang="en-US" sz="2800" u="sng" dirty="0" smtClean="0"/>
              <a:t/>
            </a:r>
            <a:br>
              <a:rPr lang="en-US" sz="2800" u="sng" dirty="0" smtClean="0"/>
            </a:br>
            <a:r>
              <a:rPr lang="en-US" sz="2800" u="sng" dirty="0"/>
              <a:t>Even the activities that man initiates out of his nature to satisfy his desires are considered as </a:t>
            </a:r>
            <a:r>
              <a:rPr lang="en-US" sz="2800" i="1" u="sng" dirty="0"/>
              <a:t>"</a:t>
            </a:r>
            <a:r>
              <a:rPr lang="en-US" sz="2800" i="1" u="sng" dirty="0" err="1"/>
              <a:t>ibadah</a:t>
            </a:r>
            <a:r>
              <a:rPr lang="en-US" sz="2800" i="1" u="sng" dirty="0"/>
              <a:t>" </a:t>
            </a:r>
            <a:r>
              <a:rPr lang="en-US" sz="2800" u="sng" dirty="0"/>
              <a:t>to Allah</a:t>
            </a:r>
            <a:r>
              <a:rPr lang="en-US" sz="2800" dirty="0"/>
              <a:t/>
            </a:r>
            <a:br>
              <a:rPr lang="en-US" sz="2800" dirty="0"/>
            </a:br>
            <a:r>
              <a:rPr lang="en-US" sz="2800" dirty="0"/>
              <a:t/>
            </a:r>
            <a:br>
              <a:rPr lang="en-US" sz="2800" dirty="0"/>
            </a:br>
            <a:endParaRPr lang="en-US" sz="2800" dirty="0"/>
          </a:p>
        </p:txBody>
      </p:sp>
      <p:sp>
        <p:nvSpPr>
          <p:cNvPr id="35843" name="Rectangle 3"/>
          <p:cNvSpPr>
            <a:spLocks noGrp="1" noChangeArrowheads="1"/>
          </p:cNvSpPr>
          <p:nvPr>
            <p:ph type="body" idx="1"/>
          </p:nvPr>
        </p:nvSpPr>
        <p:spPr>
          <a:xfrm>
            <a:off x="914400" y="2590800"/>
            <a:ext cx="8001000" cy="3733800"/>
          </a:xfrm>
        </p:spPr>
        <p:txBody>
          <a:bodyPr/>
          <a:lstStyle/>
          <a:p>
            <a:r>
              <a:rPr lang="en-US" sz="2000" dirty="0"/>
              <a:t>If the intention was good and the satisfaction was in the limits of Islam. The prophet (S.A.W.) said what was reported by Imams Muslim and At-</a:t>
            </a:r>
            <a:r>
              <a:rPr lang="en-US" sz="2000" dirty="0" err="1"/>
              <a:t>Tirmithi</a:t>
            </a:r>
            <a:r>
              <a:rPr lang="en-US" sz="2000" dirty="0"/>
              <a:t>, </a:t>
            </a:r>
            <a:r>
              <a:rPr lang="en-US" sz="2000" i="1" dirty="0"/>
              <a:t>"With the sexual intercourse that you have (with your wives) is a charity"</a:t>
            </a:r>
            <a:r>
              <a:rPr lang="en-US" sz="2000" dirty="0"/>
              <a:t>, the companions asked the prophet: "We satisfy our desires and yet we get a reward from Allah?" The prophet (S.A.W.), then said: </a:t>
            </a:r>
            <a:r>
              <a:rPr lang="en-US" sz="2000" i="1" dirty="0"/>
              <a:t>"What do you think if your desire was fulfilled in a forbidden way? Will there be a misdeed?" </a:t>
            </a:r>
            <a:r>
              <a:rPr lang="en-US" sz="2000" dirty="0"/>
              <a:t>They replied: "Yes", then the prophet (S.A.W.) said: </a:t>
            </a:r>
            <a:r>
              <a:rPr lang="en-US" sz="2000" i="1" dirty="0"/>
              <a:t>"So, if he fulfilled it in an allowed way, he has a reward for it."</a:t>
            </a:r>
            <a:endParaRPr lang="en-US" sz="2000" u="sng" dirty="0" smtClean="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BE4F1AE-B535-4A3B-AB30-D43C3B9D5CE6}" type="slidenum">
              <a:rPr lang="en-US" smtClean="0"/>
              <a:pPr/>
              <a:t>22</a:t>
            </a:fld>
            <a:endParaRPr lang="en-US" dirty="0"/>
          </a:p>
        </p:txBody>
      </p:sp>
    </p:spTree>
    <p:extLst>
      <p:ext uri="{BB962C8B-B14F-4D97-AF65-F5344CB8AC3E}">
        <p14:creationId xmlns:p14="http://schemas.microsoft.com/office/powerpoint/2010/main" val="3528956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14388" y="762000"/>
            <a:ext cx="7772400" cy="1143000"/>
          </a:xfrm>
        </p:spPr>
        <p:txBody>
          <a:bodyPr/>
          <a:lstStyle/>
          <a:p>
            <a:r>
              <a:rPr lang="en-US" altLang="en-US" sz="2800" dirty="0">
                <a:latin typeface="Comic Sans MS" pitchFamily="66" charset="0"/>
              </a:rPr>
              <a:t>WHERE ARE WE FROM?</a:t>
            </a:r>
          </a:p>
        </p:txBody>
      </p:sp>
      <p:sp>
        <p:nvSpPr>
          <p:cNvPr id="13316" name="Rectangle 4"/>
          <p:cNvSpPr>
            <a:spLocks noChangeArrowheads="1"/>
          </p:cNvSpPr>
          <p:nvPr/>
        </p:nvSpPr>
        <p:spPr bwMode="auto">
          <a:xfrm>
            <a:off x="128588" y="269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322"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03300"/>
            <a:ext cx="7315200" cy="6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88" name="Rectangle 76"/>
          <p:cNvSpPr>
            <a:spLocks noChangeArrowheads="1"/>
          </p:cNvSpPr>
          <p:nvPr/>
        </p:nvSpPr>
        <p:spPr bwMode="auto">
          <a:xfrm>
            <a:off x="1588" y="3200400"/>
            <a:ext cx="37512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395" name="Rectangle 83"/>
          <p:cNvSpPr>
            <a:spLocks noChangeArrowheads="1"/>
          </p:cNvSpPr>
          <p:nvPr/>
        </p:nvSpPr>
        <p:spPr bwMode="auto">
          <a:xfrm>
            <a:off x="1588" y="3200400"/>
            <a:ext cx="37512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402" name="Rectangle 90"/>
          <p:cNvSpPr>
            <a:spLocks noChangeArrowheads="1"/>
          </p:cNvSpPr>
          <p:nvPr/>
        </p:nvSpPr>
        <p:spPr bwMode="auto">
          <a:xfrm>
            <a:off x="1588" y="3200400"/>
            <a:ext cx="37512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409" name="Rectangle 97"/>
          <p:cNvSpPr>
            <a:spLocks noChangeArrowheads="1"/>
          </p:cNvSpPr>
          <p:nvPr/>
        </p:nvSpPr>
        <p:spPr bwMode="auto">
          <a:xfrm>
            <a:off x="1588" y="3200400"/>
            <a:ext cx="37512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416" name="Rectangle 104"/>
          <p:cNvSpPr>
            <a:spLocks noChangeArrowheads="1"/>
          </p:cNvSpPr>
          <p:nvPr/>
        </p:nvSpPr>
        <p:spPr bwMode="auto">
          <a:xfrm>
            <a:off x="1588" y="3200400"/>
            <a:ext cx="37512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424" name="Rectangle 112"/>
          <p:cNvSpPr>
            <a:spLocks noGrp="1" noChangeArrowheads="1"/>
          </p:cNvSpPr>
          <p:nvPr>
            <p:ph type="body" idx="1"/>
          </p:nvPr>
        </p:nvSpPr>
        <p:spPr>
          <a:xfrm>
            <a:off x="990600" y="2438400"/>
            <a:ext cx="7772400" cy="4724400"/>
          </a:xfrm>
        </p:spPr>
        <p:txBody>
          <a:bodyPr/>
          <a:lstStyle/>
          <a:p>
            <a:pPr>
              <a:lnSpc>
                <a:spcPct val="90000"/>
              </a:lnSpc>
            </a:pPr>
            <a:r>
              <a:rPr lang="en-US" altLang="en-US" sz="2000" dirty="0"/>
              <a:t>Allah (</a:t>
            </a:r>
            <a:r>
              <a:rPr lang="en-US" altLang="en-US" sz="2000" dirty="0" err="1"/>
              <a:t>swt</a:t>
            </a:r>
            <a:r>
              <a:rPr lang="en-US" altLang="en-US" sz="2000" dirty="0"/>
              <a:t>) created us for a purpose:</a:t>
            </a:r>
          </a:p>
          <a:p>
            <a:pPr>
              <a:lnSpc>
                <a:spcPct val="90000"/>
              </a:lnSpc>
            </a:pPr>
            <a:endParaRPr lang="en-US" altLang="en-US" sz="2000" dirty="0"/>
          </a:p>
          <a:p>
            <a:pPr lvl="1">
              <a:lnSpc>
                <a:spcPct val="90000"/>
              </a:lnSpc>
            </a:pPr>
            <a:r>
              <a:rPr lang="en-US" altLang="en-US" sz="1800" dirty="0">
                <a:latin typeface="Comic Sans MS" pitchFamily="66" charset="0"/>
              </a:rPr>
              <a:t>Do you suppose that We have created you in vain? (</a:t>
            </a:r>
            <a:r>
              <a:rPr lang="en-US" altLang="en-US" sz="1800" i="1" dirty="0">
                <a:latin typeface="Comic Sans MS" pitchFamily="66" charset="0"/>
              </a:rPr>
              <a:t>Qur</a:t>
            </a:r>
            <a:r>
              <a:rPr lang="en-US" altLang="en-US" sz="1800" i="1" dirty="0">
                <a:latin typeface="Garamond"/>
              </a:rPr>
              <a:t>’</a:t>
            </a:r>
            <a:r>
              <a:rPr lang="en-US" altLang="en-US" sz="1800" i="1" dirty="0">
                <a:latin typeface="Comic Sans MS" pitchFamily="66" charset="0"/>
              </a:rPr>
              <a:t>an 23:115</a:t>
            </a:r>
            <a:r>
              <a:rPr lang="en-US" altLang="en-US" sz="1800" dirty="0">
                <a:latin typeface="Comic Sans MS" pitchFamily="66" charset="0"/>
              </a:rPr>
              <a:t>)</a:t>
            </a:r>
          </a:p>
          <a:p>
            <a:pPr lvl="1">
              <a:lnSpc>
                <a:spcPct val="90000"/>
              </a:lnSpc>
              <a:buFontTx/>
              <a:buNone/>
            </a:pPr>
            <a:endParaRPr lang="en-US" altLang="en-US" sz="1800" dirty="0">
              <a:latin typeface="Comic Sans MS" pitchFamily="66" charset="0"/>
            </a:endParaRPr>
          </a:p>
          <a:p>
            <a:pPr lvl="1">
              <a:lnSpc>
                <a:spcPct val="90000"/>
              </a:lnSpc>
            </a:pPr>
            <a:r>
              <a:rPr lang="en-US" altLang="en-US" sz="1800" dirty="0">
                <a:latin typeface="Comic Sans MS" pitchFamily="66" charset="0"/>
              </a:rPr>
              <a:t>I created </a:t>
            </a:r>
            <a:r>
              <a:rPr lang="en-US" altLang="en-US" sz="1800" dirty="0" err="1">
                <a:latin typeface="Comic Sans MS" pitchFamily="66" charset="0"/>
              </a:rPr>
              <a:t>jinns</a:t>
            </a:r>
            <a:r>
              <a:rPr lang="en-US" altLang="en-US" sz="1800" dirty="0">
                <a:latin typeface="Comic Sans MS" pitchFamily="66" charset="0"/>
              </a:rPr>
              <a:t> and humankind only so that they may worship me. (</a:t>
            </a:r>
            <a:r>
              <a:rPr lang="en-US" altLang="en-US" sz="1800" i="1" dirty="0">
                <a:latin typeface="Comic Sans MS" pitchFamily="66" charset="0"/>
              </a:rPr>
              <a:t>Qur</a:t>
            </a:r>
            <a:r>
              <a:rPr lang="en-US" altLang="en-US" sz="1800" i="1" dirty="0">
                <a:latin typeface="Garamond"/>
              </a:rPr>
              <a:t>’</a:t>
            </a:r>
            <a:r>
              <a:rPr lang="en-US" altLang="en-US" sz="1800" i="1" dirty="0">
                <a:latin typeface="Comic Sans MS" pitchFamily="66" charset="0"/>
              </a:rPr>
              <a:t>an 51:56</a:t>
            </a:r>
            <a:r>
              <a:rPr lang="en-US" altLang="en-US" sz="1800" dirty="0">
                <a:latin typeface="Comic Sans MS" pitchFamily="66" charset="0"/>
              </a:rPr>
              <a:t>)</a:t>
            </a:r>
          </a:p>
          <a:p>
            <a:pPr lvl="1">
              <a:lnSpc>
                <a:spcPct val="90000"/>
              </a:lnSpc>
              <a:buFontTx/>
              <a:buNone/>
            </a:pPr>
            <a:endParaRPr lang="en-US" altLang="en-US" sz="1800" dirty="0">
              <a:latin typeface="Comic Sans MS" pitchFamily="66" charset="0"/>
            </a:endParaRPr>
          </a:p>
          <a:p>
            <a:pPr lvl="1">
              <a:lnSpc>
                <a:spcPct val="90000"/>
              </a:lnSpc>
              <a:buFontTx/>
              <a:buNone/>
            </a:pPr>
            <a:r>
              <a:rPr lang="en-US" altLang="en-US" sz="1800" dirty="0">
                <a:solidFill>
                  <a:srgbClr val="FF0000"/>
                </a:solidFill>
                <a:latin typeface="Comic Sans MS" pitchFamily="66" charset="0"/>
              </a:rPr>
              <a:t>BUT WHY DOES ALLAH WANT OUR WORSHIP?</a:t>
            </a:r>
          </a:p>
          <a:p>
            <a:pPr lvl="1">
              <a:lnSpc>
                <a:spcPct val="90000"/>
              </a:lnSpc>
              <a:buFontTx/>
              <a:buNone/>
            </a:pPr>
            <a:endParaRPr lang="en-US" altLang="en-US" sz="1800" dirty="0">
              <a:solidFill>
                <a:schemeClr val="accent1"/>
              </a:solidFill>
            </a:endParaRPr>
          </a:p>
          <a:p>
            <a:pPr>
              <a:lnSpc>
                <a:spcPct val="90000"/>
              </a:lnSpc>
              <a:buFontTx/>
              <a:buBlip>
                <a:blip r:embed="rId3"/>
              </a:buBlip>
            </a:pPr>
            <a:r>
              <a:rPr lang="en-US" altLang="en-US" sz="1800" dirty="0"/>
              <a:t> </a:t>
            </a:r>
            <a:r>
              <a:rPr lang="en-US" altLang="en-US" sz="2000" dirty="0"/>
              <a:t>What is </a:t>
            </a:r>
            <a:r>
              <a:rPr lang="en-US" altLang="en-US" sz="2000" dirty="0">
                <a:latin typeface="Garamond"/>
              </a:rPr>
              <a:t>“</a:t>
            </a:r>
            <a:r>
              <a:rPr lang="en-US" altLang="en-US" sz="2000" dirty="0"/>
              <a:t>worship</a:t>
            </a:r>
            <a:r>
              <a:rPr lang="en-US" altLang="en-US" sz="2000" dirty="0">
                <a:latin typeface="Garamond"/>
              </a:rPr>
              <a:t>”</a:t>
            </a:r>
            <a:r>
              <a:rPr lang="en-US" altLang="en-US" sz="2000" dirty="0"/>
              <a:t> (`</a:t>
            </a:r>
            <a:r>
              <a:rPr lang="en-US" altLang="en-US" sz="2000" dirty="0" err="1"/>
              <a:t>ibadah</a:t>
            </a:r>
            <a:r>
              <a:rPr lang="en-US" altLang="en-US" sz="2000" dirty="0"/>
              <a:t>)?</a:t>
            </a:r>
          </a:p>
          <a:p>
            <a:pPr>
              <a:lnSpc>
                <a:spcPct val="90000"/>
              </a:lnSpc>
              <a:buFontTx/>
              <a:buBlip>
                <a:blip r:embed="rId3"/>
              </a:buBlip>
            </a:pPr>
            <a:r>
              <a:rPr lang="en-US" altLang="en-US" sz="2000" dirty="0"/>
              <a:t> How do we worship Allah?</a:t>
            </a:r>
          </a:p>
          <a:p>
            <a:pPr>
              <a:lnSpc>
                <a:spcPct val="90000"/>
              </a:lnSpc>
              <a:buFontTx/>
              <a:buBlip>
                <a:blip r:embed="rId3"/>
              </a:buBlip>
            </a:pPr>
            <a:r>
              <a:rPr lang="en-US" altLang="en-US" sz="2000" dirty="0"/>
              <a:t> Why should we worship Allah?</a:t>
            </a:r>
          </a:p>
          <a:p>
            <a:pPr>
              <a:lnSpc>
                <a:spcPct val="90000"/>
              </a:lnSpc>
            </a:pPr>
            <a:endParaRPr lang="en-US" altLang="en-US" sz="2000" dirty="0"/>
          </a:p>
        </p:txBody>
      </p:sp>
    </p:spTree>
    <p:extLst>
      <p:ext uri="{BB962C8B-B14F-4D97-AF65-F5344CB8AC3E}">
        <p14:creationId xmlns:p14="http://schemas.microsoft.com/office/powerpoint/2010/main" val="2920941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4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24">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424">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42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424">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424">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42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a:xfrm>
            <a:off x="1066800" y="914400"/>
            <a:ext cx="7772400" cy="914400"/>
          </a:xfrm>
          <a:noFill/>
          <a:ln/>
        </p:spPr>
        <p:txBody>
          <a:bodyPr/>
          <a:lstStyle/>
          <a:p>
            <a:r>
              <a:rPr lang="en-US" altLang="en-US" sz="2400" dirty="0">
                <a:latin typeface="Comic Sans MS" pitchFamily="66" charset="0"/>
              </a:rPr>
              <a:t>WHERE ARE WE FROM?</a:t>
            </a:r>
            <a:r>
              <a:rPr lang="en-US" altLang="en-US" dirty="0"/>
              <a:t/>
            </a:r>
            <a:br>
              <a:rPr lang="en-US" altLang="en-US" dirty="0"/>
            </a:br>
            <a:r>
              <a:rPr lang="en-US" altLang="en-US" sz="4000" dirty="0"/>
              <a:t>What is worship?</a:t>
            </a:r>
          </a:p>
        </p:txBody>
      </p:sp>
      <p:sp>
        <p:nvSpPr>
          <p:cNvPr id="5135" name="Rectangle 15"/>
          <p:cNvSpPr>
            <a:spLocks noChangeArrowheads="1"/>
          </p:cNvSpPr>
          <p:nvPr/>
        </p:nvSpPr>
        <p:spPr bwMode="auto">
          <a:xfrm>
            <a:off x="80963" y="269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38" name="Rectangle 18"/>
          <p:cNvSpPr>
            <a:spLocks noChangeArrowheads="1"/>
          </p:cNvSpPr>
          <p:nvPr/>
        </p:nvSpPr>
        <p:spPr bwMode="auto">
          <a:xfrm>
            <a:off x="685800" y="2209800"/>
            <a:ext cx="8305800"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a:defRPr sz="2400">
                <a:solidFill>
                  <a:schemeClr val="tx1"/>
                </a:solidFill>
                <a:latin typeface="Times New Roman" pitchFamily="18" charset="0"/>
                <a:cs typeface="Times New Roman" pitchFamily="18" charset="0"/>
              </a:defRPr>
            </a:lvl1pPr>
            <a:lvl2pPr marL="577850">
              <a:defRPr sz="2400">
                <a:solidFill>
                  <a:schemeClr val="tx1"/>
                </a:solidFill>
                <a:latin typeface="Times New Roman" pitchFamily="18" charset="0"/>
                <a:cs typeface="Times New Roman" pitchFamily="18" charset="0"/>
              </a:defRPr>
            </a:lvl2pPr>
            <a:lvl3pPr>
              <a:defRPr sz="2400">
                <a:solidFill>
                  <a:schemeClr val="tx1"/>
                </a:solidFill>
                <a:latin typeface="Times New Roman" pitchFamily="18" charset="0"/>
                <a:cs typeface="Times New Roman" pitchFamily="18" charset="0"/>
              </a:defRPr>
            </a:lvl3pPr>
            <a:lvl4pPr>
              <a:defRPr sz="2400">
                <a:solidFill>
                  <a:schemeClr val="tx1"/>
                </a:solidFill>
                <a:latin typeface="Times New Roman" pitchFamily="18" charset="0"/>
                <a:cs typeface="Times New Roman" pitchFamily="18" charset="0"/>
              </a:defRPr>
            </a:lvl4pPr>
            <a:lvl5pPr>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en-US" altLang="en-US" sz="2800" dirty="0"/>
              <a:t>Worship of Allah involves:</a:t>
            </a:r>
          </a:p>
          <a:p>
            <a:pPr>
              <a:spcBef>
                <a:spcPct val="50000"/>
              </a:spcBef>
              <a:buFontTx/>
              <a:buBlip>
                <a:blip r:embed="rId2"/>
              </a:buBlip>
            </a:pPr>
            <a:r>
              <a:rPr lang="en-US" altLang="en-US" sz="2800" b="1" dirty="0">
                <a:latin typeface="Comic Sans MS" pitchFamily="66" charset="0"/>
              </a:rPr>
              <a:t>BELIEF</a:t>
            </a:r>
            <a:r>
              <a:rPr lang="en-US" altLang="en-US" sz="2800" dirty="0"/>
              <a:t>: that we are absolutely,                                        100% creatures that are </a:t>
            </a:r>
            <a:r>
              <a:rPr lang="en-US" altLang="en-US" sz="2800" b="1" dirty="0"/>
              <a:t>grateful</a:t>
            </a:r>
            <a:r>
              <a:rPr lang="en-US" altLang="en-US" sz="2800" dirty="0"/>
              <a:t>                                        and </a:t>
            </a:r>
            <a:r>
              <a:rPr lang="en-US" altLang="en-US" sz="2800" b="1" dirty="0"/>
              <a:t>dependent </a:t>
            </a:r>
            <a:r>
              <a:rPr lang="en-US" altLang="en-US" sz="2800" dirty="0"/>
              <a:t>upon a                                                    Creator who </a:t>
            </a:r>
            <a:r>
              <a:rPr lang="en-US" altLang="en-US" sz="2800" b="1" dirty="0"/>
              <a:t>controls </a:t>
            </a:r>
            <a:r>
              <a:rPr lang="en-US" altLang="en-US" sz="2800" dirty="0"/>
              <a:t>all aspects of                                         our life, but who gave us </a:t>
            </a:r>
            <a:r>
              <a:rPr lang="en-US" altLang="en-US" sz="2800" b="1" dirty="0"/>
              <a:t>FREEDOM</a:t>
            </a:r>
            <a:r>
              <a:rPr lang="en-US" altLang="en-US" sz="2800" dirty="0"/>
              <a:t>                                               in this world to fulfill a </a:t>
            </a:r>
            <a:r>
              <a:rPr lang="en-US" altLang="en-US" sz="2800" b="1" dirty="0"/>
              <a:t>RESPONSIBILITY</a:t>
            </a:r>
          </a:p>
          <a:p>
            <a:pPr>
              <a:spcBef>
                <a:spcPct val="50000"/>
              </a:spcBef>
              <a:buFontTx/>
              <a:buBlip>
                <a:blip r:embed="rId2"/>
              </a:buBlip>
            </a:pPr>
            <a:r>
              <a:rPr lang="en-US" altLang="en-US" sz="2800" b="1" dirty="0">
                <a:latin typeface="Comic Sans MS" pitchFamily="66" charset="0"/>
              </a:rPr>
              <a:t>PRACTICE</a:t>
            </a:r>
            <a:r>
              <a:rPr lang="en-US" altLang="en-US" sz="2800" dirty="0"/>
              <a:t>: living our lives in                          accordance to our beliefs</a:t>
            </a:r>
          </a:p>
        </p:txBody>
      </p:sp>
    </p:spTree>
    <p:extLst>
      <p:ext uri="{BB962C8B-B14F-4D97-AF65-F5344CB8AC3E}">
        <p14:creationId xmlns:p14="http://schemas.microsoft.com/office/powerpoint/2010/main" val="1586702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3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97527" y="914400"/>
            <a:ext cx="7772400" cy="914400"/>
          </a:xfrm>
          <a:noFill/>
          <a:ln/>
        </p:spPr>
        <p:txBody>
          <a:bodyPr/>
          <a:lstStyle/>
          <a:p>
            <a:r>
              <a:rPr lang="en-US" altLang="en-US" sz="2400" dirty="0">
                <a:latin typeface="Comic Sans MS" pitchFamily="66" charset="0"/>
              </a:rPr>
              <a:t>WHERE ARE WE FROM?</a:t>
            </a:r>
            <a:r>
              <a:rPr lang="en-US" altLang="en-US" dirty="0"/>
              <a:t/>
            </a:r>
            <a:br>
              <a:rPr lang="en-US" altLang="en-US" dirty="0"/>
            </a:br>
            <a:r>
              <a:rPr lang="en-US" altLang="en-US" sz="4000" dirty="0"/>
              <a:t>How do we worship Allah?</a:t>
            </a:r>
          </a:p>
        </p:txBody>
      </p:sp>
      <p:sp>
        <p:nvSpPr>
          <p:cNvPr id="22531" name="Rectangle 3"/>
          <p:cNvSpPr>
            <a:spLocks noChangeArrowheads="1"/>
          </p:cNvSpPr>
          <p:nvPr/>
        </p:nvSpPr>
        <p:spPr bwMode="auto">
          <a:xfrm>
            <a:off x="80963" y="269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32" name="Rectangle 4"/>
          <p:cNvSpPr>
            <a:spLocks noChangeArrowheads="1"/>
          </p:cNvSpPr>
          <p:nvPr/>
        </p:nvSpPr>
        <p:spPr bwMode="auto">
          <a:xfrm>
            <a:off x="845127" y="2286000"/>
            <a:ext cx="80772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chemeClr val="tx1"/>
                </a:solidFill>
              </a:rPr>
              <a:t>Imam al-</a:t>
            </a:r>
            <a:r>
              <a:rPr lang="en-US" altLang="en-US" sz="2400" dirty="0" err="1">
                <a:solidFill>
                  <a:schemeClr val="tx1"/>
                </a:solidFill>
              </a:rPr>
              <a:t>Husayn</a:t>
            </a:r>
            <a:r>
              <a:rPr lang="en-US" altLang="en-US" sz="2400" dirty="0">
                <a:solidFill>
                  <a:schemeClr val="tx1"/>
                </a:solidFill>
              </a:rPr>
              <a:t> (a) explains the verse</a:t>
            </a:r>
          </a:p>
          <a:p>
            <a:pPr lvl="1">
              <a:spcBef>
                <a:spcPct val="50000"/>
              </a:spcBef>
            </a:pPr>
            <a:r>
              <a:rPr lang="en-US" altLang="en-US" sz="2400" dirty="0">
                <a:solidFill>
                  <a:schemeClr val="tx1"/>
                </a:solidFill>
                <a:latin typeface="Comic Sans MS" pitchFamily="66" charset="0"/>
              </a:rPr>
              <a:t>I created jinn and humankind only so that they worship Me (</a:t>
            </a:r>
            <a:r>
              <a:rPr lang="en-US" altLang="en-US" sz="2400" i="1" dirty="0">
                <a:solidFill>
                  <a:schemeClr val="tx1"/>
                </a:solidFill>
                <a:latin typeface="Comic Sans MS" pitchFamily="66" charset="0"/>
              </a:rPr>
              <a:t>Qur’an 51:56</a:t>
            </a:r>
            <a:r>
              <a:rPr lang="en-US" altLang="en-US" sz="2400" dirty="0">
                <a:solidFill>
                  <a:schemeClr val="tx1"/>
                </a:solidFill>
                <a:latin typeface="Comic Sans MS" pitchFamily="66" charset="0"/>
              </a:rPr>
              <a:t>)</a:t>
            </a:r>
          </a:p>
          <a:p>
            <a:pPr>
              <a:spcBef>
                <a:spcPct val="50000"/>
              </a:spcBef>
            </a:pPr>
            <a:r>
              <a:rPr lang="en-US" altLang="en-US" sz="2400" dirty="0">
                <a:solidFill>
                  <a:schemeClr val="tx1"/>
                </a:solidFill>
              </a:rPr>
              <a:t>as</a:t>
            </a:r>
          </a:p>
          <a:p>
            <a:pPr lvl="1">
              <a:spcBef>
                <a:spcPct val="50000"/>
              </a:spcBef>
            </a:pPr>
            <a:r>
              <a:rPr lang="en-US" altLang="en-US" sz="2400" dirty="0">
                <a:solidFill>
                  <a:schemeClr val="tx1"/>
                </a:solidFill>
                <a:latin typeface="Comic Sans MS" pitchFamily="66" charset="0"/>
              </a:rPr>
              <a:t>I created jinn and humankind only                           so that they </a:t>
            </a:r>
            <a:r>
              <a:rPr lang="en-US" altLang="en-US" sz="2400" b="1" dirty="0">
                <a:solidFill>
                  <a:schemeClr val="tx1"/>
                </a:solidFill>
                <a:latin typeface="Comic Sans MS" pitchFamily="66" charset="0"/>
              </a:rPr>
              <a:t>know and understand</a:t>
            </a:r>
            <a:r>
              <a:rPr lang="en-US" altLang="en-US" sz="2400" dirty="0">
                <a:solidFill>
                  <a:schemeClr val="tx1"/>
                </a:solidFill>
                <a:latin typeface="Comic Sans MS" pitchFamily="66" charset="0"/>
              </a:rPr>
              <a:t>                                      Me</a:t>
            </a:r>
          </a:p>
          <a:p>
            <a:pPr>
              <a:spcBef>
                <a:spcPct val="50000"/>
              </a:spcBef>
            </a:pPr>
            <a:r>
              <a:rPr lang="en-US" altLang="en-US" sz="2400" dirty="0">
                <a:solidFill>
                  <a:schemeClr val="tx1"/>
                </a:solidFill>
                <a:sym typeface="Wingdings" pitchFamily="2" charset="2"/>
              </a:rPr>
              <a:t> True worship of Allah (</a:t>
            </a:r>
            <a:r>
              <a:rPr lang="en-US" altLang="en-US" sz="2400" dirty="0" err="1">
                <a:solidFill>
                  <a:schemeClr val="tx1"/>
                </a:solidFill>
                <a:sym typeface="Wingdings" pitchFamily="2" charset="2"/>
              </a:rPr>
              <a:t>swt</a:t>
            </a:r>
            <a:r>
              <a:rPr lang="en-US" altLang="en-US" sz="2400" dirty="0">
                <a:solidFill>
                  <a:schemeClr val="tx1"/>
                </a:solidFill>
                <a:sym typeface="Wingdings" pitchFamily="2" charset="2"/>
              </a:rPr>
              <a:t>) </a:t>
            </a:r>
            <a:r>
              <a:rPr lang="en-US" altLang="en-US" sz="2400" b="1" dirty="0">
                <a:solidFill>
                  <a:schemeClr val="tx1"/>
                </a:solidFill>
                <a:sym typeface="Wingdings" pitchFamily="2" charset="2"/>
              </a:rPr>
              <a:t>=</a:t>
            </a:r>
            <a:r>
              <a:rPr lang="en-US" altLang="en-US" sz="2400" dirty="0">
                <a:solidFill>
                  <a:schemeClr val="tx1"/>
                </a:solidFill>
                <a:sym typeface="Wingdings" pitchFamily="2" charset="2"/>
              </a:rPr>
              <a:t>                                                     gaining knowledge of Allah (</a:t>
            </a:r>
            <a:r>
              <a:rPr lang="en-US" altLang="en-US" sz="2400" dirty="0" err="1">
                <a:solidFill>
                  <a:schemeClr val="tx1"/>
                </a:solidFill>
                <a:sym typeface="Wingdings" pitchFamily="2" charset="2"/>
              </a:rPr>
              <a:t>swt</a:t>
            </a:r>
            <a:r>
              <a:rPr lang="en-US" altLang="en-US" sz="2400" dirty="0">
                <a:solidFill>
                  <a:schemeClr val="tx1"/>
                </a:solidFill>
                <a:sym typeface="Wingdings" pitchFamily="2" charset="2"/>
              </a:rPr>
              <a:t>)</a:t>
            </a:r>
            <a:endParaRPr lang="en-US" altLang="en-US" sz="2400" dirty="0">
              <a:solidFill>
                <a:schemeClr val="tx1"/>
              </a:solidFill>
            </a:endParaRPr>
          </a:p>
        </p:txBody>
      </p:sp>
      <p:pic>
        <p:nvPicPr>
          <p:cNvPr id="22534" name="Picture 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680200" y="3304598"/>
            <a:ext cx="2463800" cy="3546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6" name="Text Box 8"/>
          <p:cNvSpPr txBox="1">
            <a:spLocks noChangeArrowheads="1"/>
          </p:cNvSpPr>
          <p:nvPr/>
        </p:nvSpPr>
        <p:spPr bwMode="auto">
          <a:xfrm>
            <a:off x="6934200" y="3451693"/>
            <a:ext cx="1828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solidFill>
                  <a:schemeClr val="tx1"/>
                </a:solidFill>
                <a:latin typeface="Script MT Bold" pitchFamily="66" charset="0"/>
              </a:rPr>
              <a:t>Knowledge of Allah</a:t>
            </a:r>
          </a:p>
        </p:txBody>
      </p:sp>
    </p:spTree>
    <p:extLst>
      <p:ext uri="{BB962C8B-B14F-4D97-AF65-F5344CB8AC3E}">
        <p14:creationId xmlns:p14="http://schemas.microsoft.com/office/powerpoint/2010/main" val="3285437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ntr" presetSubtype="0" fill="hold" nodeType="clickEffect">
                                  <p:stCondLst>
                                    <p:cond delay="0"/>
                                  </p:stCondLst>
                                  <p:childTnLst>
                                    <p:set>
                                      <p:cBhvr>
                                        <p:cTn id="10" dur="1" fill="hold">
                                          <p:stCondLst>
                                            <p:cond delay="0"/>
                                          </p:stCondLst>
                                        </p:cTn>
                                        <p:tgtEl>
                                          <p:spTgt spid="22534"/>
                                        </p:tgtEl>
                                        <p:attrNameLst>
                                          <p:attrName>style.visibility</p:attrName>
                                        </p:attrNameLst>
                                      </p:cBhvr>
                                      <p:to>
                                        <p:strVal val="visible"/>
                                      </p:to>
                                    </p:set>
                                    <p:animEffect transition="in" filter="fade">
                                      <p:cBhvr>
                                        <p:cTn id="11" dur="2000"/>
                                        <p:tgtEl>
                                          <p:spTgt spid="22534"/>
                                        </p:tgtEl>
                                      </p:cBhvr>
                                    </p:animEffect>
                                    <p:anim calcmode="lin" valueType="num">
                                      <p:cBhvr>
                                        <p:cTn id="12" dur="2000" fill="hold"/>
                                        <p:tgtEl>
                                          <p:spTgt spid="22534"/>
                                        </p:tgtEl>
                                        <p:attrNameLst>
                                          <p:attrName>style.rotation</p:attrName>
                                        </p:attrNameLst>
                                      </p:cBhvr>
                                      <p:tavLst>
                                        <p:tav tm="0">
                                          <p:val>
                                            <p:fltVal val="720"/>
                                          </p:val>
                                        </p:tav>
                                        <p:tav tm="100000">
                                          <p:val>
                                            <p:fltVal val="0"/>
                                          </p:val>
                                        </p:tav>
                                      </p:tavLst>
                                    </p:anim>
                                    <p:anim calcmode="lin" valueType="num">
                                      <p:cBhvr>
                                        <p:cTn id="13" dur="2000" fill="hold"/>
                                        <p:tgtEl>
                                          <p:spTgt spid="22534"/>
                                        </p:tgtEl>
                                        <p:attrNameLst>
                                          <p:attrName>ppt_h</p:attrName>
                                        </p:attrNameLst>
                                      </p:cBhvr>
                                      <p:tavLst>
                                        <p:tav tm="0">
                                          <p:val>
                                            <p:fltVal val="0"/>
                                          </p:val>
                                        </p:tav>
                                        <p:tav tm="100000">
                                          <p:val>
                                            <p:strVal val="#ppt_h"/>
                                          </p:val>
                                        </p:tav>
                                      </p:tavLst>
                                    </p:anim>
                                    <p:anim calcmode="lin" valueType="num">
                                      <p:cBhvr>
                                        <p:cTn id="14" dur="2000" fill="hold"/>
                                        <p:tgtEl>
                                          <p:spTgt spid="22534"/>
                                        </p:tgtEl>
                                        <p:attrNameLst>
                                          <p:attrName>ppt_w</p:attrName>
                                        </p:attrNameLst>
                                      </p:cBhvr>
                                      <p:tavLst>
                                        <p:tav tm="0">
                                          <p:val>
                                            <p:fltVal val="0"/>
                                          </p:val>
                                        </p:tav>
                                        <p:tav tm="100000">
                                          <p:val>
                                            <p:strVal val="#ppt_w"/>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22536"/>
                                        </p:tgtEl>
                                        <p:attrNameLst>
                                          <p:attrName>style.visibility</p:attrName>
                                        </p:attrNameLst>
                                      </p:cBhvr>
                                      <p:to>
                                        <p:strVal val="visible"/>
                                      </p:to>
                                    </p:set>
                                    <p:animScale>
                                      <p:cBhvr>
                                        <p:cTn id="19" dur="1000" decel="50000" fill="hold">
                                          <p:stCondLst>
                                            <p:cond delay="0"/>
                                          </p:stCondLst>
                                        </p:cTn>
                                        <p:tgtEl>
                                          <p:spTgt spid="225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2536"/>
                                        </p:tgtEl>
                                        <p:attrNameLst>
                                          <p:attrName>ppt_x</p:attrName>
                                          <p:attrName>ppt_y</p:attrName>
                                        </p:attrNameLst>
                                      </p:cBhvr>
                                    </p:animMotion>
                                    <p:animEffect transition="in" filter="fade">
                                      <p:cBhvr>
                                        <p:cTn id="21" dur="1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72836" y="762000"/>
            <a:ext cx="7772400" cy="1143000"/>
          </a:xfrm>
          <a:noFill/>
          <a:ln/>
        </p:spPr>
        <p:txBody>
          <a:bodyPr/>
          <a:lstStyle/>
          <a:p>
            <a:r>
              <a:rPr lang="en-US" altLang="en-US" sz="2400" dirty="0">
                <a:solidFill>
                  <a:schemeClr val="tx1"/>
                </a:solidFill>
                <a:latin typeface="Comic Sans MS" pitchFamily="66" charset="0"/>
              </a:rPr>
              <a:t>WHERE ARE WE FROM?</a:t>
            </a:r>
            <a:r>
              <a:rPr lang="en-US" altLang="en-US" dirty="0">
                <a:solidFill>
                  <a:schemeClr val="tx1"/>
                </a:solidFill>
              </a:rPr>
              <a:t/>
            </a:r>
            <a:br>
              <a:rPr lang="en-US" altLang="en-US" dirty="0">
                <a:solidFill>
                  <a:schemeClr val="tx1"/>
                </a:solidFill>
              </a:rPr>
            </a:br>
            <a:r>
              <a:rPr lang="en-US" altLang="en-US" sz="4000" dirty="0">
                <a:solidFill>
                  <a:schemeClr val="tx1"/>
                </a:solidFill>
              </a:rPr>
              <a:t>How do we worship Allah?</a:t>
            </a:r>
          </a:p>
        </p:txBody>
      </p:sp>
      <p:sp>
        <p:nvSpPr>
          <p:cNvPr id="23555" name="Rectangle 3"/>
          <p:cNvSpPr>
            <a:spLocks noChangeArrowheads="1"/>
          </p:cNvSpPr>
          <p:nvPr/>
        </p:nvSpPr>
        <p:spPr bwMode="auto">
          <a:xfrm>
            <a:off x="80963" y="269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3556" name="Rectangle 4"/>
          <p:cNvSpPr>
            <a:spLocks noChangeArrowheads="1"/>
          </p:cNvSpPr>
          <p:nvPr/>
        </p:nvSpPr>
        <p:spPr bwMode="auto">
          <a:xfrm>
            <a:off x="838200" y="2697163"/>
            <a:ext cx="80772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solidFill>
                  <a:schemeClr val="tx1"/>
                </a:solidFill>
              </a:rPr>
              <a:t>How to gain knowledge of Allah (</a:t>
            </a:r>
            <a:r>
              <a:rPr lang="en-US" altLang="en-US" sz="2800" dirty="0" err="1">
                <a:solidFill>
                  <a:schemeClr val="tx1"/>
                </a:solidFill>
              </a:rPr>
              <a:t>swt</a:t>
            </a:r>
            <a:r>
              <a:rPr lang="en-US" altLang="en-US" sz="2800" dirty="0">
                <a:solidFill>
                  <a:schemeClr val="tx1"/>
                </a:solidFill>
              </a:rPr>
              <a:t>):</a:t>
            </a:r>
          </a:p>
          <a:p>
            <a:pPr>
              <a:spcBef>
                <a:spcPct val="50000"/>
              </a:spcBef>
              <a:buFontTx/>
              <a:buChar char="-"/>
            </a:pPr>
            <a:r>
              <a:rPr lang="en-US" altLang="en-US" sz="2800" dirty="0">
                <a:solidFill>
                  <a:schemeClr val="tx1"/>
                </a:solidFill>
              </a:rPr>
              <a:t> Reflect upon His most perfect </a:t>
            </a:r>
            <a:r>
              <a:rPr lang="en-US" altLang="en-US" sz="2800" b="1" dirty="0">
                <a:solidFill>
                  <a:schemeClr val="tx1"/>
                </a:solidFill>
              </a:rPr>
              <a:t>Names</a:t>
            </a:r>
          </a:p>
          <a:p>
            <a:pPr>
              <a:spcBef>
                <a:spcPct val="50000"/>
              </a:spcBef>
              <a:buFontTx/>
              <a:buChar char="-"/>
            </a:pPr>
            <a:r>
              <a:rPr lang="en-US" altLang="en-US" sz="2800" dirty="0">
                <a:solidFill>
                  <a:schemeClr val="tx1"/>
                </a:solidFill>
              </a:rPr>
              <a:t> Following the </a:t>
            </a:r>
            <a:r>
              <a:rPr lang="en-US" altLang="en-US" sz="2800" b="1" dirty="0">
                <a:solidFill>
                  <a:schemeClr val="tx1"/>
                </a:solidFill>
              </a:rPr>
              <a:t>guidance (Qur’an, Prophet, </a:t>
            </a:r>
            <a:r>
              <a:rPr lang="en-US" altLang="en-US" sz="2800" b="1" dirty="0" err="1">
                <a:solidFill>
                  <a:schemeClr val="tx1"/>
                </a:solidFill>
              </a:rPr>
              <a:t>Ahlul</a:t>
            </a:r>
            <a:r>
              <a:rPr lang="en-US" altLang="en-US" sz="2800" b="1" dirty="0">
                <a:solidFill>
                  <a:schemeClr val="tx1"/>
                </a:solidFill>
              </a:rPr>
              <a:t> -Bayt)</a:t>
            </a:r>
            <a:r>
              <a:rPr lang="en-US" altLang="en-US" sz="2800" dirty="0">
                <a:solidFill>
                  <a:schemeClr val="tx1"/>
                </a:solidFill>
              </a:rPr>
              <a:t> He has given us and understand where we are (more later)</a:t>
            </a:r>
          </a:p>
          <a:p>
            <a:pPr>
              <a:spcBef>
                <a:spcPct val="50000"/>
              </a:spcBef>
              <a:buFontTx/>
              <a:buChar char="-"/>
            </a:pPr>
            <a:r>
              <a:rPr lang="en-US" altLang="en-US" sz="2800" dirty="0">
                <a:solidFill>
                  <a:schemeClr val="tx1"/>
                </a:solidFill>
              </a:rPr>
              <a:t> </a:t>
            </a:r>
            <a:r>
              <a:rPr lang="en-US" altLang="en-US" sz="2800" b="1" dirty="0">
                <a:solidFill>
                  <a:schemeClr val="tx1"/>
                </a:solidFill>
              </a:rPr>
              <a:t>Practice</a:t>
            </a:r>
            <a:r>
              <a:rPr lang="en-US" altLang="en-US" sz="2800" dirty="0">
                <a:solidFill>
                  <a:schemeClr val="tx1"/>
                </a:solidFill>
              </a:rPr>
              <a:t> those acts of worship which he has prescribed that will help us to believe in Him</a:t>
            </a:r>
          </a:p>
        </p:txBody>
      </p:sp>
    </p:spTree>
    <p:extLst>
      <p:ext uri="{BB962C8B-B14F-4D97-AF65-F5344CB8AC3E}">
        <p14:creationId xmlns:p14="http://schemas.microsoft.com/office/powerpoint/2010/main" val="3827729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00545" y="762000"/>
            <a:ext cx="7772400" cy="1143000"/>
          </a:xfrm>
          <a:noFill/>
          <a:ln/>
        </p:spPr>
        <p:txBody>
          <a:bodyPr/>
          <a:lstStyle/>
          <a:p>
            <a:r>
              <a:rPr lang="en-US" altLang="en-US" sz="2400" dirty="0">
                <a:solidFill>
                  <a:schemeClr val="tx1"/>
                </a:solidFill>
                <a:latin typeface="Comic Sans MS" pitchFamily="66" charset="0"/>
              </a:rPr>
              <a:t>WHERE ARE WE FROM?</a:t>
            </a:r>
            <a:r>
              <a:rPr lang="en-US" altLang="en-US" dirty="0">
                <a:solidFill>
                  <a:schemeClr val="tx1"/>
                </a:solidFill>
              </a:rPr>
              <a:t/>
            </a:r>
            <a:br>
              <a:rPr lang="en-US" altLang="en-US" dirty="0">
                <a:solidFill>
                  <a:schemeClr val="tx1"/>
                </a:solidFill>
              </a:rPr>
            </a:br>
            <a:r>
              <a:rPr lang="en-US" altLang="en-US" sz="4000" dirty="0">
                <a:solidFill>
                  <a:schemeClr val="tx1"/>
                </a:solidFill>
              </a:rPr>
              <a:t>Why do we worship Allah?</a:t>
            </a:r>
          </a:p>
        </p:txBody>
      </p:sp>
      <p:sp>
        <p:nvSpPr>
          <p:cNvPr id="24579" name="Rectangle 3"/>
          <p:cNvSpPr>
            <a:spLocks noChangeArrowheads="1"/>
          </p:cNvSpPr>
          <p:nvPr/>
        </p:nvSpPr>
        <p:spPr bwMode="auto">
          <a:xfrm>
            <a:off x="80963" y="269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4580" name="Rectangle 4"/>
          <p:cNvSpPr>
            <a:spLocks noChangeArrowheads="1"/>
          </p:cNvSpPr>
          <p:nvPr/>
        </p:nvSpPr>
        <p:spPr bwMode="auto">
          <a:xfrm>
            <a:off x="838200" y="2514600"/>
            <a:ext cx="78486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8138" indent="-338138">
              <a:defRPr sz="2400">
                <a:solidFill>
                  <a:schemeClr val="tx1"/>
                </a:solidFill>
                <a:latin typeface="Times New Roman" pitchFamily="18" charset="0"/>
                <a:cs typeface="Times New Roman" pitchFamily="18" charset="0"/>
              </a:defRPr>
            </a:lvl1pPr>
            <a:lvl2pPr marL="801688" indent="-344488">
              <a:defRPr sz="2400">
                <a:solidFill>
                  <a:schemeClr val="tx1"/>
                </a:solidFill>
                <a:latin typeface="Times New Roman" pitchFamily="18" charset="0"/>
                <a:cs typeface="Times New Roman" pitchFamily="18" charset="0"/>
              </a:defRPr>
            </a:lvl2pPr>
            <a:lvl3pPr marL="973138">
              <a:defRPr sz="2400">
                <a:solidFill>
                  <a:schemeClr val="tx1"/>
                </a:solidFill>
                <a:latin typeface="Times New Roman" pitchFamily="18" charset="0"/>
                <a:cs typeface="Times New Roman" pitchFamily="18" charset="0"/>
              </a:defRPr>
            </a:lvl3pPr>
            <a:lvl4pPr>
              <a:defRPr sz="2400">
                <a:solidFill>
                  <a:schemeClr val="tx1"/>
                </a:solidFill>
                <a:latin typeface="Times New Roman" pitchFamily="18" charset="0"/>
                <a:cs typeface="Times New Roman" pitchFamily="18" charset="0"/>
              </a:defRPr>
            </a:lvl4pPr>
            <a:lvl5pPr>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buFontTx/>
              <a:buBlip>
                <a:blip r:embed="rId3"/>
              </a:buBlip>
            </a:pPr>
            <a:r>
              <a:rPr lang="en-US" altLang="en-US" sz="2000" dirty="0"/>
              <a:t>Worship does not benefit Him.</a:t>
            </a:r>
          </a:p>
          <a:p>
            <a:pPr>
              <a:spcBef>
                <a:spcPct val="50000"/>
              </a:spcBef>
              <a:buFontTx/>
              <a:buBlip>
                <a:blip r:embed="rId3"/>
              </a:buBlip>
            </a:pPr>
            <a:r>
              <a:rPr lang="en-US" altLang="en-US" sz="2000" dirty="0"/>
              <a:t>Allah (</a:t>
            </a:r>
            <a:r>
              <a:rPr lang="en-US" altLang="en-US" sz="2000" dirty="0" err="1"/>
              <a:t>swt</a:t>
            </a:r>
            <a:r>
              <a:rPr lang="en-US" altLang="en-US" sz="2000" dirty="0"/>
              <a:t>) tells us in the Qur’an:</a:t>
            </a:r>
          </a:p>
          <a:p>
            <a:pPr lvl="1">
              <a:spcBef>
                <a:spcPct val="50000"/>
              </a:spcBef>
              <a:buFontTx/>
              <a:buBlip>
                <a:blip r:embed="rId3"/>
              </a:buBlip>
            </a:pPr>
            <a:r>
              <a:rPr lang="en-US" altLang="en-US" sz="2000" dirty="0">
                <a:latin typeface="Comic Sans MS" pitchFamily="66" charset="0"/>
              </a:rPr>
              <a:t>He who </a:t>
            </a:r>
            <a:r>
              <a:rPr lang="en-US" altLang="en-US" sz="2000" b="1" dirty="0">
                <a:latin typeface="Comic Sans MS" pitchFamily="66" charset="0"/>
              </a:rPr>
              <a:t>PURIFIES</a:t>
            </a:r>
            <a:r>
              <a:rPr lang="en-US" altLang="en-US" sz="2000" dirty="0">
                <a:latin typeface="Comic Sans MS" pitchFamily="66" charset="0"/>
              </a:rPr>
              <a:t> his soul/spirit/self is </a:t>
            </a:r>
            <a:r>
              <a:rPr lang="en-US" altLang="en-US" sz="2000" b="1" dirty="0">
                <a:latin typeface="Comic Sans MS" pitchFamily="66" charset="0"/>
              </a:rPr>
              <a:t>SUCCESSFUL</a:t>
            </a:r>
            <a:r>
              <a:rPr lang="en-US" altLang="en-US" sz="2000" dirty="0">
                <a:latin typeface="Comic Sans MS" pitchFamily="66" charset="0"/>
              </a:rPr>
              <a:t> (</a:t>
            </a:r>
            <a:r>
              <a:rPr lang="en-US" altLang="en-US" sz="2000" i="1" dirty="0" err="1">
                <a:latin typeface="Comic Sans MS" pitchFamily="66" charset="0"/>
              </a:rPr>
              <a:t>Surat</a:t>
            </a:r>
            <a:r>
              <a:rPr lang="en-US" altLang="en-US" sz="2000" i="1" dirty="0">
                <a:latin typeface="Comic Sans MS" pitchFamily="66" charset="0"/>
              </a:rPr>
              <a:t> al-Shams</a:t>
            </a:r>
            <a:r>
              <a:rPr lang="en-US" altLang="en-US" sz="2000" dirty="0">
                <a:latin typeface="Comic Sans MS" pitchFamily="66" charset="0"/>
              </a:rPr>
              <a:t>)</a:t>
            </a:r>
          </a:p>
          <a:p>
            <a:pPr lvl="1">
              <a:spcBef>
                <a:spcPct val="50000"/>
              </a:spcBef>
              <a:buFontTx/>
              <a:buBlip>
                <a:blip r:embed="rId3"/>
              </a:buBlip>
            </a:pPr>
            <a:r>
              <a:rPr lang="en-US" altLang="en-US" sz="2000" dirty="0">
                <a:latin typeface="Comic Sans MS" pitchFamily="66" charset="0"/>
              </a:rPr>
              <a:t>(The one who is successful) remembers the name of his Lord and says his prayers. (</a:t>
            </a:r>
            <a:r>
              <a:rPr lang="en-US" altLang="en-US" sz="2000" i="1" dirty="0" err="1">
                <a:latin typeface="Comic Sans MS" pitchFamily="66" charset="0"/>
              </a:rPr>
              <a:t>Surat</a:t>
            </a:r>
            <a:r>
              <a:rPr lang="en-US" altLang="en-US" sz="2000" i="1" dirty="0">
                <a:latin typeface="Comic Sans MS" pitchFamily="66" charset="0"/>
              </a:rPr>
              <a:t> al-</a:t>
            </a:r>
            <a:r>
              <a:rPr lang="en-US" altLang="en-US" sz="2000" i="1" dirty="0" err="1">
                <a:latin typeface="Comic Sans MS" pitchFamily="66" charset="0"/>
              </a:rPr>
              <a:t>A`ala</a:t>
            </a:r>
            <a:r>
              <a:rPr lang="en-US" altLang="en-US" sz="2000" dirty="0">
                <a:latin typeface="Comic Sans MS" pitchFamily="66" charset="0"/>
              </a:rPr>
              <a:t>)</a:t>
            </a:r>
          </a:p>
          <a:p>
            <a:pPr>
              <a:spcBef>
                <a:spcPct val="50000"/>
              </a:spcBef>
              <a:buFontTx/>
              <a:buBlip>
                <a:blip r:embed="rId3"/>
              </a:buBlip>
            </a:pPr>
            <a:r>
              <a:rPr lang="en-US" altLang="en-US" sz="2000" dirty="0"/>
              <a:t>Worshipping Allah (</a:t>
            </a:r>
            <a:r>
              <a:rPr lang="en-US" altLang="en-US" sz="2000" dirty="0" err="1"/>
              <a:t>swt</a:t>
            </a:r>
            <a:r>
              <a:rPr lang="en-US" altLang="en-US" sz="2000" dirty="0"/>
              <a:t>) leads us to:</a:t>
            </a:r>
          </a:p>
          <a:p>
            <a:pPr lvl="1"/>
            <a:r>
              <a:rPr lang="en-US" altLang="en-US" sz="2000" dirty="0"/>
              <a:t>	Self purification, </a:t>
            </a:r>
          </a:p>
          <a:p>
            <a:pPr lvl="1"/>
            <a:r>
              <a:rPr lang="en-US" altLang="en-US" sz="2000" dirty="0"/>
              <a:t>	Success, </a:t>
            </a:r>
          </a:p>
          <a:p>
            <a:pPr lvl="1"/>
            <a:r>
              <a:rPr lang="en-US" altLang="en-US" sz="2000" dirty="0"/>
              <a:t>	Fulfilling the </a:t>
            </a:r>
            <a:r>
              <a:rPr lang="en-US" altLang="en-US" sz="2000" b="1" dirty="0"/>
              <a:t>GOAL OF LIFE </a:t>
            </a:r>
            <a:r>
              <a:rPr lang="en-US" altLang="en-US" sz="2000" dirty="0"/>
              <a:t>(more later)</a:t>
            </a:r>
            <a:endParaRPr lang="en-US" altLang="en-US" sz="2000" b="1" dirty="0"/>
          </a:p>
        </p:txBody>
      </p:sp>
    </p:spTree>
    <p:extLst>
      <p:ext uri="{BB962C8B-B14F-4D97-AF65-F5344CB8AC3E}">
        <p14:creationId xmlns:p14="http://schemas.microsoft.com/office/powerpoint/2010/main" val="2431722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580">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458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58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8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58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762000"/>
            <a:ext cx="7772400" cy="1143000"/>
          </a:xfrm>
        </p:spPr>
        <p:txBody>
          <a:bodyPr/>
          <a:lstStyle/>
          <a:p>
            <a:r>
              <a:rPr lang="en-US" altLang="en-US" sz="2800" dirty="0">
                <a:solidFill>
                  <a:schemeClr val="tx1"/>
                </a:solidFill>
                <a:latin typeface="Comic Sans MS" pitchFamily="66" charset="0"/>
              </a:rPr>
              <a:t>WHERE ARE WE GOING?</a:t>
            </a:r>
            <a:r>
              <a:rPr lang="en-US" altLang="en-US" dirty="0">
                <a:solidFill>
                  <a:schemeClr val="tx1"/>
                </a:solidFill>
              </a:rPr>
              <a:t> </a:t>
            </a:r>
            <a:br>
              <a:rPr lang="en-US" altLang="en-US" dirty="0">
                <a:solidFill>
                  <a:schemeClr val="tx1"/>
                </a:solidFill>
              </a:rPr>
            </a:br>
            <a:r>
              <a:rPr lang="en-US" altLang="en-US" dirty="0">
                <a:solidFill>
                  <a:schemeClr val="tx1"/>
                </a:solidFill>
              </a:rPr>
              <a:t>The Purpose of Life</a:t>
            </a:r>
          </a:p>
        </p:txBody>
      </p:sp>
      <p:sp>
        <p:nvSpPr>
          <p:cNvPr id="82948" name="Rectangle 4"/>
          <p:cNvSpPr>
            <a:spLocks noChangeArrowheads="1"/>
          </p:cNvSpPr>
          <p:nvPr/>
        </p:nvSpPr>
        <p:spPr bwMode="auto">
          <a:xfrm>
            <a:off x="914400" y="2323629"/>
            <a:ext cx="7239000" cy="4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457200" indent="-457200">
              <a:defRPr sz="2400">
                <a:solidFill>
                  <a:schemeClr val="tx1"/>
                </a:solidFill>
                <a:latin typeface="Times New Roman" pitchFamily="18" charset="0"/>
                <a:cs typeface="Times New Roman" pitchFamily="18" charset="0"/>
              </a:defRPr>
            </a:lvl1pPr>
            <a:lvl2pPr marL="571500">
              <a:defRPr sz="2400">
                <a:solidFill>
                  <a:schemeClr val="tx1"/>
                </a:solidFill>
                <a:latin typeface="Times New Roman" pitchFamily="18" charset="0"/>
                <a:cs typeface="Times New Roman" pitchFamily="18" charset="0"/>
              </a:defRPr>
            </a:lvl2pPr>
            <a:lvl3pPr>
              <a:defRPr sz="2400">
                <a:solidFill>
                  <a:schemeClr val="tx1"/>
                </a:solidFill>
                <a:latin typeface="Times New Roman" pitchFamily="18" charset="0"/>
                <a:cs typeface="Times New Roman" pitchFamily="18" charset="0"/>
              </a:defRPr>
            </a:lvl3pPr>
            <a:lvl4pPr>
              <a:defRPr sz="2400">
                <a:solidFill>
                  <a:schemeClr val="tx1"/>
                </a:solidFill>
                <a:latin typeface="Times New Roman" pitchFamily="18" charset="0"/>
                <a:cs typeface="Times New Roman" pitchFamily="18" charset="0"/>
              </a:defRPr>
            </a:lvl4pPr>
            <a:lvl5pPr>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buFontTx/>
              <a:buBlip>
                <a:blip r:embed="rId3"/>
              </a:buBlip>
            </a:pPr>
            <a:r>
              <a:rPr lang="en-US" altLang="en-US" dirty="0"/>
              <a:t>Worship of the elite is done not solely out of fear of hell or desire for heaven </a:t>
            </a:r>
          </a:p>
          <a:p>
            <a:pPr>
              <a:buFontTx/>
              <a:buBlip>
                <a:blip r:embed="rId3"/>
              </a:buBlip>
            </a:pPr>
            <a:endParaRPr lang="en-US" altLang="en-US" sz="1400" dirty="0"/>
          </a:p>
          <a:p>
            <a:pPr>
              <a:buFontTx/>
              <a:buBlip>
                <a:blip r:embed="rId3"/>
              </a:buBlip>
            </a:pPr>
            <a:r>
              <a:rPr lang="en-US" altLang="en-US" dirty="0"/>
              <a:t>Allah is worshipped because He deserves to be worshipped – whatever is with Allah is BETTER than what we can get </a:t>
            </a:r>
            <a:r>
              <a:rPr lang="en-US" altLang="en-US" i="1" dirty="0"/>
              <a:t>anywhere</a:t>
            </a:r>
            <a:r>
              <a:rPr lang="en-US" altLang="en-US" dirty="0"/>
              <a:t> else</a:t>
            </a:r>
          </a:p>
          <a:p>
            <a:pPr>
              <a:buFontTx/>
              <a:buBlip>
                <a:blip r:embed="rId3"/>
              </a:buBlip>
            </a:pPr>
            <a:endParaRPr lang="en-US" altLang="en-US" sz="1400" dirty="0"/>
          </a:p>
          <a:p>
            <a:pPr>
              <a:buFontTx/>
              <a:buBlip>
                <a:blip r:embed="rId3"/>
              </a:buBlip>
            </a:pPr>
            <a:r>
              <a:rPr lang="en-US" altLang="en-US" dirty="0"/>
              <a:t>Imam Ali (a) said:</a:t>
            </a:r>
          </a:p>
          <a:p>
            <a:pPr lvl="1"/>
            <a:r>
              <a:rPr lang="en-US" altLang="en-US" dirty="0">
                <a:latin typeface="Comic Sans MS" pitchFamily="66" charset="0"/>
              </a:rPr>
              <a:t>I have not seen anything except that I saw Allah with it, before it, and in it.</a:t>
            </a:r>
          </a:p>
          <a:p>
            <a:pPr>
              <a:buFontTx/>
              <a:buChar char="-"/>
            </a:pPr>
            <a:endParaRPr lang="en-US" altLang="en-US" dirty="0"/>
          </a:p>
        </p:txBody>
      </p:sp>
    </p:spTree>
    <p:extLst>
      <p:ext uri="{BB962C8B-B14F-4D97-AF65-F5344CB8AC3E}">
        <p14:creationId xmlns:p14="http://schemas.microsoft.com/office/powerpoint/2010/main" val="1773894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294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9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914400" y="743984"/>
            <a:ext cx="7772400" cy="1143000"/>
          </a:xfrm>
        </p:spPr>
        <p:txBody>
          <a:bodyPr/>
          <a:lstStyle/>
          <a:p>
            <a:r>
              <a:rPr lang="en-US" altLang="en-US" sz="2800" dirty="0">
                <a:solidFill>
                  <a:schemeClr val="tx1"/>
                </a:solidFill>
                <a:latin typeface="Comic Sans MS" pitchFamily="66" charset="0"/>
              </a:rPr>
              <a:t>WHERE ARE WE GOING?</a:t>
            </a:r>
            <a:r>
              <a:rPr lang="en-US" altLang="en-US" dirty="0">
                <a:solidFill>
                  <a:schemeClr val="tx1"/>
                </a:solidFill>
              </a:rPr>
              <a:t> </a:t>
            </a:r>
            <a:br>
              <a:rPr lang="en-US" altLang="en-US" dirty="0">
                <a:solidFill>
                  <a:schemeClr val="tx1"/>
                </a:solidFill>
              </a:rPr>
            </a:br>
            <a:r>
              <a:rPr lang="en-US" altLang="en-US" dirty="0">
                <a:solidFill>
                  <a:schemeClr val="tx1"/>
                </a:solidFill>
              </a:rPr>
              <a:t>The Purpose of Life</a:t>
            </a:r>
          </a:p>
        </p:txBody>
      </p:sp>
      <p:sp>
        <p:nvSpPr>
          <p:cNvPr id="86020" name="Rectangle 4"/>
          <p:cNvSpPr>
            <a:spLocks noChangeArrowheads="1"/>
          </p:cNvSpPr>
          <p:nvPr/>
        </p:nvSpPr>
        <p:spPr bwMode="auto">
          <a:xfrm>
            <a:off x="1059872" y="2509879"/>
            <a:ext cx="7703127" cy="416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38138" indent="-338138">
              <a:defRPr sz="2400">
                <a:solidFill>
                  <a:schemeClr val="tx1"/>
                </a:solidFill>
                <a:latin typeface="Times New Roman" pitchFamily="18" charset="0"/>
                <a:cs typeface="Times New Roman" pitchFamily="18" charset="0"/>
              </a:defRPr>
            </a:lvl1pPr>
            <a:lvl2pPr marL="520700" indent="-12700">
              <a:defRPr sz="2400">
                <a:solidFill>
                  <a:schemeClr val="tx1"/>
                </a:solidFill>
                <a:latin typeface="Times New Roman" pitchFamily="18" charset="0"/>
                <a:cs typeface="Times New Roman" pitchFamily="18" charset="0"/>
              </a:defRPr>
            </a:lvl2pPr>
            <a:lvl3pPr marL="915988">
              <a:defRPr sz="2400">
                <a:solidFill>
                  <a:schemeClr val="tx1"/>
                </a:solidFill>
                <a:latin typeface="Times New Roman" pitchFamily="18" charset="0"/>
                <a:cs typeface="Times New Roman" pitchFamily="18" charset="0"/>
              </a:defRPr>
            </a:lvl3pPr>
            <a:lvl4pPr>
              <a:defRPr sz="2400">
                <a:solidFill>
                  <a:schemeClr val="tx1"/>
                </a:solidFill>
                <a:latin typeface="Times New Roman" pitchFamily="18" charset="0"/>
                <a:cs typeface="Times New Roman" pitchFamily="18" charset="0"/>
              </a:defRPr>
            </a:lvl4pPr>
            <a:lvl5pPr>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1800" dirty="0"/>
              <a:t>Peace of paradise not restricted from those who live in this world</a:t>
            </a:r>
          </a:p>
          <a:p>
            <a:pPr>
              <a:buFontTx/>
              <a:buBlip>
                <a:blip r:embed="rId3"/>
              </a:buBlip>
            </a:pPr>
            <a:r>
              <a:rPr lang="en-US" altLang="en-US" sz="1800" dirty="0"/>
              <a:t>Allah (</a:t>
            </a:r>
            <a:r>
              <a:rPr lang="en-US" altLang="en-US" sz="1800" dirty="0" err="1"/>
              <a:t>swt</a:t>
            </a:r>
            <a:r>
              <a:rPr lang="en-US" altLang="en-US" sz="1800" dirty="0"/>
              <a:t>) says:</a:t>
            </a:r>
          </a:p>
          <a:p>
            <a:pPr>
              <a:buFontTx/>
              <a:buBlip>
                <a:blip r:embed="rId3"/>
              </a:buBlip>
            </a:pPr>
            <a:endParaRPr lang="en-US" altLang="en-US" sz="1050" dirty="0"/>
          </a:p>
          <a:p>
            <a:pPr lvl="1"/>
            <a:r>
              <a:rPr lang="en-US" altLang="en-US" sz="1600" dirty="0">
                <a:latin typeface="Comic Sans MS" pitchFamily="66" charset="0"/>
              </a:rPr>
              <a:t>The one who is among those who are near to Allah (</a:t>
            </a:r>
            <a:r>
              <a:rPr lang="en-US" altLang="en-US" sz="1600" i="1" dirty="0">
                <a:latin typeface="Comic Sans MS" pitchFamily="66" charset="0"/>
              </a:rPr>
              <a:t>al-</a:t>
            </a:r>
            <a:r>
              <a:rPr lang="en-US" altLang="en-US" sz="1600" i="1" dirty="0" err="1">
                <a:latin typeface="Comic Sans MS" pitchFamily="66" charset="0"/>
              </a:rPr>
              <a:t>muqarrabeen</a:t>
            </a:r>
            <a:r>
              <a:rPr lang="en-US" altLang="en-US" sz="1600" dirty="0">
                <a:latin typeface="Comic Sans MS" pitchFamily="66" charset="0"/>
              </a:rPr>
              <a:t>) is happiness, bounty, and a garden of delight (</a:t>
            </a:r>
            <a:r>
              <a:rPr lang="en-US" altLang="en-US" sz="1600" i="1" dirty="0">
                <a:latin typeface="Comic Sans MS" pitchFamily="66" charset="0"/>
              </a:rPr>
              <a:t>Qur’an 56:88</a:t>
            </a:r>
            <a:r>
              <a:rPr lang="en-US" altLang="en-US" sz="1600" dirty="0">
                <a:latin typeface="Comic Sans MS" pitchFamily="66" charset="0"/>
              </a:rPr>
              <a:t>)</a:t>
            </a:r>
          </a:p>
          <a:p>
            <a:pPr lvl="1"/>
            <a:r>
              <a:rPr lang="en-US" altLang="en-US" sz="1600" dirty="0">
                <a:latin typeface="Comic Sans MS" pitchFamily="66" charset="0"/>
              </a:rPr>
              <a:t>Indeed in the remembrance of Allah lies the tranquility of the heart (</a:t>
            </a:r>
            <a:r>
              <a:rPr lang="en-US" altLang="en-US" sz="1600" i="1" dirty="0">
                <a:latin typeface="Comic Sans MS" pitchFamily="66" charset="0"/>
              </a:rPr>
              <a:t>Qur’an 13:28</a:t>
            </a:r>
            <a:r>
              <a:rPr lang="en-US" altLang="en-US" sz="1600" dirty="0">
                <a:latin typeface="Comic Sans MS" pitchFamily="66" charset="0"/>
              </a:rPr>
              <a:t>)</a:t>
            </a:r>
          </a:p>
          <a:p>
            <a:pPr>
              <a:buFontTx/>
              <a:buBlip>
                <a:blip r:embed="rId3"/>
              </a:buBlip>
            </a:pPr>
            <a:endParaRPr lang="en-US" altLang="en-US" sz="600" dirty="0"/>
          </a:p>
          <a:p>
            <a:pPr>
              <a:buFontTx/>
              <a:buBlip>
                <a:blip r:embed="rId3"/>
              </a:buBlip>
            </a:pPr>
            <a:endParaRPr lang="en-US" altLang="en-US" sz="600" dirty="0"/>
          </a:p>
          <a:p>
            <a:pPr>
              <a:buFontTx/>
              <a:buBlip>
                <a:blip r:embed="rId3"/>
              </a:buBlip>
            </a:pPr>
            <a:r>
              <a:rPr lang="en-US" altLang="en-US" sz="1800" dirty="0"/>
              <a:t>Imam Ali (a) says of the </a:t>
            </a:r>
            <a:r>
              <a:rPr lang="en-US" altLang="en-US" sz="1800" dirty="0" err="1"/>
              <a:t>Ahl</a:t>
            </a:r>
            <a:r>
              <a:rPr lang="en-US" altLang="en-US" sz="1800" dirty="0"/>
              <a:t> al-Bayt (a):</a:t>
            </a:r>
          </a:p>
          <a:p>
            <a:pPr>
              <a:buFontTx/>
              <a:buBlip>
                <a:blip r:embed="rId3"/>
              </a:buBlip>
            </a:pPr>
            <a:endParaRPr lang="en-US" altLang="en-US" sz="1050" dirty="0"/>
          </a:p>
          <a:p>
            <a:pPr lvl="1"/>
            <a:r>
              <a:rPr lang="en-US" altLang="en-US" sz="1600" dirty="0">
                <a:latin typeface="Comic Sans MS" pitchFamily="66" charset="0"/>
              </a:rPr>
              <a:t>Our bodies are in this world, but our hearts are in the gardens.</a:t>
            </a:r>
          </a:p>
          <a:p>
            <a:pPr lvl="1"/>
            <a:endParaRPr lang="en-US" altLang="en-US" sz="1600" dirty="0">
              <a:latin typeface="Comic Sans MS" pitchFamily="66" charset="0"/>
            </a:endParaRPr>
          </a:p>
          <a:p>
            <a:pPr>
              <a:buFontTx/>
              <a:buBlip>
                <a:blip r:embed="rId3"/>
              </a:buBlip>
            </a:pPr>
            <a:r>
              <a:rPr lang="en-US" altLang="en-US" sz="1800" dirty="0"/>
              <a:t>Story of Prophet (s) and companions who feared being hypocrites</a:t>
            </a:r>
          </a:p>
          <a:p>
            <a:endParaRPr lang="en-US" altLang="en-US" sz="2800" dirty="0">
              <a:latin typeface="Comic Sans MS" pitchFamily="66" charset="0"/>
            </a:endParaRPr>
          </a:p>
        </p:txBody>
      </p:sp>
    </p:spTree>
    <p:extLst>
      <p:ext uri="{BB962C8B-B14F-4D97-AF65-F5344CB8AC3E}">
        <p14:creationId xmlns:p14="http://schemas.microsoft.com/office/powerpoint/2010/main" val="2542230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0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020">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6020">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602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020">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602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90600" y="2514600"/>
            <a:ext cx="79248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73088">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buFontTx/>
              <a:buChar char="•"/>
            </a:pPr>
            <a:r>
              <a:rPr lang="en-US" altLang="en-US" sz="3200" dirty="0"/>
              <a:t>Comes from an Arabic root word meaning "peace" and "submission."   </a:t>
            </a:r>
          </a:p>
          <a:p>
            <a:pPr>
              <a:spcBef>
                <a:spcPct val="50000"/>
              </a:spcBef>
            </a:pPr>
            <a:endParaRPr lang="en-US" altLang="en-US" sz="3200" dirty="0"/>
          </a:p>
          <a:p>
            <a:pPr>
              <a:spcBef>
                <a:spcPct val="50000"/>
              </a:spcBef>
              <a:buFontTx/>
              <a:buChar char="•"/>
            </a:pPr>
            <a:r>
              <a:rPr lang="en-US" altLang="en-US" sz="3200" dirty="0"/>
              <a:t>The religion of Islam is the acceptance of and obedience to the teachings of God which He revealed to His last prophet, Muhammad.</a:t>
            </a:r>
          </a:p>
        </p:txBody>
      </p:sp>
      <p:sp>
        <p:nvSpPr>
          <p:cNvPr id="4" name="Rectangle 3"/>
          <p:cNvSpPr txBox="1">
            <a:spLocks noChangeArrowheads="1"/>
          </p:cNvSpPr>
          <p:nvPr/>
        </p:nvSpPr>
        <p:spPr bwMode="auto">
          <a:xfrm>
            <a:off x="1205345" y="685800"/>
            <a:ext cx="7086600" cy="1050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buClrTx/>
              <a:buSzTx/>
              <a:buFontTx/>
              <a:buNone/>
              <a:defRPr/>
            </a:pPr>
            <a:r>
              <a:rPr lang="en-US" kern="0" smtClean="0">
                <a:solidFill>
                  <a:schemeClr val="bg2"/>
                </a:solidFill>
              </a:rPr>
              <a:t>WHAT IS ISLAM?</a:t>
            </a:r>
            <a:endParaRPr lang="en-US" kern="0" dirty="0" smtClean="0">
              <a:solidFill>
                <a:schemeClr val="bg2"/>
              </a:solidFill>
            </a:endParaRPr>
          </a:p>
        </p:txBody>
      </p:sp>
    </p:spTree>
    <p:extLst>
      <p:ext uri="{BB962C8B-B14F-4D97-AF65-F5344CB8AC3E}">
        <p14:creationId xmlns:p14="http://schemas.microsoft.com/office/powerpoint/2010/main" val="3527440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800100" y="762000"/>
            <a:ext cx="7772400" cy="1143000"/>
          </a:xfrm>
        </p:spPr>
        <p:txBody>
          <a:bodyPr/>
          <a:lstStyle/>
          <a:p>
            <a:r>
              <a:rPr lang="en-US" altLang="en-US" sz="2000" dirty="0">
                <a:solidFill>
                  <a:schemeClr val="tx1"/>
                </a:solidFill>
                <a:latin typeface="Comic Sans MS" pitchFamily="66" charset="0"/>
              </a:rPr>
              <a:t>WHERE ARE WE GOING?</a:t>
            </a:r>
            <a:r>
              <a:rPr lang="en-US" altLang="en-US" sz="2800" dirty="0">
                <a:solidFill>
                  <a:schemeClr val="tx1"/>
                </a:solidFill>
              </a:rPr>
              <a:t> </a:t>
            </a:r>
            <a:br>
              <a:rPr lang="en-US" altLang="en-US" sz="2800" dirty="0">
                <a:solidFill>
                  <a:schemeClr val="tx1"/>
                </a:solidFill>
              </a:rPr>
            </a:br>
            <a:r>
              <a:rPr lang="en-US" altLang="en-US" sz="2800" dirty="0">
                <a:solidFill>
                  <a:schemeClr val="tx1"/>
                </a:solidFill>
              </a:rPr>
              <a:t>The Purpose of </a:t>
            </a:r>
            <a:r>
              <a:rPr lang="en-US" altLang="en-US" sz="2800" dirty="0" smtClean="0">
                <a:solidFill>
                  <a:schemeClr val="tx1"/>
                </a:solidFill>
              </a:rPr>
              <a:t>Life: What does the Qur’an say?</a:t>
            </a:r>
            <a:endParaRPr lang="en-US" altLang="en-US" sz="2800" dirty="0">
              <a:solidFill>
                <a:schemeClr val="tx1"/>
              </a:solidFill>
            </a:endParaRPr>
          </a:p>
        </p:txBody>
      </p:sp>
      <p:sp>
        <p:nvSpPr>
          <p:cNvPr id="83972" name="Rectangle 4"/>
          <p:cNvSpPr>
            <a:spLocks noChangeArrowheads="1"/>
          </p:cNvSpPr>
          <p:nvPr/>
        </p:nvSpPr>
        <p:spPr bwMode="auto">
          <a:xfrm>
            <a:off x="990600" y="2641532"/>
            <a:ext cx="7391400" cy="367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buNone/>
            </a:pPr>
            <a:endParaRPr lang="en-US" altLang="en-US" sz="1200" dirty="0">
              <a:solidFill>
                <a:schemeClr val="tx1"/>
              </a:solidFill>
              <a:latin typeface="Comic Sans MS" pitchFamily="66" charset="0"/>
            </a:endParaRPr>
          </a:p>
          <a:p>
            <a:pPr lvl="1"/>
            <a:r>
              <a:rPr lang="en-US" altLang="en-US" sz="2000" dirty="0">
                <a:solidFill>
                  <a:schemeClr val="tx1"/>
                </a:solidFill>
                <a:latin typeface="Comic Sans MS" pitchFamily="66" charset="0"/>
              </a:rPr>
              <a:t>Surely we belong to Allah, and </a:t>
            </a:r>
            <a:r>
              <a:rPr lang="en-US" altLang="en-US" sz="2000" b="1" dirty="0">
                <a:solidFill>
                  <a:schemeClr val="tx1"/>
                </a:solidFill>
                <a:latin typeface="Comic Sans MS" pitchFamily="66" charset="0"/>
              </a:rPr>
              <a:t>to Him</a:t>
            </a:r>
            <a:r>
              <a:rPr lang="en-US" altLang="en-US" sz="2000" dirty="0">
                <a:solidFill>
                  <a:schemeClr val="tx1"/>
                </a:solidFill>
                <a:latin typeface="Comic Sans MS" pitchFamily="66" charset="0"/>
              </a:rPr>
              <a:t> is our return.(</a:t>
            </a:r>
            <a:r>
              <a:rPr lang="en-US" altLang="en-US" sz="2000" i="1" dirty="0">
                <a:solidFill>
                  <a:schemeClr val="tx1"/>
                </a:solidFill>
                <a:latin typeface="Comic Sans MS" pitchFamily="66" charset="0"/>
              </a:rPr>
              <a:t>Qur’an 2:156</a:t>
            </a:r>
            <a:r>
              <a:rPr lang="en-US" altLang="en-US" sz="2000" dirty="0">
                <a:solidFill>
                  <a:schemeClr val="tx1"/>
                </a:solidFill>
                <a:latin typeface="Comic Sans MS" pitchFamily="66" charset="0"/>
              </a:rPr>
              <a:t>)</a:t>
            </a:r>
          </a:p>
          <a:p>
            <a:pPr lvl="1"/>
            <a:endParaRPr lang="en-US" altLang="en-US" sz="1100" dirty="0">
              <a:solidFill>
                <a:schemeClr val="tx1"/>
              </a:solidFill>
              <a:latin typeface="Comic Sans MS" pitchFamily="66" charset="0"/>
            </a:endParaRPr>
          </a:p>
          <a:p>
            <a:pPr lvl="1"/>
            <a:r>
              <a:rPr lang="en-US" altLang="en-US" sz="2000" dirty="0">
                <a:solidFill>
                  <a:schemeClr val="tx1"/>
                </a:solidFill>
                <a:latin typeface="Comic Sans MS" pitchFamily="66" charset="0"/>
              </a:rPr>
              <a:t>And </a:t>
            </a:r>
            <a:r>
              <a:rPr lang="en-US" altLang="en-US" sz="2000" b="1" dirty="0">
                <a:solidFill>
                  <a:schemeClr val="tx1"/>
                </a:solidFill>
                <a:latin typeface="Comic Sans MS" pitchFamily="66" charset="0"/>
              </a:rPr>
              <a:t>to Allah</a:t>
            </a:r>
            <a:r>
              <a:rPr lang="en-US" altLang="en-US" sz="2000" dirty="0">
                <a:solidFill>
                  <a:schemeClr val="tx1"/>
                </a:solidFill>
                <a:latin typeface="Comic Sans MS" pitchFamily="66" charset="0"/>
              </a:rPr>
              <a:t> is your eventual destination (</a:t>
            </a:r>
            <a:r>
              <a:rPr lang="en-US" altLang="en-US" sz="2000" i="1" dirty="0">
                <a:solidFill>
                  <a:schemeClr val="tx1"/>
                </a:solidFill>
                <a:latin typeface="Comic Sans MS" pitchFamily="66" charset="0"/>
              </a:rPr>
              <a:t>Qur’an 35:18</a:t>
            </a:r>
            <a:r>
              <a:rPr lang="en-US" altLang="en-US" sz="2000" dirty="0">
                <a:solidFill>
                  <a:schemeClr val="tx1"/>
                </a:solidFill>
                <a:latin typeface="Comic Sans MS" pitchFamily="66" charset="0"/>
              </a:rPr>
              <a:t>)…</a:t>
            </a:r>
          </a:p>
          <a:p>
            <a:pPr lvl="1"/>
            <a:endParaRPr lang="en-US" altLang="en-US" sz="1100" dirty="0">
              <a:solidFill>
                <a:schemeClr val="tx1"/>
              </a:solidFill>
              <a:latin typeface="Comic Sans MS" pitchFamily="66" charset="0"/>
            </a:endParaRPr>
          </a:p>
          <a:p>
            <a:pPr lvl="1"/>
            <a:r>
              <a:rPr lang="en-US" altLang="en-US" sz="2000" dirty="0">
                <a:solidFill>
                  <a:schemeClr val="tx1"/>
                </a:solidFill>
                <a:latin typeface="Comic Sans MS" pitchFamily="66" charset="0"/>
              </a:rPr>
              <a:t>O’ human being, it is to your Lord that all your efforts are directed, and </a:t>
            </a:r>
            <a:r>
              <a:rPr lang="en-US" altLang="en-US" sz="2000" b="1" dirty="0">
                <a:solidFill>
                  <a:schemeClr val="tx1"/>
                </a:solidFill>
                <a:latin typeface="Comic Sans MS" pitchFamily="66" charset="0"/>
              </a:rPr>
              <a:t>you will meet Him</a:t>
            </a:r>
            <a:r>
              <a:rPr lang="en-US" altLang="en-US" sz="2000" dirty="0">
                <a:solidFill>
                  <a:schemeClr val="tx1"/>
                </a:solidFill>
                <a:latin typeface="Comic Sans MS" pitchFamily="66" charset="0"/>
              </a:rPr>
              <a:t> (</a:t>
            </a:r>
            <a:r>
              <a:rPr lang="en-US" altLang="en-US" sz="2000" i="1" dirty="0">
                <a:solidFill>
                  <a:schemeClr val="tx1"/>
                </a:solidFill>
                <a:latin typeface="Comic Sans MS" pitchFamily="66" charset="0"/>
              </a:rPr>
              <a:t>Qur’an 84:6</a:t>
            </a:r>
            <a:r>
              <a:rPr lang="en-US" altLang="en-US" sz="2000" dirty="0">
                <a:solidFill>
                  <a:schemeClr val="tx1"/>
                </a:solidFill>
                <a:latin typeface="Comic Sans MS" pitchFamily="66" charset="0"/>
              </a:rPr>
              <a:t>).</a:t>
            </a:r>
          </a:p>
          <a:p>
            <a:pPr lvl="1"/>
            <a:endParaRPr lang="en-US" altLang="en-US" sz="2000" dirty="0">
              <a:solidFill>
                <a:schemeClr val="tx1"/>
              </a:solidFill>
              <a:latin typeface="Comic Sans MS" pitchFamily="66" charset="0"/>
            </a:endParaRPr>
          </a:p>
          <a:p>
            <a:r>
              <a:rPr lang="en-US" altLang="en-US" sz="2000" dirty="0">
                <a:solidFill>
                  <a:schemeClr val="tx1"/>
                </a:solidFill>
                <a:sym typeface="Wingdings" pitchFamily="2" charset="2"/>
              </a:rPr>
              <a:t> The goal of life is </a:t>
            </a:r>
            <a:r>
              <a:rPr lang="en-US" altLang="en-US" sz="2000" b="1" dirty="0">
                <a:solidFill>
                  <a:schemeClr val="tx1"/>
                </a:solidFill>
                <a:sym typeface="Wingdings" pitchFamily="2" charset="2"/>
              </a:rPr>
              <a:t>ALLAH</a:t>
            </a:r>
            <a:r>
              <a:rPr lang="en-US" altLang="en-US" sz="2000" dirty="0">
                <a:solidFill>
                  <a:schemeClr val="tx1"/>
                </a:solidFill>
                <a:sym typeface="Wingdings" pitchFamily="2" charset="2"/>
              </a:rPr>
              <a:t> (</a:t>
            </a:r>
            <a:r>
              <a:rPr lang="en-US" altLang="en-US" sz="2000" dirty="0" err="1">
                <a:solidFill>
                  <a:schemeClr val="tx1"/>
                </a:solidFill>
                <a:sym typeface="Wingdings" pitchFamily="2" charset="2"/>
              </a:rPr>
              <a:t>swt</a:t>
            </a:r>
            <a:r>
              <a:rPr lang="en-US" altLang="en-US" sz="2000" dirty="0">
                <a:solidFill>
                  <a:schemeClr val="tx1"/>
                </a:solidFill>
                <a:sym typeface="Wingdings" pitchFamily="2" charset="2"/>
              </a:rPr>
              <a:t>). </a:t>
            </a:r>
            <a:endParaRPr lang="en-US" altLang="en-US" sz="2000" dirty="0">
              <a:solidFill>
                <a:schemeClr val="tx1"/>
              </a:solidFill>
            </a:endParaRPr>
          </a:p>
          <a:p>
            <a:endParaRPr lang="en-US" altLang="en-US" sz="1200" dirty="0">
              <a:solidFill>
                <a:schemeClr val="tx1"/>
              </a:solidFill>
            </a:endParaRPr>
          </a:p>
        </p:txBody>
      </p:sp>
    </p:spTree>
    <p:extLst>
      <p:ext uri="{BB962C8B-B14F-4D97-AF65-F5344CB8AC3E}">
        <p14:creationId xmlns:p14="http://schemas.microsoft.com/office/powerpoint/2010/main" val="4245100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7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397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397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39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838200" y="762000"/>
            <a:ext cx="7772400" cy="1143000"/>
          </a:xfrm>
        </p:spPr>
        <p:txBody>
          <a:bodyPr/>
          <a:lstStyle/>
          <a:p>
            <a:r>
              <a:rPr lang="en-US" altLang="en-US" sz="2000" dirty="0">
                <a:solidFill>
                  <a:schemeClr val="tx1"/>
                </a:solidFill>
                <a:latin typeface="Comic Sans MS" pitchFamily="66" charset="0"/>
              </a:rPr>
              <a:t>WHERE ARE WE GOING?</a:t>
            </a:r>
            <a:r>
              <a:rPr lang="en-US" altLang="en-US" sz="2800" dirty="0">
                <a:solidFill>
                  <a:schemeClr val="tx1"/>
                </a:solidFill>
              </a:rPr>
              <a:t> </a:t>
            </a:r>
            <a:br>
              <a:rPr lang="en-US" altLang="en-US" sz="2800" dirty="0">
                <a:solidFill>
                  <a:schemeClr val="tx1"/>
                </a:solidFill>
              </a:rPr>
            </a:br>
            <a:r>
              <a:rPr lang="en-US" altLang="en-US" sz="2800" dirty="0">
                <a:solidFill>
                  <a:schemeClr val="tx1"/>
                </a:solidFill>
              </a:rPr>
              <a:t>The Purpose of </a:t>
            </a:r>
            <a:r>
              <a:rPr lang="en-US" altLang="en-US" sz="2800" dirty="0" smtClean="0">
                <a:solidFill>
                  <a:schemeClr val="tx1"/>
                </a:solidFill>
              </a:rPr>
              <a:t>Life: </a:t>
            </a:r>
            <a:r>
              <a:rPr lang="en-US" altLang="en-US" sz="2800" dirty="0">
                <a:solidFill>
                  <a:schemeClr val="tx1"/>
                </a:solidFill>
              </a:rPr>
              <a:t>What does human nature (</a:t>
            </a:r>
            <a:r>
              <a:rPr lang="en-US" altLang="en-US" sz="2800" dirty="0" err="1">
                <a:solidFill>
                  <a:schemeClr val="tx1"/>
                </a:solidFill>
              </a:rPr>
              <a:t>Fitrah</a:t>
            </a:r>
            <a:r>
              <a:rPr lang="en-US" altLang="en-US" sz="2800" dirty="0">
                <a:solidFill>
                  <a:schemeClr val="tx1"/>
                </a:solidFill>
              </a:rPr>
              <a:t>) tell us</a:t>
            </a:r>
            <a:r>
              <a:rPr lang="en-US" altLang="en-US" sz="2800" dirty="0" smtClean="0">
                <a:solidFill>
                  <a:schemeClr val="tx1"/>
                </a:solidFill>
              </a:rPr>
              <a:t>?</a:t>
            </a:r>
            <a:endParaRPr lang="en-US" altLang="en-US" sz="2800" dirty="0">
              <a:solidFill>
                <a:schemeClr val="tx1"/>
              </a:solidFill>
            </a:endParaRPr>
          </a:p>
        </p:txBody>
      </p:sp>
      <p:sp>
        <p:nvSpPr>
          <p:cNvPr id="143364" name="Rectangle 4"/>
          <p:cNvSpPr>
            <a:spLocks noChangeArrowheads="1"/>
          </p:cNvSpPr>
          <p:nvPr/>
        </p:nvSpPr>
        <p:spPr bwMode="auto">
          <a:xfrm>
            <a:off x="914400" y="2368991"/>
            <a:ext cx="6781800" cy="4481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Times New Roman" pitchFamily="18" charset="0"/>
                <a:cs typeface="Times New Roman" pitchFamily="18" charset="0"/>
              </a:defRPr>
            </a:lvl1pPr>
            <a:lvl2pPr indent="457200">
              <a:defRPr sz="2400">
                <a:solidFill>
                  <a:schemeClr val="tx1"/>
                </a:solidFill>
                <a:latin typeface="Times New Roman" pitchFamily="18" charset="0"/>
                <a:cs typeface="Times New Roman" pitchFamily="18" charset="0"/>
              </a:defRPr>
            </a:lvl2pPr>
            <a:lvl3pPr marL="1028700" indent="461963">
              <a:defRPr sz="2400">
                <a:solidFill>
                  <a:schemeClr val="tx1"/>
                </a:solidFill>
                <a:latin typeface="Times New Roman" pitchFamily="18" charset="0"/>
                <a:cs typeface="Times New Roman" pitchFamily="18" charset="0"/>
              </a:defRPr>
            </a:lvl3pPr>
            <a:lvl4pPr marL="1604963">
              <a:defRPr sz="2400">
                <a:solidFill>
                  <a:schemeClr val="tx1"/>
                </a:solidFill>
                <a:latin typeface="Times New Roman" pitchFamily="18" charset="0"/>
                <a:cs typeface="Times New Roman" pitchFamily="18" charset="0"/>
              </a:defRPr>
            </a:lvl4pPr>
            <a:lvl5pPr>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lgn="ctr">
              <a:buNone/>
            </a:pPr>
            <a:endParaRPr lang="en-US" altLang="en-US" sz="1400" dirty="0">
              <a:latin typeface="Comic Sans MS" pitchFamily="66" charset="0"/>
            </a:endParaRPr>
          </a:p>
          <a:p>
            <a:pPr lvl="1">
              <a:buFontTx/>
              <a:buBlip>
                <a:blip r:embed="rId3"/>
              </a:buBlip>
            </a:pPr>
            <a:r>
              <a:rPr lang="en-US" altLang="en-US" dirty="0"/>
              <a:t>Human being always craves MORE.</a:t>
            </a:r>
          </a:p>
          <a:p>
            <a:pPr lvl="2">
              <a:buFontTx/>
              <a:buBlip>
                <a:blip r:embed="rId3"/>
              </a:buBlip>
            </a:pPr>
            <a:r>
              <a:rPr lang="en-US" altLang="en-US" dirty="0"/>
              <a:t>More </a:t>
            </a:r>
            <a:r>
              <a:rPr lang="en-US" altLang="en-US" b="1" dirty="0"/>
              <a:t>beauty</a:t>
            </a:r>
          </a:p>
          <a:p>
            <a:pPr lvl="2">
              <a:buFontTx/>
              <a:buBlip>
                <a:blip r:embed="rId3"/>
              </a:buBlip>
            </a:pPr>
            <a:r>
              <a:rPr lang="en-US" altLang="en-US" dirty="0"/>
              <a:t>More </a:t>
            </a:r>
            <a:r>
              <a:rPr lang="en-US" altLang="en-US" b="1" dirty="0"/>
              <a:t>power</a:t>
            </a:r>
          </a:p>
          <a:p>
            <a:pPr lvl="2">
              <a:buFontTx/>
              <a:buBlip>
                <a:blip r:embed="rId3"/>
              </a:buBlip>
            </a:pPr>
            <a:r>
              <a:rPr lang="en-US" altLang="en-US" dirty="0"/>
              <a:t>More </a:t>
            </a:r>
            <a:r>
              <a:rPr lang="en-US" altLang="en-US" b="1" dirty="0"/>
              <a:t>knowledge</a:t>
            </a:r>
            <a:endParaRPr lang="en-US" altLang="en-US" dirty="0"/>
          </a:p>
          <a:p>
            <a:pPr lvl="1">
              <a:buFontTx/>
              <a:buBlip>
                <a:blip r:embed="rId3"/>
              </a:buBlip>
            </a:pPr>
            <a:r>
              <a:rPr lang="en-US" altLang="en-US" dirty="0"/>
              <a:t>What is the extent of this search and desire? 		</a:t>
            </a:r>
            <a:r>
              <a:rPr lang="en-US" altLang="en-US" b="1" dirty="0"/>
              <a:t>PERFECTION</a:t>
            </a:r>
            <a:r>
              <a:rPr lang="en-US" altLang="en-US" dirty="0"/>
              <a:t>.</a:t>
            </a:r>
          </a:p>
          <a:p>
            <a:pPr lvl="1">
              <a:buFontTx/>
              <a:buBlip>
                <a:blip r:embed="rId3"/>
              </a:buBlip>
            </a:pPr>
            <a:r>
              <a:rPr lang="en-US" altLang="en-US" dirty="0"/>
              <a:t>Where can the Ultimate Perfection be found?</a:t>
            </a:r>
          </a:p>
          <a:p>
            <a:pPr lvl="1"/>
            <a:endParaRPr lang="en-US" altLang="en-US" dirty="0"/>
          </a:p>
          <a:p>
            <a:r>
              <a:rPr lang="en-US" altLang="en-US" dirty="0">
                <a:sym typeface="Wingdings" pitchFamily="2" charset="2"/>
              </a:rPr>
              <a:t> The goal of life is </a:t>
            </a:r>
            <a:r>
              <a:rPr lang="en-US" altLang="en-US" b="1" dirty="0">
                <a:sym typeface="Wingdings" pitchFamily="2" charset="2"/>
              </a:rPr>
              <a:t>ALLAH</a:t>
            </a:r>
            <a:r>
              <a:rPr lang="en-US" altLang="en-US" dirty="0">
                <a:sym typeface="Wingdings" pitchFamily="2" charset="2"/>
              </a:rPr>
              <a:t> (</a:t>
            </a:r>
            <a:r>
              <a:rPr lang="en-US" altLang="en-US" dirty="0" err="1">
                <a:sym typeface="Wingdings" pitchFamily="2" charset="2"/>
              </a:rPr>
              <a:t>swt</a:t>
            </a:r>
            <a:r>
              <a:rPr lang="en-US" altLang="en-US" dirty="0">
                <a:sym typeface="Wingdings" pitchFamily="2" charset="2"/>
              </a:rPr>
              <a:t>). </a:t>
            </a:r>
            <a:endParaRPr lang="en-US" altLang="en-US" dirty="0"/>
          </a:p>
          <a:p>
            <a:endParaRPr lang="en-US" altLang="en-US" sz="1400" dirty="0"/>
          </a:p>
        </p:txBody>
      </p:sp>
    </p:spTree>
    <p:extLst>
      <p:ext uri="{BB962C8B-B14F-4D97-AF65-F5344CB8AC3E}">
        <p14:creationId xmlns:p14="http://schemas.microsoft.com/office/powerpoint/2010/main" val="2225048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6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6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6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64">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3364">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43364">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3364">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433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838200" y="838200"/>
            <a:ext cx="7772400" cy="1143000"/>
          </a:xfrm>
        </p:spPr>
        <p:txBody>
          <a:bodyPr/>
          <a:lstStyle/>
          <a:p>
            <a:r>
              <a:rPr lang="en-US" altLang="en-US" sz="2000" dirty="0">
                <a:solidFill>
                  <a:schemeClr val="tx1"/>
                </a:solidFill>
                <a:latin typeface="Comic Sans MS" pitchFamily="66" charset="0"/>
              </a:rPr>
              <a:t>WHERE ARE WE GOING?</a:t>
            </a:r>
            <a:r>
              <a:rPr lang="en-US" altLang="en-US" sz="2800" dirty="0">
                <a:solidFill>
                  <a:schemeClr val="tx1"/>
                </a:solidFill>
              </a:rPr>
              <a:t> </a:t>
            </a:r>
            <a:br>
              <a:rPr lang="en-US" altLang="en-US" sz="2800" dirty="0">
                <a:solidFill>
                  <a:schemeClr val="tx1"/>
                </a:solidFill>
              </a:rPr>
            </a:br>
            <a:r>
              <a:rPr lang="en-US" altLang="en-US" sz="2800" dirty="0">
                <a:solidFill>
                  <a:schemeClr val="tx1"/>
                </a:solidFill>
              </a:rPr>
              <a:t>The Purpose of </a:t>
            </a:r>
            <a:r>
              <a:rPr lang="en-US" altLang="en-US" sz="2800" dirty="0" smtClean="0">
                <a:solidFill>
                  <a:schemeClr val="tx1"/>
                </a:solidFill>
              </a:rPr>
              <a:t>Life: Since Allah is the goal of life:</a:t>
            </a:r>
            <a:endParaRPr lang="en-US" altLang="en-US" sz="2800" dirty="0">
              <a:solidFill>
                <a:schemeClr val="tx1"/>
              </a:solidFill>
            </a:endParaRPr>
          </a:p>
        </p:txBody>
      </p:sp>
      <p:sp>
        <p:nvSpPr>
          <p:cNvPr id="84996" name="Rectangle 4"/>
          <p:cNvSpPr>
            <a:spLocks noChangeArrowheads="1"/>
          </p:cNvSpPr>
          <p:nvPr/>
        </p:nvSpPr>
        <p:spPr bwMode="auto">
          <a:xfrm>
            <a:off x="983673" y="2438400"/>
            <a:ext cx="77724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50838" indent="-350838">
              <a:tabLst>
                <a:tab pos="350838" algn="l"/>
              </a:tabLst>
              <a:defRPr sz="2400">
                <a:solidFill>
                  <a:schemeClr val="tx1"/>
                </a:solidFill>
                <a:latin typeface="Times New Roman" pitchFamily="18" charset="0"/>
                <a:cs typeface="Times New Roman" pitchFamily="18" charset="0"/>
              </a:defRPr>
            </a:lvl1pPr>
            <a:lvl2pPr marL="974725" indent="-395288">
              <a:tabLst>
                <a:tab pos="350838" algn="l"/>
              </a:tabLst>
              <a:defRPr sz="2400">
                <a:solidFill>
                  <a:schemeClr val="tx1"/>
                </a:solidFill>
                <a:latin typeface="Times New Roman" pitchFamily="18" charset="0"/>
                <a:cs typeface="Times New Roman" pitchFamily="18" charset="0"/>
              </a:defRPr>
            </a:lvl2pPr>
            <a:lvl3pPr marL="1089025">
              <a:tabLst>
                <a:tab pos="350838" algn="l"/>
              </a:tabLst>
              <a:defRPr sz="2400">
                <a:solidFill>
                  <a:schemeClr val="tx1"/>
                </a:solidFill>
                <a:latin typeface="Times New Roman" pitchFamily="18" charset="0"/>
                <a:cs typeface="Times New Roman" pitchFamily="18" charset="0"/>
              </a:defRPr>
            </a:lvl3pPr>
            <a:lvl4pPr>
              <a:tabLst>
                <a:tab pos="350838" algn="l"/>
              </a:tabLst>
              <a:defRPr sz="2400">
                <a:solidFill>
                  <a:schemeClr val="tx1"/>
                </a:solidFill>
                <a:latin typeface="Times New Roman" pitchFamily="18" charset="0"/>
                <a:cs typeface="Times New Roman" pitchFamily="18" charset="0"/>
              </a:defRPr>
            </a:lvl4pPr>
            <a:lvl5pPr>
              <a:tabLst>
                <a:tab pos="350838" algn="l"/>
              </a:tabLst>
              <a:defRPr sz="2400">
                <a:solidFill>
                  <a:schemeClr val="tx1"/>
                </a:solidFill>
                <a:latin typeface="Times New Roman" pitchFamily="18" charset="0"/>
                <a:cs typeface="Times New Roman" pitchFamily="18" charset="0"/>
              </a:defRPr>
            </a:lvl5pPr>
            <a:lvl6pPr fontAlgn="base">
              <a:spcBef>
                <a:spcPct val="0"/>
              </a:spcBef>
              <a:spcAft>
                <a:spcPct val="0"/>
              </a:spcAft>
              <a:tabLst>
                <a:tab pos="350838" algn="l"/>
              </a:tabLst>
              <a:defRPr sz="2400">
                <a:solidFill>
                  <a:schemeClr val="tx1"/>
                </a:solidFill>
                <a:latin typeface="Times New Roman" pitchFamily="18" charset="0"/>
                <a:cs typeface="Times New Roman" pitchFamily="18" charset="0"/>
              </a:defRPr>
            </a:lvl6pPr>
            <a:lvl7pPr fontAlgn="base">
              <a:spcBef>
                <a:spcPct val="0"/>
              </a:spcBef>
              <a:spcAft>
                <a:spcPct val="0"/>
              </a:spcAft>
              <a:tabLst>
                <a:tab pos="350838" algn="l"/>
              </a:tabLst>
              <a:defRPr sz="2400">
                <a:solidFill>
                  <a:schemeClr val="tx1"/>
                </a:solidFill>
                <a:latin typeface="Times New Roman" pitchFamily="18" charset="0"/>
                <a:cs typeface="Times New Roman" pitchFamily="18" charset="0"/>
              </a:defRPr>
            </a:lvl7pPr>
            <a:lvl8pPr fontAlgn="base">
              <a:spcBef>
                <a:spcPct val="0"/>
              </a:spcBef>
              <a:spcAft>
                <a:spcPct val="0"/>
              </a:spcAft>
              <a:tabLst>
                <a:tab pos="350838" algn="l"/>
              </a:tabLst>
              <a:defRPr sz="2400">
                <a:solidFill>
                  <a:schemeClr val="tx1"/>
                </a:solidFill>
                <a:latin typeface="Times New Roman" pitchFamily="18" charset="0"/>
                <a:cs typeface="Times New Roman" pitchFamily="18" charset="0"/>
              </a:defRPr>
            </a:lvl8pPr>
            <a:lvl9pPr fontAlgn="base">
              <a:spcBef>
                <a:spcPct val="0"/>
              </a:spcBef>
              <a:spcAft>
                <a:spcPct val="0"/>
              </a:spcAft>
              <a:tabLst>
                <a:tab pos="350838" algn="l"/>
              </a:tabLst>
              <a:defRPr sz="2400">
                <a:solidFill>
                  <a:schemeClr val="tx1"/>
                </a:solidFill>
                <a:latin typeface="Times New Roman" pitchFamily="18" charset="0"/>
                <a:cs typeface="Times New Roman" pitchFamily="18" charset="0"/>
              </a:defRPr>
            </a:lvl9pPr>
          </a:lstStyle>
          <a:p>
            <a:pPr algn="ctr"/>
            <a:endParaRPr lang="en-US" altLang="en-US" sz="1200" dirty="0">
              <a:latin typeface="Comic Sans MS" pitchFamily="66" charset="0"/>
            </a:endParaRPr>
          </a:p>
          <a:p>
            <a:pPr>
              <a:buFontTx/>
              <a:buBlip>
                <a:blip r:embed="rId3"/>
              </a:buBlip>
            </a:pPr>
            <a:r>
              <a:rPr lang="en-US" altLang="en-US" sz="2000" dirty="0"/>
              <a:t>Increasing Belief/Faith + Practice is what we do along the way</a:t>
            </a:r>
          </a:p>
          <a:p>
            <a:pPr lvl="1">
              <a:buFontTx/>
              <a:buBlip>
                <a:blip r:embed="rId3"/>
              </a:buBlip>
            </a:pPr>
            <a:r>
              <a:rPr lang="en-US" altLang="en-US" sz="2000" dirty="0"/>
              <a:t>Gain a perfect understanding of </a:t>
            </a:r>
            <a:r>
              <a:rPr lang="en-US" altLang="en-US" sz="2000" i="1" dirty="0" err="1"/>
              <a:t>Tawheed</a:t>
            </a:r>
            <a:r>
              <a:rPr lang="en-US" altLang="en-US" sz="2000" i="1" dirty="0"/>
              <a:t> </a:t>
            </a:r>
            <a:r>
              <a:rPr lang="en-US" altLang="en-US" sz="2000" dirty="0"/>
              <a:t>and put that understanding into practice</a:t>
            </a:r>
          </a:p>
          <a:p>
            <a:pPr lvl="1">
              <a:buFontTx/>
              <a:buBlip>
                <a:blip r:embed="rId3"/>
              </a:buBlip>
            </a:pPr>
            <a:endParaRPr lang="en-US" altLang="en-US" sz="2000" dirty="0"/>
          </a:p>
          <a:p>
            <a:pPr>
              <a:buFontTx/>
              <a:buBlip>
                <a:blip r:embed="rId3"/>
              </a:buBlip>
            </a:pPr>
            <a:r>
              <a:rPr lang="en-US" altLang="en-US" sz="2000" dirty="0"/>
              <a:t>We work towards </a:t>
            </a:r>
            <a:r>
              <a:rPr lang="en-US" altLang="en-US" sz="2000" b="1" dirty="0"/>
              <a:t>human perfection</a:t>
            </a:r>
            <a:r>
              <a:rPr lang="en-US" altLang="en-US" sz="2000" dirty="0"/>
              <a:t> by yearning towards the Most Perfect, and attaining all that the soul can aspire to</a:t>
            </a:r>
          </a:p>
          <a:p>
            <a:pPr lvl="1">
              <a:buFontTx/>
              <a:buBlip>
                <a:blip r:embed="rId3"/>
              </a:buBlip>
            </a:pPr>
            <a:r>
              <a:rPr lang="en-US" altLang="en-US" sz="2000" dirty="0"/>
              <a:t>Perfect balance of powers and instincts – individual justice</a:t>
            </a:r>
          </a:p>
          <a:p>
            <a:pPr lvl="1">
              <a:buFontTx/>
              <a:buBlip>
                <a:blip r:embed="rId3"/>
              </a:buBlip>
            </a:pPr>
            <a:r>
              <a:rPr lang="en-US" altLang="en-US" sz="2000" dirty="0"/>
              <a:t>When we ask, Allah will help us attain this goal</a:t>
            </a:r>
          </a:p>
          <a:p>
            <a:pPr>
              <a:buFontTx/>
              <a:buChar char="-"/>
            </a:pPr>
            <a:endParaRPr lang="en-US" altLang="en-US" sz="2000" dirty="0"/>
          </a:p>
        </p:txBody>
      </p:sp>
    </p:spTree>
    <p:extLst>
      <p:ext uri="{BB962C8B-B14F-4D97-AF65-F5344CB8AC3E}">
        <p14:creationId xmlns:p14="http://schemas.microsoft.com/office/powerpoint/2010/main" val="3319995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996">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499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99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49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2514600"/>
            <a:ext cx="7696200" cy="4025717"/>
          </a:xfrm>
          <a:prstGeom prst="rect">
            <a:avLst/>
          </a:prstGeom>
        </p:spPr>
        <p:txBody>
          <a:bodyPr wrap="square">
            <a:spAutoFit/>
          </a:bodyPr>
          <a:lstStyle/>
          <a:p>
            <a:r>
              <a:rPr lang="en-US" sz="1800" dirty="0">
                <a:solidFill>
                  <a:schemeClr val="tx1"/>
                </a:solidFill>
              </a:rPr>
              <a:t>Surah Al </a:t>
            </a:r>
            <a:r>
              <a:rPr lang="en-US" sz="1800" dirty="0" err="1">
                <a:solidFill>
                  <a:schemeClr val="tx1"/>
                </a:solidFill>
              </a:rPr>
              <a:t>Anaam</a:t>
            </a:r>
            <a:r>
              <a:rPr lang="en-US" sz="1800" dirty="0">
                <a:solidFill>
                  <a:schemeClr val="tx1"/>
                </a:solidFill>
              </a:rPr>
              <a:t> (The Surah of </a:t>
            </a:r>
            <a:r>
              <a:rPr lang="en-US" sz="1800" dirty="0" err="1">
                <a:solidFill>
                  <a:schemeClr val="tx1"/>
                </a:solidFill>
              </a:rPr>
              <a:t>Tawheed</a:t>
            </a:r>
            <a:r>
              <a:rPr lang="en-US" sz="1800" dirty="0">
                <a:solidFill>
                  <a:schemeClr val="tx1"/>
                </a:solidFill>
              </a:rPr>
              <a:t>)</a:t>
            </a:r>
            <a:br>
              <a:rPr lang="en-US" sz="1800" dirty="0">
                <a:solidFill>
                  <a:schemeClr val="tx1"/>
                </a:solidFill>
              </a:rPr>
            </a:br>
            <a:r>
              <a:rPr lang="en-US" sz="1800" dirty="0">
                <a:solidFill>
                  <a:schemeClr val="tx1"/>
                </a:solidFill>
              </a:rPr>
              <a:t>6:48 We send the apostles only to give good news and to warn: so those who believe and mend (their lives),- upon them shall be no fear, nor shall they grieve.</a:t>
            </a:r>
            <a:br>
              <a:rPr lang="en-US" sz="1800" dirty="0">
                <a:solidFill>
                  <a:schemeClr val="tx1"/>
                </a:solidFill>
              </a:rPr>
            </a:br>
            <a:r>
              <a:rPr lang="en-US" sz="1800" dirty="0" err="1">
                <a:solidFill>
                  <a:schemeClr val="tx1"/>
                </a:solidFill>
              </a:rPr>
              <a:t>Wama</a:t>
            </a:r>
            <a:r>
              <a:rPr lang="en-US" sz="1800" dirty="0">
                <a:solidFill>
                  <a:schemeClr val="tx1"/>
                </a:solidFill>
              </a:rPr>
              <a:t> </a:t>
            </a:r>
            <a:r>
              <a:rPr lang="en-US" sz="1800" dirty="0" err="1">
                <a:solidFill>
                  <a:schemeClr val="tx1"/>
                </a:solidFill>
              </a:rPr>
              <a:t>nursilu</a:t>
            </a:r>
            <a:r>
              <a:rPr lang="en-US" sz="1800" dirty="0">
                <a:solidFill>
                  <a:schemeClr val="tx1"/>
                </a:solidFill>
              </a:rPr>
              <a:t> </a:t>
            </a:r>
            <a:r>
              <a:rPr lang="en-US" sz="1800" dirty="0" err="1">
                <a:solidFill>
                  <a:schemeClr val="tx1"/>
                </a:solidFill>
              </a:rPr>
              <a:t>almursaleena</a:t>
            </a:r>
            <a:r>
              <a:rPr lang="en-US" sz="1800" dirty="0">
                <a:solidFill>
                  <a:schemeClr val="tx1"/>
                </a:solidFill>
              </a:rPr>
              <a:t> </a:t>
            </a:r>
            <a:r>
              <a:rPr lang="en-US" sz="1800" dirty="0" err="1">
                <a:solidFill>
                  <a:schemeClr val="tx1"/>
                </a:solidFill>
              </a:rPr>
              <a:t>illa</a:t>
            </a:r>
            <a:r>
              <a:rPr lang="en-US" sz="1800" dirty="0">
                <a:solidFill>
                  <a:schemeClr val="tx1"/>
                </a:solidFill>
              </a:rPr>
              <a:t> </a:t>
            </a:r>
            <a:r>
              <a:rPr lang="en-US" sz="1800" dirty="0" err="1">
                <a:solidFill>
                  <a:schemeClr val="tx1"/>
                </a:solidFill>
              </a:rPr>
              <a:t>mubashshireena</a:t>
            </a:r>
            <a:r>
              <a:rPr lang="en-US" sz="1800" dirty="0">
                <a:solidFill>
                  <a:schemeClr val="tx1"/>
                </a:solidFill>
              </a:rPr>
              <a:t> </a:t>
            </a:r>
            <a:r>
              <a:rPr lang="en-US" sz="1800" dirty="0" err="1">
                <a:solidFill>
                  <a:schemeClr val="tx1"/>
                </a:solidFill>
              </a:rPr>
              <a:t>wamunthireena</a:t>
            </a:r>
            <a:r>
              <a:rPr lang="en-US" sz="1800" dirty="0">
                <a:solidFill>
                  <a:schemeClr val="tx1"/>
                </a:solidFill>
              </a:rPr>
              <a:t> </a:t>
            </a:r>
            <a:r>
              <a:rPr lang="en-US" sz="1800" dirty="0" err="1">
                <a:solidFill>
                  <a:schemeClr val="tx1"/>
                </a:solidFill>
              </a:rPr>
              <a:t>faman</a:t>
            </a:r>
            <a:r>
              <a:rPr lang="en-US" sz="1800" dirty="0">
                <a:solidFill>
                  <a:schemeClr val="tx1"/>
                </a:solidFill>
              </a:rPr>
              <a:t> </a:t>
            </a:r>
            <a:r>
              <a:rPr lang="en-US" sz="1800" dirty="0" err="1">
                <a:solidFill>
                  <a:schemeClr val="tx1"/>
                </a:solidFill>
              </a:rPr>
              <a:t>amana</a:t>
            </a:r>
            <a:r>
              <a:rPr lang="en-US" sz="1800" dirty="0">
                <a:solidFill>
                  <a:schemeClr val="tx1"/>
                </a:solidFill>
              </a:rPr>
              <a:t> </a:t>
            </a:r>
            <a:r>
              <a:rPr lang="en-US" sz="1800" dirty="0" err="1">
                <a:solidFill>
                  <a:schemeClr val="tx1"/>
                </a:solidFill>
              </a:rPr>
              <a:t>waaslaha</a:t>
            </a:r>
            <a:r>
              <a:rPr lang="en-US" sz="1800" dirty="0">
                <a:solidFill>
                  <a:schemeClr val="tx1"/>
                </a:solidFill>
              </a:rPr>
              <a:t> </a:t>
            </a:r>
            <a:r>
              <a:rPr lang="en-US" sz="1800" dirty="0" err="1">
                <a:solidFill>
                  <a:schemeClr val="tx1"/>
                </a:solidFill>
              </a:rPr>
              <a:t>fala</a:t>
            </a:r>
            <a:r>
              <a:rPr lang="en-US" sz="1800" dirty="0">
                <a:solidFill>
                  <a:schemeClr val="tx1"/>
                </a:solidFill>
              </a:rPr>
              <a:t> </a:t>
            </a:r>
            <a:r>
              <a:rPr lang="en-US" sz="1800" dirty="0" err="1">
                <a:solidFill>
                  <a:schemeClr val="tx1"/>
                </a:solidFill>
              </a:rPr>
              <a:t>khawfun</a:t>
            </a:r>
            <a:r>
              <a:rPr lang="en-US" sz="1800" dirty="0">
                <a:solidFill>
                  <a:schemeClr val="tx1"/>
                </a:solidFill>
              </a:rPr>
              <a:t> </a:t>
            </a:r>
            <a:r>
              <a:rPr lang="en-US" sz="1800" dirty="0" err="1">
                <a:solidFill>
                  <a:schemeClr val="tx1"/>
                </a:solidFill>
              </a:rPr>
              <a:t>AAalayhim</a:t>
            </a:r>
            <a:r>
              <a:rPr lang="en-US" sz="1800" dirty="0">
                <a:solidFill>
                  <a:schemeClr val="tx1"/>
                </a:solidFill>
              </a:rPr>
              <a:t> </a:t>
            </a:r>
            <a:r>
              <a:rPr lang="en-US" sz="1800" dirty="0" err="1">
                <a:solidFill>
                  <a:schemeClr val="tx1"/>
                </a:solidFill>
              </a:rPr>
              <a:t>wala</a:t>
            </a:r>
            <a:r>
              <a:rPr lang="en-US" sz="1800" dirty="0">
                <a:solidFill>
                  <a:schemeClr val="tx1"/>
                </a:solidFill>
              </a:rPr>
              <a:t> hum </a:t>
            </a:r>
            <a:r>
              <a:rPr lang="en-US" sz="1800" dirty="0" err="1">
                <a:solidFill>
                  <a:schemeClr val="tx1"/>
                </a:solidFill>
              </a:rPr>
              <a:t>yahzanoona</a:t>
            </a:r>
            <a:r>
              <a:rPr lang="en-US" sz="1800" dirty="0">
                <a:solidFill>
                  <a:schemeClr val="tx1"/>
                </a:solidFill>
              </a:rPr>
              <a:t/>
            </a:r>
            <a:br>
              <a:rPr lang="en-US" sz="1800" dirty="0">
                <a:solidFill>
                  <a:schemeClr val="tx1"/>
                </a:solidFill>
              </a:rPr>
            </a:br>
            <a:r>
              <a:rPr lang="ar-AE" sz="1800" dirty="0">
                <a:solidFill>
                  <a:schemeClr val="tx1"/>
                </a:solidFill>
              </a:rPr>
              <a:t>وَمَا نُرْسِلُ الْمُرْسَلِينَ إِلاَّ مُبَشِّرِينَ وَمُنذِرِينَ فَمَنْ آمَنَ وَأَصْلَحَ فَلاَ خَوْفٌ عَلَيْهِمْ وَلاَ هُمْ يَحْزَنُونَ (6:48</a:t>
            </a:r>
            <a:br>
              <a:rPr lang="ar-AE" sz="1800" dirty="0">
                <a:solidFill>
                  <a:schemeClr val="tx1"/>
                </a:solidFill>
              </a:rPr>
            </a:br>
            <a:endParaRPr lang="en-US" sz="1800" dirty="0" smtClean="0">
              <a:solidFill>
                <a:schemeClr val="tx1"/>
              </a:solidFill>
            </a:endParaRPr>
          </a:p>
          <a:p>
            <a:pPr>
              <a:buNone/>
            </a:pPr>
            <a:r>
              <a:rPr lang="en-US" sz="1800" dirty="0" smtClean="0">
                <a:solidFill>
                  <a:schemeClr val="tx1"/>
                </a:solidFill>
              </a:rPr>
              <a:t>In </a:t>
            </a:r>
            <a:r>
              <a:rPr lang="en-US" sz="1800" dirty="0">
                <a:solidFill>
                  <a:schemeClr val="tx1"/>
                </a:solidFill>
              </a:rPr>
              <a:t>this ayah there are three succinct messages:</a:t>
            </a:r>
            <a:br>
              <a:rPr lang="en-US" sz="1800" dirty="0">
                <a:solidFill>
                  <a:schemeClr val="tx1"/>
                </a:solidFill>
              </a:rPr>
            </a:br>
            <a:r>
              <a:rPr lang="en-US" sz="1800" dirty="0">
                <a:solidFill>
                  <a:schemeClr val="tx1"/>
                </a:solidFill>
              </a:rPr>
              <a:t>1. The role and reason for sending the messengers</a:t>
            </a:r>
            <a:br>
              <a:rPr lang="en-US" sz="1800" dirty="0">
                <a:solidFill>
                  <a:schemeClr val="tx1"/>
                </a:solidFill>
              </a:rPr>
            </a:br>
            <a:r>
              <a:rPr lang="en-US" sz="1800" dirty="0">
                <a:solidFill>
                  <a:schemeClr val="tx1"/>
                </a:solidFill>
              </a:rPr>
              <a:t>2. The explanation of the concept of Worship or </a:t>
            </a:r>
            <a:r>
              <a:rPr lang="en-US" sz="1800" dirty="0" err="1">
                <a:solidFill>
                  <a:schemeClr val="tx1"/>
                </a:solidFill>
              </a:rPr>
              <a:t>ibadah</a:t>
            </a:r>
            <a:r>
              <a:rPr lang="en-US" sz="1800" dirty="0">
                <a:solidFill>
                  <a:schemeClr val="tx1"/>
                </a:solidFill>
              </a:rPr>
              <a:t/>
            </a:r>
            <a:br>
              <a:rPr lang="en-US" sz="1800" dirty="0">
                <a:solidFill>
                  <a:schemeClr val="tx1"/>
                </a:solidFill>
              </a:rPr>
            </a:br>
            <a:r>
              <a:rPr lang="en-US" sz="1800" dirty="0">
                <a:solidFill>
                  <a:schemeClr val="tx1"/>
                </a:solidFill>
              </a:rPr>
              <a:t>3. The outcome of those who deny, disobey or distort (</a:t>
            </a:r>
            <a:r>
              <a:rPr lang="en-US" sz="1800" dirty="0" err="1">
                <a:solidFill>
                  <a:schemeClr val="tx1"/>
                </a:solidFill>
              </a:rPr>
              <a:t>Bidah</a:t>
            </a:r>
            <a:r>
              <a:rPr lang="en-US" sz="1800" dirty="0">
                <a:solidFill>
                  <a:schemeClr val="tx1"/>
                </a:solidFill>
              </a:rPr>
              <a:t>) the methods of </a:t>
            </a:r>
            <a:r>
              <a:rPr lang="en-US" sz="1800" dirty="0" err="1">
                <a:solidFill>
                  <a:schemeClr val="tx1"/>
                </a:solidFill>
              </a:rPr>
              <a:t>ibadah</a:t>
            </a:r>
            <a:r>
              <a:rPr lang="en-US" sz="1800" dirty="0">
                <a:solidFill>
                  <a:schemeClr val="tx1"/>
                </a:solidFill>
              </a:rPr>
              <a:t> as sent by Allah via his messengers.</a:t>
            </a:r>
            <a:r>
              <a:rPr lang="en-US" sz="1800" b="1" dirty="0">
                <a:solidFill>
                  <a:schemeClr val="tx1"/>
                </a:solidFill>
              </a:rPr>
              <a:t/>
            </a:r>
            <a:br>
              <a:rPr lang="en-US" sz="1800" b="1" dirty="0">
                <a:solidFill>
                  <a:schemeClr val="tx1"/>
                </a:solidFill>
              </a:rPr>
            </a:br>
            <a:endParaRPr lang="en-US" sz="1800" dirty="0">
              <a:solidFill>
                <a:schemeClr val="tx1"/>
              </a:solidFill>
            </a:endParaRPr>
          </a:p>
        </p:txBody>
      </p:sp>
      <p:sp>
        <p:nvSpPr>
          <p:cNvPr id="4" name="Rectangle 3"/>
          <p:cNvSpPr/>
          <p:nvPr/>
        </p:nvSpPr>
        <p:spPr>
          <a:xfrm>
            <a:off x="949036" y="914400"/>
            <a:ext cx="7848600" cy="954107"/>
          </a:xfrm>
          <a:prstGeom prst="rect">
            <a:avLst/>
          </a:prstGeom>
        </p:spPr>
        <p:txBody>
          <a:bodyPr wrap="square">
            <a:spAutoFit/>
          </a:bodyPr>
          <a:lstStyle/>
          <a:p>
            <a:pPr>
              <a:buNone/>
            </a:pPr>
            <a:r>
              <a:rPr lang="en-US" b="1" dirty="0">
                <a:solidFill>
                  <a:schemeClr val="tx1"/>
                </a:solidFill>
                <a:hlinkClick r:id="rId3"/>
              </a:rPr>
              <a:t>THE CONCEPT OF WORSHIP IN ISLAM (IBADAH) 6:48</a:t>
            </a:r>
            <a:endParaRPr lang="en-US" b="1" dirty="0">
              <a:solidFill>
                <a:schemeClr val="tx1"/>
              </a:solidFill>
            </a:endParaRPr>
          </a:p>
        </p:txBody>
      </p:sp>
    </p:spTree>
    <p:extLst>
      <p:ext uri="{BB962C8B-B14F-4D97-AF65-F5344CB8AC3E}">
        <p14:creationId xmlns:p14="http://schemas.microsoft.com/office/powerpoint/2010/main" val="238570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9036" y="914400"/>
            <a:ext cx="7848600" cy="954107"/>
          </a:xfrm>
          <a:prstGeom prst="rect">
            <a:avLst/>
          </a:prstGeom>
        </p:spPr>
        <p:txBody>
          <a:bodyPr wrap="square">
            <a:spAutoFit/>
          </a:bodyPr>
          <a:lstStyle/>
          <a:p>
            <a:pPr>
              <a:buNone/>
            </a:pPr>
            <a:r>
              <a:rPr lang="en-US" b="1" dirty="0">
                <a:solidFill>
                  <a:schemeClr val="tx1"/>
                </a:solidFill>
                <a:hlinkClick r:id="rId3"/>
              </a:rPr>
              <a:t>THE CONCEPT OF WORSHIP IN ISLAM (IBADAH) 6:48</a:t>
            </a:r>
            <a:endParaRPr lang="en-US" b="1" dirty="0">
              <a:solidFill>
                <a:schemeClr val="tx1"/>
              </a:solidFill>
            </a:endParaRPr>
          </a:p>
        </p:txBody>
      </p:sp>
      <p:sp>
        <p:nvSpPr>
          <p:cNvPr id="2" name="Rectangle 1"/>
          <p:cNvSpPr/>
          <p:nvPr/>
        </p:nvSpPr>
        <p:spPr>
          <a:xfrm>
            <a:off x="976745" y="2819400"/>
            <a:ext cx="7820891" cy="2751522"/>
          </a:xfrm>
          <a:prstGeom prst="rect">
            <a:avLst/>
          </a:prstGeom>
        </p:spPr>
        <p:txBody>
          <a:bodyPr wrap="square">
            <a:spAutoFit/>
          </a:bodyPr>
          <a:lstStyle/>
          <a:p>
            <a:pPr>
              <a:buNone/>
            </a:pPr>
            <a:r>
              <a:rPr lang="en-US" sz="2400" b="1" dirty="0">
                <a:solidFill>
                  <a:schemeClr val="tx1"/>
                </a:solidFill>
              </a:rPr>
              <a:t>A. The Role and reason for sending Messengers</a:t>
            </a:r>
            <a:r>
              <a:rPr lang="en-US" sz="2400" b="1" dirty="0" smtClean="0">
                <a:solidFill>
                  <a:schemeClr val="tx1"/>
                </a:solidFill>
              </a:rPr>
              <a:t>:</a:t>
            </a:r>
          </a:p>
          <a:p>
            <a:pPr>
              <a:buNone/>
            </a:pPr>
            <a:r>
              <a:rPr lang="en-US" sz="2400" dirty="0">
                <a:solidFill>
                  <a:schemeClr val="tx1"/>
                </a:solidFill>
              </a:rPr>
              <a:t/>
            </a:r>
            <a:br>
              <a:rPr lang="en-US" sz="2400" dirty="0">
                <a:solidFill>
                  <a:schemeClr val="tx1"/>
                </a:solidFill>
              </a:rPr>
            </a:br>
            <a:r>
              <a:rPr lang="en-US" sz="2400" dirty="0" err="1">
                <a:solidFill>
                  <a:schemeClr val="tx1"/>
                </a:solidFill>
              </a:rPr>
              <a:t>Rasools</a:t>
            </a:r>
            <a:r>
              <a:rPr lang="en-US" sz="2400" dirty="0">
                <a:solidFill>
                  <a:schemeClr val="tx1"/>
                </a:solidFill>
              </a:rPr>
              <a:t> (</a:t>
            </a:r>
            <a:r>
              <a:rPr lang="en-US" sz="2400" dirty="0" err="1">
                <a:solidFill>
                  <a:schemeClr val="tx1"/>
                </a:solidFill>
              </a:rPr>
              <a:t>mursaleena</a:t>
            </a:r>
            <a:r>
              <a:rPr lang="en-US" sz="2400" dirty="0">
                <a:solidFill>
                  <a:schemeClr val="tx1"/>
                </a:solidFill>
              </a:rPr>
              <a:t>) have been sent with a purpose and a particular message to teach people how to obey Allah (</a:t>
            </a:r>
            <a:r>
              <a:rPr lang="en-US" sz="2400" dirty="0" err="1">
                <a:solidFill>
                  <a:schemeClr val="tx1"/>
                </a:solidFill>
              </a:rPr>
              <a:t>ibadah</a:t>
            </a:r>
            <a:r>
              <a:rPr lang="en-US" sz="2400" dirty="0">
                <a:solidFill>
                  <a:schemeClr val="tx1"/>
                </a:solidFill>
              </a:rPr>
              <a:t>/worship) and that is good news but they are also sent to put fear in the hearts of people who do not obey </a:t>
            </a:r>
            <a:r>
              <a:rPr lang="en-US" sz="2400" dirty="0" smtClean="0">
                <a:solidFill>
                  <a:schemeClr val="tx1"/>
                </a:solidFill>
              </a:rPr>
              <a:t>Allah</a:t>
            </a:r>
            <a:endParaRPr lang="en-US" sz="2400" dirty="0">
              <a:solidFill>
                <a:schemeClr val="tx1"/>
              </a:solidFill>
            </a:endParaRPr>
          </a:p>
        </p:txBody>
      </p:sp>
    </p:spTree>
    <p:extLst>
      <p:ext uri="{BB962C8B-B14F-4D97-AF65-F5344CB8AC3E}">
        <p14:creationId xmlns:p14="http://schemas.microsoft.com/office/powerpoint/2010/main" val="720632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9036" y="914400"/>
            <a:ext cx="7848600" cy="954107"/>
          </a:xfrm>
          <a:prstGeom prst="rect">
            <a:avLst/>
          </a:prstGeom>
        </p:spPr>
        <p:txBody>
          <a:bodyPr wrap="square">
            <a:spAutoFit/>
          </a:bodyPr>
          <a:lstStyle/>
          <a:p>
            <a:pPr>
              <a:buNone/>
            </a:pPr>
            <a:r>
              <a:rPr lang="en-US" b="1" dirty="0">
                <a:solidFill>
                  <a:schemeClr val="tx1"/>
                </a:solidFill>
                <a:hlinkClick r:id="rId3"/>
              </a:rPr>
              <a:t>THE CONCEPT OF WORSHIP IN ISLAM (IBADAH) 6:48</a:t>
            </a:r>
            <a:endParaRPr lang="en-US" b="1" dirty="0">
              <a:solidFill>
                <a:schemeClr val="tx1"/>
              </a:solidFill>
            </a:endParaRPr>
          </a:p>
        </p:txBody>
      </p:sp>
      <p:sp>
        <p:nvSpPr>
          <p:cNvPr id="2" name="Rectangle 1"/>
          <p:cNvSpPr/>
          <p:nvPr/>
        </p:nvSpPr>
        <p:spPr>
          <a:xfrm>
            <a:off x="976745" y="2438400"/>
            <a:ext cx="7938655" cy="3896451"/>
          </a:xfrm>
          <a:prstGeom prst="rect">
            <a:avLst/>
          </a:prstGeom>
        </p:spPr>
        <p:txBody>
          <a:bodyPr wrap="square">
            <a:spAutoFit/>
          </a:bodyPr>
          <a:lstStyle/>
          <a:p>
            <a:pPr>
              <a:buNone/>
            </a:pPr>
            <a:r>
              <a:rPr lang="en-US" sz="1200" b="1" dirty="0" smtClean="0">
                <a:solidFill>
                  <a:schemeClr val="tx1"/>
                </a:solidFill>
              </a:rPr>
              <a:t>B</a:t>
            </a:r>
            <a:r>
              <a:rPr lang="en-US" sz="1200" b="1" dirty="0">
                <a:solidFill>
                  <a:schemeClr val="tx1"/>
                </a:solidFill>
              </a:rPr>
              <a:t>. The Concept of Worship: </a:t>
            </a:r>
            <a:r>
              <a:rPr lang="en-US" sz="1200" dirty="0">
                <a:solidFill>
                  <a:schemeClr val="tx1"/>
                </a:solidFill>
              </a:rPr>
              <a:t/>
            </a:r>
            <a:br>
              <a:rPr lang="en-US" sz="1200" dirty="0">
                <a:solidFill>
                  <a:schemeClr val="tx1"/>
                </a:solidFill>
              </a:rPr>
            </a:br>
            <a:r>
              <a:rPr lang="en-US" sz="1200" dirty="0" smtClean="0">
                <a:solidFill>
                  <a:schemeClr val="tx1"/>
                </a:solidFill>
              </a:rPr>
              <a:t>There </a:t>
            </a:r>
            <a:r>
              <a:rPr lang="en-US" sz="1200" dirty="0">
                <a:solidFill>
                  <a:schemeClr val="tx1"/>
                </a:solidFill>
              </a:rPr>
              <a:t>is a Particular method, a particular time and sometimes a particular place to obey Allah </a:t>
            </a:r>
            <a:r>
              <a:rPr lang="en-US" sz="1200" dirty="0" smtClean="0">
                <a:solidFill>
                  <a:schemeClr val="tx1"/>
                </a:solidFill>
              </a:rPr>
              <a:t>SWT</a:t>
            </a:r>
          </a:p>
          <a:p>
            <a:pPr>
              <a:buNone/>
            </a:pPr>
            <a:r>
              <a:rPr lang="en-US" sz="1200" dirty="0" smtClean="0">
                <a:solidFill>
                  <a:schemeClr val="tx1"/>
                </a:solidFill>
              </a:rPr>
              <a:t>The </a:t>
            </a:r>
            <a:r>
              <a:rPr lang="en-US" sz="1200" dirty="0">
                <a:solidFill>
                  <a:schemeClr val="tx1"/>
                </a:solidFill>
              </a:rPr>
              <a:t>specifications of </a:t>
            </a:r>
            <a:r>
              <a:rPr lang="en-US" sz="1200" dirty="0" err="1">
                <a:solidFill>
                  <a:schemeClr val="tx1"/>
                </a:solidFill>
              </a:rPr>
              <a:t>Ibadaah</a:t>
            </a:r>
            <a:r>
              <a:rPr lang="en-US" sz="1200" dirty="0">
                <a:solidFill>
                  <a:schemeClr val="tx1"/>
                </a:solidFill>
              </a:rPr>
              <a:t>:</a:t>
            </a:r>
            <a:br>
              <a:rPr lang="en-US" sz="1200" dirty="0">
                <a:solidFill>
                  <a:schemeClr val="tx1"/>
                </a:solidFill>
              </a:rPr>
            </a:br>
            <a:endParaRPr lang="en-US" sz="1200" dirty="0" smtClean="0">
              <a:solidFill>
                <a:schemeClr val="tx1"/>
              </a:solidFill>
            </a:endParaRPr>
          </a:p>
          <a:p>
            <a:pPr>
              <a:buNone/>
            </a:pPr>
            <a:r>
              <a:rPr lang="en-US" sz="1200" dirty="0" smtClean="0">
                <a:solidFill>
                  <a:schemeClr val="tx1"/>
                </a:solidFill>
              </a:rPr>
              <a:t>1. </a:t>
            </a:r>
            <a:r>
              <a:rPr lang="en-US" sz="1200" i="1" dirty="0" err="1" smtClean="0">
                <a:solidFill>
                  <a:srgbClr val="FF0000"/>
                </a:solidFill>
              </a:rPr>
              <a:t>Sabab</a:t>
            </a:r>
            <a:r>
              <a:rPr lang="en-US" sz="1200" dirty="0">
                <a:solidFill>
                  <a:srgbClr val="FF0000"/>
                </a:solidFill>
              </a:rPr>
              <a:t>:</a:t>
            </a:r>
            <a:r>
              <a:rPr lang="en-US" sz="1200" dirty="0">
                <a:solidFill>
                  <a:schemeClr val="tx1"/>
                </a:solidFill>
              </a:rPr>
              <a:t> Reason e.g. such as Ramadan is here so we have a reason to perform this particular form of </a:t>
            </a:r>
            <a:r>
              <a:rPr lang="en-US" sz="1200" dirty="0" err="1">
                <a:solidFill>
                  <a:schemeClr val="tx1"/>
                </a:solidFill>
              </a:rPr>
              <a:t>ibadat</a:t>
            </a:r>
            <a:r>
              <a:rPr lang="en-US" sz="1200" dirty="0">
                <a:solidFill>
                  <a:schemeClr val="tx1"/>
                </a:solidFill>
              </a:rPr>
              <a:t/>
            </a:r>
            <a:br>
              <a:rPr lang="en-US" sz="1200" dirty="0">
                <a:solidFill>
                  <a:schemeClr val="tx1"/>
                </a:solidFill>
              </a:rPr>
            </a:br>
            <a:endParaRPr lang="en-US" sz="1200" dirty="0" smtClean="0">
              <a:solidFill>
                <a:schemeClr val="tx1"/>
              </a:solidFill>
            </a:endParaRPr>
          </a:p>
          <a:p>
            <a:pPr>
              <a:buNone/>
            </a:pPr>
            <a:r>
              <a:rPr lang="en-US" sz="1200" dirty="0" smtClean="0">
                <a:solidFill>
                  <a:schemeClr val="tx1"/>
                </a:solidFill>
              </a:rPr>
              <a:t>2</a:t>
            </a:r>
            <a:r>
              <a:rPr lang="en-US" sz="1200" dirty="0">
                <a:solidFill>
                  <a:schemeClr val="tx1"/>
                </a:solidFill>
              </a:rPr>
              <a:t>. </a:t>
            </a:r>
            <a:r>
              <a:rPr lang="en-US" sz="1200" i="1" dirty="0" err="1">
                <a:solidFill>
                  <a:srgbClr val="FF0000"/>
                </a:solidFill>
              </a:rPr>
              <a:t>Qadar</a:t>
            </a:r>
            <a:r>
              <a:rPr lang="en-US" sz="1200" dirty="0">
                <a:solidFill>
                  <a:schemeClr val="tx1"/>
                </a:solidFill>
              </a:rPr>
              <a:t>: There is length for a particular type of </a:t>
            </a:r>
            <a:r>
              <a:rPr lang="en-US" sz="1200" dirty="0" err="1">
                <a:solidFill>
                  <a:schemeClr val="tx1"/>
                </a:solidFill>
              </a:rPr>
              <a:t>ibadah</a:t>
            </a:r>
            <a:r>
              <a:rPr lang="en-US" sz="1200" dirty="0">
                <a:solidFill>
                  <a:schemeClr val="tx1"/>
                </a:solidFill>
              </a:rPr>
              <a:t> e.g. Ramadan has 29-30 days</a:t>
            </a:r>
            <a:br>
              <a:rPr lang="en-US" sz="1200" dirty="0">
                <a:solidFill>
                  <a:schemeClr val="tx1"/>
                </a:solidFill>
              </a:rPr>
            </a:br>
            <a:endParaRPr lang="en-US" sz="1200" dirty="0" smtClean="0">
              <a:solidFill>
                <a:schemeClr val="tx1"/>
              </a:solidFill>
            </a:endParaRPr>
          </a:p>
          <a:p>
            <a:pPr>
              <a:buNone/>
            </a:pPr>
            <a:r>
              <a:rPr lang="en-US" sz="1200" dirty="0" smtClean="0">
                <a:solidFill>
                  <a:schemeClr val="tx1"/>
                </a:solidFill>
              </a:rPr>
              <a:t>3</a:t>
            </a:r>
            <a:r>
              <a:rPr lang="en-US" sz="1200" dirty="0">
                <a:solidFill>
                  <a:schemeClr val="tx1"/>
                </a:solidFill>
              </a:rPr>
              <a:t>.</a:t>
            </a:r>
            <a:r>
              <a:rPr lang="en-US" sz="1200" dirty="0">
                <a:solidFill>
                  <a:srgbClr val="FF0000"/>
                </a:solidFill>
              </a:rPr>
              <a:t> </a:t>
            </a:r>
            <a:r>
              <a:rPr lang="en-US" sz="1200" i="1" dirty="0" err="1">
                <a:solidFill>
                  <a:srgbClr val="FF0000"/>
                </a:solidFill>
              </a:rPr>
              <a:t>Kayfiyat</a:t>
            </a:r>
            <a:r>
              <a:rPr lang="en-US" sz="1200" dirty="0">
                <a:solidFill>
                  <a:schemeClr val="tx1"/>
                </a:solidFill>
              </a:rPr>
              <a:t>: a state i.e. that of fasting</a:t>
            </a:r>
            <a:br>
              <a:rPr lang="en-US" sz="1200" dirty="0">
                <a:solidFill>
                  <a:schemeClr val="tx1"/>
                </a:solidFill>
              </a:rPr>
            </a:br>
            <a:endParaRPr lang="en-US" sz="1200" dirty="0" smtClean="0">
              <a:solidFill>
                <a:schemeClr val="tx1"/>
              </a:solidFill>
            </a:endParaRPr>
          </a:p>
          <a:p>
            <a:pPr>
              <a:buNone/>
            </a:pPr>
            <a:r>
              <a:rPr lang="en-US" sz="1200" dirty="0" smtClean="0">
                <a:solidFill>
                  <a:schemeClr val="tx1"/>
                </a:solidFill>
              </a:rPr>
              <a:t>4</a:t>
            </a:r>
            <a:r>
              <a:rPr lang="en-US" sz="1200" dirty="0">
                <a:solidFill>
                  <a:schemeClr val="tx1"/>
                </a:solidFill>
              </a:rPr>
              <a:t>. </a:t>
            </a:r>
            <a:r>
              <a:rPr lang="en-US" sz="1200" i="1" dirty="0" err="1">
                <a:solidFill>
                  <a:srgbClr val="FF0000"/>
                </a:solidFill>
              </a:rPr>
              <a:t>Zaman</a:t>
            </a:r>
            <a:r>
              <a:rPr lang="en-US" sz="1200" dirty="0">
                <a:solidFill>
                  <a:srgbClr val="FF0000"/>
                </a:solidFill>
              </a:rPr>
              <a:t>: </a:t>
            </a:r>
            <a:r>
              <a:rPr lang="en-US" sz="1200" dirty="0">
                <a:solidFill>
                  <a:schemeClr val="tx1"/>
                </a:solidFill>
              </a:rPr>
              <a:t>Duration, e.g. a particular time and duration of fasting (dawn till dusk)</a:t>
            </a:r>
            <a:br>
              <a:rPr lang="en-US" sz="1200" dirty="0">
                <a:solidFill>
                  <a:schemeClr val="tx1"/>
                </a:solidFill>
              </a:rPr>
            </a:br>
            <a:endParaRPr lang="en-US" sz="1200" dirty="0" smtClean="0">
              <a:solidFill>
                <a:schemeClr val="tx1"/>
              </a:solidFill>
            </a:endParaRPr>
          </a:p>
          <a:p>
            <a:pPr>
              <a:buNone/>
            </a:pPr>
            <a:r>
              <a:rPr lang="en-US" sz="1200" dirty="0" smtClean="0">
                <a:solidFill>
                  <a:schemeClr val="tx1"/>
                </a:solidFill>
              </a:rPr>
              <a:t>5</a:t>
            </a:r>
            <a:r>
              <a:rPr lang="en-US" sz="1200" dirty="0">
                <a:solidFill>
                  <a:schemeClr val="tx1"/>
                </a:solidFill>
              </a:rPr>
              <a:t>. </a:t>
            </a:r>
            <a:r>
              <a:rPr lang="en-US" sz="1200" i="1" dirty="0" err="1">
                <a:solidFill>
                  <a:srgbClr val="FF0000"/>
                </a:solidFill>
              </a:rPr>
              <a:t>Maqaam</a:t>
            </a:r>
            <a:r>
              <a:rPr lang="en-US" sz="1200" dirty="0">
                <a:solidFill>
                  <a:srgbClr val="FF0000"/>
                </a:solidFill>
              </a:rPr>
              <a:t>: </a:t>
            </a:r>
            <a:r>
              <a:rPr lang="en-US" sz="1200" dirty="0">
                <a:solidFill>
                  <a:schemeClr val="tx1"/>
                </a:solidFill>
              </a:rPr>
              <a:t>in some </a:t>
            </a:r>
            <a:r>
              <a:rPr lang="en-US" sz="1200" dirty="0" err="1">
                <a:solidFill>
                  <a:schemeClr val="tx1"/>
                </a:solidFill>
              </a:rPr>
              <a:t>ibadah</a:t>
            </a:r>
            <a:r>
              <a:rPr lang="en-US" sz="1200" dirty="0">
                <a:solidFill>
                  <a:schemeClr val="tx1"/>
                </a:solidFill>
              </a:rPr>
              <a:t> there is a particular place where they have to be performed e.g. such as in Hajj</a:t>
            </a:r>
            <a:br>
              <a:rPr lang="en-US" sz="1200" dirty="0">
                <a:solidFill>
                  <a:schemeClr val="tx1"/>
                </a:solidFill>
              </a:rPr>
            </a:br>
            <a:r>
              <a:rPr lang="en-US" sz="1200" dirty="0" err="1">
                <a:solidFill>
                  <a:schemeClr val="tx1"/>
                </a:solidFill>
              </a:rPr>
              <a:t>Rasools</a:t>
            </a:r>
            <a:r>
              <a:rPr lang="en-US" sz="1200" dirty="0">
                <a:solidFill>
                  <a:schemeClr val="tx1"/>
                </a:solidFill>
              </a:rPr>
              <a:t> (The Prophets) have been sent to teach us how to perform </a:t>
            </a:r>
            <a:r>
              <a:rPr lang="en-US" sz="1200" dirty="0" err="1">
                <a:solidFill>
                  <a:schemeClr val="tx1"/>
                </a:solidFill>
              </a:rPr>
              <a:t>ibadat</a:t>
            </a:r>
            <a:r>
              <a:rPr lang="en-US" sz="1200" dirty="0">
                <a:solidFill>
                  <a:schemeClr val="tx1"/>
                </a:solidFill>
              </a:rPr>
              <a:t>, if we follow what the </a:t>
            </a:r>
            <a:r>
              <a:rPr lang="en-US" sz="1200" dirty="0" err="1">
                <a:solidFill>
                  <a:schemeClr val="tx1"/>
                </a:solidFill>
              </a:rPr>
              <a:t>rasool</a:t>
            </a:r>
            <a:r>
              <a:rPr lang="en-US" sz="1200" dirty="0">
                <a:solidFill>
                  <a:schemeClr val="tx1"/>
                </a:solidFill>
              </a:rPr>
              <a:t> teach us then it is an </a:t>
            </a:r>
            <a:r>
              <a:rPr lang="en-US" sz="1200" dirty="0" err="1">
                <a:solidFill>
                  <a:schemeClr val="tx1"/>
                </a:solidFill>
              </a:rPr>
              <a:t>ibadat</a:t>
            </a:r>
            <a:r>
              <a:rPr lang="en-US" sz="1200" dirty="0">
                <a:solidFill>
                  <a:schemeClr val="tx1"/>
                </a:solidFill>
              </a:rPr>
              <a:t>. Any act of </a:t>
            </a:r>
            <a:r>
              <a:rPr lang="en-US" sz="1200" dirty="0" err="1">
                <a:solidFill>
                  <a:schemeClr val="tx1"/>
                </a:solidFill>
              </a:rPr>
              <a:t>ibadat</a:t>
            </a:r>
            <a:r>
              <a:rPr lang="en-US" sz="1200" dirty="0">
                <a:solidFill>
                  <a:schemeClr val="tx1"/>
                </a:solidFill>
              </a:rPr>
              <a:t> </a:t>
            </a:r>
            <a:r>
              <a:rPr lang="en-US" sz="1200" dirty="0" err="1">
                <a:solidFill>
                  <a:schemeClr val="tx1"/>
                </a:solidFill>
              </a:rPr>
              <a:t>eg</a:t>
            </a:r>
            <a:r>
              <a:rPr lang="en-US" sz="1200" dirty="0">
                <a:solidFill>
                  <a:schemeClr val="tx1"/>
                </a:solidFill>
              </a:rPr>
              <a:t> such as </a:t>
            </a:r>
            <a:r>
              <a:rPr lang="en-US" sz="1200" dirty="0" err="1">
                <a:solidFill>
                  <a:schemeClr val="tx1"/>
                </a:solidFill>
              </a:rPr>
              <a:t>wudu</a:t>
            </a:r>
            <a:r>
              <a:rPr lang="en-US" sz="1200" dirty="0">
                <a:solidFill>
                  <a:schemeClr val="tx1"/>
                </a:solidFill>
              </a:rPr>
              <a:t> &amp; </a:t>
            </a:r>
            <a:r>
              <a:rPr lang="en-US" sz="1200" dirty="0" err="1">
                <a:solidFill>
                  <a:schemeClr val="tx1"/>
                </a:solidFill>
              </a:rPr>
              <a:t>taharah</a:t>
            </a:r>
            <a:r>
              <a:rPr lang="en-US" sz="1200" dirty="0">
                <a:solidFill>
                  <a:schemeClr val="tx1"/>
                </a:solidFill>
              </a:rPr>
              <a:t> is designated an </a:t>
            </a:r>
            <a:r>
              <a:rPr lang="en-US" sz="1200" dirty="0" err="1">
                <a:solidFill>
                  <a:schemeClr val="tx1"/>
                </a:solidFill>
              </a:rPr>
              <a:t>ibadah</a:t>
            </a:r>
            <a:r>
              <a:rPr lang="en-US" sz="1200" dirty="0">
                <a:solidFill>
                  <a:schemeClr val="tx1"/>
                </a:solidFill>
              </a:rPr>
              <a:t> if done with the intention and by using the </a:t>
            </a:r>
            <a:r>
              <a:rPr lang="en-US" sz="1200" dirty="0" err="1">
                <a:solidFill>
                  <a:schemeClr val="tx1"/>
                </a:solidFill>
              </a:rPr>
              <a:t>sunnah</a:t>
            </a:r>
            <a:r>
              <a:rPr lang="en-US" sz="1200" dirty="0">
                <a:solidFill>
                  <a:schemeClr val="tx1"/>
                </a:solidFill>
              </a:rPr>
              <a:t> of our Prophet (PBUH).</a:t>
            </a:r>
          </a:p>
          <a:p>
            <a:pPr>
              <a:buNone/>
            </a:pPr>
            <a:endParaRPr lang="en-US" sz="1200" dirty="0" smtClean="0">
              <a:solidFill>
                <a:schemeClr val="tx1"/>
              </a:solidFill>
            </a:endParaRPr>
          </a:p>
          <a:p>
            <a:pPr>
              <a:buNone/>
            </a:pPr>
            <a:r>
              <a:rPr lang="en-US" sz="1200" dirty="0" smtClean="0">
                <a:solidFill>
                  <a:schemeClr val="tx1"/>
                </a:solidFill>
              </a:rPr>
              <a:t>Thus </a:t>
            </a:r>
            <a:r>
              <a:rPr lang="en-US" sz="1200" dirty="0">
                <a:solidFill>
                  <a:schemeClr val="tx1"/>
                </a:solidFill>
              </a:rPr>
              <a:t>if we wash ourselves as instructed by our Prophet (PBUH) it becomes an </a:t>
            </a:r>
            <a:r>
              <a:rPr lang="en-US" sz="1200" dirty="0" err="1">
                <a:solidFill>
                  <a:schemeClr val="tx1"/>
                </a:solidFill>
              </a:rPr>
              <a:t>ibadat</a:t>
            </a:r>
            <a:r>
              <a:rPr lang="en-US" sz="1200" dirty="0">
                <a:solidFill>
                  <a:schemeClr val="tx1"/>
                </a:solidFill>
              </a:rPr>
              <a:t>, whereas if we do the same act randomly then though it cleans us but it is no longer is an act of </a:t>
            </a:r>
            <a:r>
              <a:rPr lang="en-US" sz="1200" dirty="0" err="1">
                <a:solidFill>
                  <a:schemeClr val="tx1"/>
                </a:solidFill>
              </a:rPr>
              <a:t>ibadat</a:t>
            </a:r>
            <a:endParaRPr lang="en-US" sz="1200" dirty="0">
              <a:solidFill>
                <a:schemeClr val="tx1"/>
              </a:solidFill>
            </a:endParaRPr>
          </a:p>
        </p:txBody>
      </p:sp>
    </p:spTree>
    <p:extLst>
      <p:ext uri="{BB962C8B-B14F-4D97-AF65-F5344CB8AC3E}">
        <p14:creationId xmlns:p14="http://schemas.microsoft.com/office/powerpoint/2010/main" val="3790667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9036" y="914400"/>
            <a:ext cx="7848600" cy="954107"/>
          </a:xfrm>
          <a:prstGeom prst="rect">
            <a:avLst/>
          </a:prstGeom>
        </p:spPr>
        <p:txBody>
          <a:bodyPr wrap="square">
            <a:spAutoFit/>
          </a:bodyPr>
          <a:lstStyle/>
          <a:p>
            <a:pPr>
              <a:buNone/>
            </a:pPr>
            <a:r>
              <a:rPr lang="en-US" b="1" dirty="0">
                <a:solidFill>
                  <a:schemeClr val="tx1"/>
                </a:solidFill>
                <a:hlinkClick r:id="rId3"/>
              </a:rPr>
              <a:t>THE CONCEPT OF WORSHIP IN ISLAM (IBADAH) 6:48</a:t>
            </a:r>
            <a:endParaRPr lang="en-US" b="1" dirty="0">
              <a:solidFill>
                <a:schemeClr val="tx1"/>
              </a:solidFill>
            </a:endParaRPr>
          </a:p>
        </p:txBody>
      </p:sp>
      <p:sp>
        <p:nvSpPr>
          <p:cNvPr id="3" name="Rectangle 2"/>
          <p:cNvSpPr/>
          <p:nvPr/>
        </p:nvSpPr>
        <p:spPr>
          <a:xfrm>
            <a:off x="962891" y="2361346"/>
            <a:ext cx="7834745" cy="4413516"/>
          </a:xfrm>
          <a:prstGeom prst="rect">
            <a:avLst/>
          </a:prstGeom>
        </p:spPr>
        <p:txBody>
          <a:bodyPr wrap="square">
            <a:spAutoFit/>
          </a:bodyPr>
          <a:lstStyle/>
          <a:p>
            <a:pPr>
              <a:buNone/>
            </a:pPr>
            <a:r>
              <a:rPr lang="en-US" sz="1800" b="1" dirty="0">
                <a:solidFill>
                  <a:schemeClr val="tx1"/>
                </a:solidFill>
              </a:rPr>
              <a:t>C. The outcome of those who deny, disobey or distort (</a:t>
            </a:r>
            <a:r>
              <a:rPr lang="en-US" sz="1800" b="1" dirty="0" err="1">
                <a:solidFill>
                  <a:schemeClr val="tx1"/>
                </a:solidFill>
              </a:rPr>
              <a:t>Bidah</a:t>
            </a:r>
            <a:r>
              <a:rPr lang="en-US" sz="1800" b="1" dirty="0">
                <a:solidFill>
                  <a:schemeClr val="tx1"/>
                </a:solidFill>
              </a:rPr>
              <a:t>) the methods of </a:t>
            </a:r>
            <a:r>
              <a:rPr lang="en-US" sz="1800" b="1" dirty="0" err="1">
                <a:solidFill>
                  <a:schemeClr val="tx1"/>
                </a:solidFill>
              </a:rPr>
              <a:t>ibadah</a:t>
            </a:r>
            <a:r>
              <a:rPr lang="en-US" sz="1800" b="1" dirty="0">
                <a:solidFill>
                  <a:schemeClr val="tx1"/>
                </a:solidFill>
              </a:rPr>
              <a:t> as sent by Allah via his messengers.</a:t>
            </a:r>
            <a:r>
              <a:rPr lang="en-US" sz="1800" dirty="0">
                <a:solidFill>
                  <a:schemeClr val="tx1"/>
                </a:solidFill>
              </a:rPr>
              <a:t/>
            </a:r>
            <a:br>
              <a:rPr lang="en-US" sz="1800" dirty="0">
                <a:solidFill>
                  <a:schemeClr val="tx1"/>
                </a:solidFill>
              </a:rPr>
            </a:br>
            <a:endParaRPr lang="en-US" sz="1800" dirty="0" smtClean="0">
              <a:solidFill>
                <a:schemeClr val="tx1"/>
              </a:solidFill>
            </a:endParaRPr>
          </a:p>
          <a:p>
            <a:pPr>
              <a:buNone/>
            </a:pPr>
            <a:r>
              <a:rPr lang="en-US" sz="1800" dirty="0" smtClean="0">
                <a:solidFill>
                  <a:schemeClr val="tx1"/>
                </a:solidFill>
              </a:rPr>
              <a:t>If </a:t>
            </a:r>
            <a:r>
              <a:rPr lang="en-US" sz="1800" dirty="0">
                <a:solidFill>
                  <a:schemeClr val="tx1"/>
                </a:solidFill>
              </a:rPr>
              <a:t>one invents a process of prayer which does not follow the method that our Rasool (PBUH) taught us and claim it as </a:t>
            </a:r>
            <a:r>
              <a:rPr lang="en-US" sz="1800" dirty="0" err="1">
                <a:solidFill>
                  <a:schemeClr val="tx1"/>
                </a:solidFill>
              </a:rPr>
              <a:t>ibadat</a:t>
            </a:r>
            <a:r>
              <a:rPr lang="en-US" sz="1800" dirty="0">
                <a:solidFill>
                  <a:schemeClr val="tx1"/>
                </a:solidFill>
              </a:rPr>
              <a:t> then that is called </a:t>
            </a:r>
            <a:r>
              <a:rPr lang="en-US" sz="1800" dirty="0" err="1">
                <a:solidFill>
                  <a:schemeClr val="tx1"/>
                </a:solidFill>
              </a:rPr>
              <a:t>Bidah</a:t>
            </a:r>
            <a:r>
              <a:rPr lang="en-US" sz="1800" dirty="0">
                <a:solidFill>
                  <a:schemeClr val="tx1"/>
                </a:solidFill>
              </a:rPr>
              <a:t> and it becomes a waste of time, because we may think we are doing </a:t>
            </a:r>
            <a:r>
              <a:rPr lang="en-US" sz="1800" dirty="0" err="1">
                <a:solidFill>
                  <a:schemeClr val="tx1"/>
                </a:solidFill>
              </a:rPr>
              <a:t>ibadah</a:t>
            </a:r>
            <a:r>
              <a:rPr lang="en-US" sz="1800" dirty="0">
                <a:solidFill>
                  <a:schemeClr val="tx1"/>
                </a:solidFill>
              </a:rPr>
              <a:t>, but in actuality it is not recognized as worship by Allah SWT.</a:t>
            </a:r>
            <a:br>
              <a:rPr lang="en-US" sz="1800" dirty="0">
                <a:solidFill>
                  <a:schemeClr val="tx1"/>
                </a:solidFill>
              </a:rPr>
            </a:br>
            <a:endParaRPr lang="en-US" sz="1800" dirty="0" smtClean="0">
              <a:solidFill>
                <a:schemeClr val="tx1"/>
              </a:solidFill>
            </a:endParaRPr>
          </a:p>
          <a:p>
            <a:pPr>
              <a:buNone/>
            </a:pPr>
            <a:r>
              <a:rPr lang="en-US" sz="1800" dirty="0" smtClean="0">
                <a:solidFill>
                  <a:schemeClr val="tx1"/>
                </a:solidFill>
              </a:rPr>
              <a:t>All </a:t>
            </a:r>
            <a:r>
              <a:rPr lang="en-US" sz="1800" dirty="0" err="1">
                <a:solidFill>
                  <a:schemeClr val="tx1"/>
                </a:solidFill>
              </a:rPr>
              <a:t>ibadaat</a:t>
            </a:r>
            <a:r>
              <a:rPr lang="en-US" sz="1800" dirty="0">
                <a:solidFill>
                  <a:schemeClr val="tx1"/>
                </a:solidFill>
              </a:rPr>
              <a:t> demand knowledge of the actions and behavior of the Rasool (PBUH) it is Allah’s </a:t>
            </a:r>
            <a:r>
              <a:rPr lang="en-US" sz="1800" dirty="0" err="1">
                <a:solidFill>
                  <a:schemeClr val="tx1"/>
                </a:solidFill>
              </a:rPr>
              <a:t>rahma</a:t>
            </a:r>
            <a:r>
              <a:rPr lang="en-US" sz="1800" dirty="0">
                <a:solidFill>
                  <a:schemeClr val="tx1"/>
                </a:solidFill>
              </a:rPr>
              <a:t> that He has sent messengers to teach us how to do </a:t>
            </a:r>
            <a:r>
              <a:rPr lang="en-US" sz="1800" dirty="0" err="1">
                <a:solidFill>
                  <a:schemeClr val="tx1"/>
                </a:solidFill>
              </a:rPr>
              <a:t>ibadat</a:t>
            </a:r>
            <a:r>
              <a:rPr lang="en-US" sz="1800" dirty="0" smtClean="0">
                <a:solidFill>
                  <a:schemeClr val="tx1"/>
                </a:solidFill>
              </a:rPr>
              <a:t>.</a:t>
            </a:r>
          </a:p>
          <a:p>
            <a:pPr>
              <a:buNone/>
            </a:pPr>
            <a:r>
              <a:rPr lang="en-US" sz="1800" dirty="0">
                <a:solidFill>
                  <a:schemeClr val="tx1"/>
                </a:solidFill>
              </a:rPr>
              <a:t/>
            </a:r>
            <a:br>
              <a:rPr lang="en-US" sz="1800" dirty="0">
                <a:solidFill>
                  <a:schemeClr val="tx1"/>
                </a:solidFill>
              </a:rPr>
            </a:br>
            <a:r>
              <a:rPr lang="en-US" sz="1800" dirty="0">
                <a:solidFill>
                  <a:schemeClr val="tx1"/>
                </a:solidFill>
              </a:rPr>
              <a:t>The one who enters into </a:t>
            </a:r>
            <a:r>
              <a:rPr lang="en-US" sz="1800" dirty="0" err="1">
                <a:solidFill>
                  <a:schemeClr val="tx1"/>
                </a:solidFill>
              </a:rPr>
              <a:t>emaan</a:t>
            </a:r>
            <a:r>
              <a:rPr lang="en-US" sz="1800" dirty="0">
                <a:solidFill>
                  <a:schemeClr val="tx1"/>
                </a:solidFill>
              </a:rPr>
              <a:t> and corrects his or her life according to the teachings the messenger </a:t>
            </a:r>
            <a:r>
              <a:rPr lang="en-US" sz="1800" i="1" dirty="0">
                <a:solidFill>
                  <a:schemeClr val="tx1"/>
                </a:solidFill>
              </a:rPr>
              <a:t>(</a:t>
            </a:r>
            <a:r>
              <a:rPr lang="en-US" sz="1800" i="1" dirty="0" err="1">
                <a:solidFill>
                  <a:schemeClr val="tx1"/>
                </a:solidFill>
              </a:rPr>
              <a:t>Amaal</a:t>
            </a:r>
            <a:r>
              <a:rPr lang="en-US" sz="1800" i="1" dirty="0">
                <a:solidFill>
                  <a:schemeClr val="tx1"/>
                </a:solidFill>
              </a:rPr>
              <a:t> e- Saleh) </a:t>
            </a:r>
            <a:r>
              <a:rPr lang="en-US" sz="1800" dirty="0">
                <a:solidFill>
                  <a:schemeClr val="tx1"/>
                </a:solidFill>
              </a:rPr>
              <a:t>shall have no fear or sadness.</a:t>
            </a:r>
            <a:br>
              <a:rPr lang="en-US" sz="1800" dirty="0">
                <a:solidFill>
                  <a:schemeClr val="tx1"/>
                </a:solidFill>
              </a:rPr>
            </a:br>
            <a:endParaRPr lang="en-US" sz="1800" dirty="0">
              <a:solidFill>
                <a:schemeClr val="tx1"/>
              </a:solidFill>
            </a:endParaRPr>
          </a:p>
        </p:txBody>
      </p:sp>
    </p:spTree>
    <p:extLst>
      <p:ext uri="{BB962C8B-B14F-4D97-AF65-F5344CB8AC3E}">
        <p14:creationId xmlns:p14="http://schemas.microsoft.com/office/powerpoint/2010/main" val="32374298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Halal</a:t>
            </a:r>
          </a:p>
        </p:txBody>
      </p:sp>
      <p:sp>
        <p:nvSpPr>
          <p:cNvPr id="35843" name="Rectangle 3"/>
          <p:cNvSpPr>
            <a:spLocks noGrp="1" noChangeArrowheads="1"/>
          </p:cNvSpPr>
          <p:nvPr>
            <p:ph type="body" idx="1"/>
          </p:nvPr>
        </p:nvSpPr>
        <p:spPr/>
        <p:txBody>
          <a:bodyPr/>
          <a:lstStyle/>
          <a:p>
            <a:r>
              <a:rPr lang="en-US" dirty="0" err="1" smtClean="0"/>
              <a:t>Halal</a:t>
            </a:r>
            <a:r>
              <a:rPr lang="en-US" dirty="0" smtClean="0"/>
              <a:t> is an Arabic term meaning </a:t>
            </a:r>
            <a:r>
              <a:rPr lang="en-US" u="sng" dirty="0" smtClean="0">
                <a:solidFill>
                  <a:srgbClr val="FF0000"/>
                </a:solidFill>
              </a:rPr>
              <a:t>“permissible”</a:t>
            </a:r>
          </a:p>
          <a:p>
            <a:endParaRPr lang="en-US" dirty="0" smtClean="0"/>
          </a:p>
          <a:p>
            <a:r>
              <a:rPr lang="en-US" dirty="0" smtClean="0"/>
              <a:t>In </a:t>
            </a:r>
            <a:r>
              <a:rPr lang="en-US" u="sng" dirty="0" smtClean="0">
                <a:solidFill>
                  <a:srgbClr val="FF0000"/>
                </a:solidFill>
              </a:rPr>
              <a:t>English</a:t>
            </a:r>
            <a:r>
              <a:rPr lang="en-US" dirty="0" smtClean="0"/>
              <a:t>, it most frequently </a:t>
            </a:r>
            <a:r>
              <a:rPr lang="en-US" u="sng" dirty="0" smtClean="0">
                <a:solidFill>
                  <a:srgbClr val="FF0000"/>
                </a:solidFill>
              </a:rPr>
              <a:t>refers to food </a:t>
            </a:r>
            <a:r>
              <a:rPr lang="en-US" dirty="0" smtClean="0"/>
              <a:t>that is </a:t>
            </a:r>
            <a:r>
              <a:rPr lang="en-US" u="sng" dirty="0" smtClean="0">
                <a:solidFill>
                  <a:srgbClr val="FF0000"/>
                </a:solidFill>
              </a:rPr>
              <a:t>permissible according to Islamic Law.</a:t>
            </a:r>
          </a:p>
          <a:p>
            <a:endParaRPr lang="en-US" dirty="0" smtClean="0"/>
          </a:p>
          <a:p>
            <a:r>
              <a:rPr lang="en-US" dirty="0" smtClean="0"/>
              <a:t>In </a:t>
            </a:r>
            <a:r>
              <a:rPr lang="en-US" u="sng" dirty="0" smtClean="0">
                <a:solidFill>
                  <a:srgbClr val="FF0000"/>
                </a:solidFill>
              </a:rPr>
              <a:t>Arabic</a:t>
            </a:r>
            <a:r>
              <a:rPr lang="en-US" dirty="0" smtClean="0"/>
              <a:t>, however the true is it </a:t>
            </a:r>
            <a:r>
              <a:rPr lang="en-US" u="sng" dirty="0" smtClean="0">
                <a:solidFill>
                  <a:srgbClr val="FF0000"/>
                </a:solidFill>
              </a:rPr>
              <a:t>refers to anything </a:t>
            </a:r>
            <a:r>
              <a:rPr lang="en-US" dirty="0" smtClean="0"/>
              <a:t>that is </a:t>
            </a:r>
            <a:r>
              <a:rPr lang="en-US" u="sng" dirty="0" smtClean="0">
                <a:solidFill>
                  <a:srgbClr val="FF0000"/>
                </a:solidFill>
              </a:rPr>
              <a:t>permissible under Islam </a:t>
            </a:r>
            <a:endParaRPr lang="en-US" u="sng" dirty="0">
              <a:solidFill>
                <a:srgbClr val="FF0000"/>
              </a:solidFill>
            </a:endParaRPr>
          </a:p>
        </p:txBody>
      </p:sp>
      <p:pic>
        <p:nvPicPr>
          <p:cNvPr id="5" name="Picture 4" descr="halal.bmp"/>
          <p:cNvPicPr>
            <a:picLocks noChangeAspect="1"/>
          </p:cNvPicPr>
          <p:nvPr/>
        </p:nvPicPr>
        <p:blipFill>
          <a:blip r:embed="rId2" cstate="print"/>
          <a:stretch>
            <a:fillRect/>
          </a:stretch>
        </p:blipFill>
        <p:spPr>
          <a:xfrm>
            <a:off x="7239000" y="0"/>
            <a:ext cx="1905000" cy="1905000"/>
          </a:xfrm>
          <a:prstGeom prst="rect">
            <a:avLst/>
          </a:prstGeom>
          <a:solidFill>
            <a:srgbClr val="FFFF00"/>
          </a:solidFill>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907724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err="1"/>
              <a:t>Haram</a:t>
            </a:r>
            <a:endParaRPr lang="en-US" dirty="0"/>
          </a:p>
        </p:txBody>
      </p:sp>
      <p:sp>
        <p:nvSpPr>
          <p:cNvPr id="36867" name="Rectangle 3"/>
          <p:cNvSpPr>
            <a:spLocks noGrp="1" noChangeArrowheads="1"/>
          </p:cNvSpPr>
          <p:nvPr>
            <p:ph type="body" idx="1"/>
          </p:nvPr>
        </p:nvSpPr>
        <p:spPr/>
        <p:txBody>
          <a:bodyPr/>
          <a:lstStyle/>
          <a:p>
            <a:r>
              <a:rPr lang="en-US" dirty="0"/>
              <a:t>Any action </a:t>
            </a:r>
            <a:r>
              <a:rPr lang="en-US" b="1" u="sng" dirty="0">
                <a:solidFill>
                  <a:srgbClr val="FF0000"/>
                </a:solidFill>
              </a:rPr>
              <a:t>forbidden</a:t>
            </a:r>
            <a:r>
              <a:rPr lang="en-US" dirty="0"/>
              <a:t> by Allah in the Quran or by the Prophet. Any action against the spirit of Islam.  </a:t>
            </a:r>
          </a:p>
          <a:p>
            <a:r>
              <a:rPr lang="en-US" dirty="0"/>
              <a:t>English meaning: </a:t>
            </a:r>
            <a:r>
              <a:rPr lang="en-US" b="1" u="sng" dirty="0">
                <a:solidFill>
                  <a:srgbClr val="FF0000"/>
                </a:solidFill>
              </a:rPr>
              <a:t>unlawful</a:t>
            </a:r>
          </a:p>
        </p:txBody>
      </p:sp>
    </p:spTree>
    <p:extLst>
      <p:ext uri="{BB962C8B-B14F-4D97-AF65-F5344CB8AC3E}">
        <p14:creationId xmlns:p14="http://schemas.microsoft.com/office/powerpoint/2010/main" val="15719245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Halal - Summary</a:t>
            </a:r>
            <a:endParaRPr lang="en-US" dirty="0"/>
          </a:p>
        </p:txBody>
      </p:sp>
      <p:sp>
        <p:nvSpPr>
          <p:cNvPr id="35843" name="Rectangle 3"/>
          <p:cNvSpPr>
            <a:spLocks noGrp="1" noChangeArrowheads="1"/>
          </p:cNvSpPr>
          <p:nvPr>
            <p:ph type="body" idx="1"/>
          </p:nvPr>
        </p:nvSpPr>
        <p:spPr/>
        <p:txBody>
          <a:bodyPr/>
          <a:lstStyle/>
          <a:p>
            <a:r>
              <a:rPr lang="en-US" sz="2400" dirty="0" smtClean="0"/>
              <a:t>Muslims are sensitive as to whether the food they consume is </a:t>
            </a:r>
            <a:r>
              <a:rPr lang="en-US" sz="2400" dirty="0" err="1" smtClean="0"/>
              <a:t>Halal</a:t>
            </a:r>
            <a:r>
              <a:rPr lang="en-US" sz="2400" dirty="0" smtClean="0"/>
              <a:t>. They will feel assured by and buy only products whose </a:t>
            </a:r>
            <a:r>
              <a:rPr lang="en-US" sz="2400" dirty="0" err="1" smtClean="0"/>
              <a:t>Halal</a:t>
            </a:r>
            <a:r>
              <a:rPr lang="en-US" sz="2400" dirty="0" smtClean="0"/>
              <a:t> status is guaranteed.</a:t>
            </a:r>
          </a:p>
          <a:p>
            <a:r>
              <a:rPr lang="en-US" sz="2400" dirty="0" smtClean="0"/>
              <a:t>Therefore those who produce for the Muslim market should ensure that the products are genuinely </a:t>
            </a:r>
            <a:r>
              <a:rPr lang="en-US" sz="2400" dirty="0" err="1" smtClean="0"/>
              <a:t>Halal</a:t>
            </a:r>
            <a:r>
              <a:rPr lang="en-US" sz="2400" dirty="0" smtClean="0"/>
              <a:t>.</a:t>
            </a:r>
          </a:p>
          <a:p>
            <a:r>
              <a:rPr lang="en-US" sz="2400" dirty="0" smtClean="0"/>
              <a:t>Unfortunately some unscrupulous corporations and businessmen act irresponsibly and sell non-</a:t>
            </a:r>
            <a:r>
              <a:rPr lang="en-US" sz="2400" dirty="0" err="1" smtClean="0"/>
              <a:t>Halal</a:t>
            </a:r>
            <a:r>
              <a:rPr lang="en-US" sz="2400" dirty="0" smtClean="0"/>
              <a:t> products to Muslims by misrepresenting them as </a:t>
            </a:r>
            <a:r>
              <a:rPr lang="en-US" sz="2400" dirty="0" err="1" smtClean="0"/>
              <a:t>Halal</a:t>
            </a:r>
            <a:r>
              <a:rPr lang="en-US" sz="2400" dirty="0" smtClean="0"/>
              <a:t>.</a:t>
            </a:r>
          </a:p>
        </p:txBody>
      </p:sp>
    </p:spTree>
    <p:extLst>
      <p:ext uri="{BB962C8B-B14F-4D97-AF65-F5344CB8AC3E}">
        <p14:creationId xmlns:p14="http://schemas.microsoft.com/office/powerpoint/2010/main" val="1819658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BE4F1AE-B535-4A3B-AB30-D43C3B9D5CE6}" type="slidenum">
              <a:rPr lang="en-US" smtClean="0"/>
              <a:pPr/>
              <a:t>4</a:t>
            </a:fld>
            <a:endParaRPr lang="en-US" dirty="0"/>
          </a:p>
        </p:txBody>
      </p:sp>
      <p:sp>
        <p:nvSpPr>
          <p:cNvPr id="4" name="Text Box 52"/>
          <p:cNvSpPr txBox="1">
            <a:spLocks noChangeArrowheads="1"/>
          </p:cNvSpPr>
          <p:nvPr/>
        </p:nvSpPr>
        <p:spPr bwMode="auto">
          <a:xfrm>
            <a:off x="1059873" y="2438400"/>
            <a:ext cx="756126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i="1" dirty="0">
                <a:solidFill>
                  <a:srgbClr val="0056AC"/>
                </a:solidFill>
                <a:latin typeface="Maiandra GD" pitchFamily="34" charset="0"/>
              </a:rPr>
              <a:t>Islam has five basic duties which Muslims must perform, which are called the Five Pillars of Islam. </a:t>
            </a:r>
          </a:p>
          <a:p>
            <a:pPr eaLnBrk="1" hangingPunct="1"/>
            <a:endParaRPr lang="en-US" altLang="en-US" sz="2000" b="1" i="1" dirty="0">
              <a:solidFill>
                <a:srgbClr val="0056AC"/>
              </a:solidFill>
              <a:latin typeface="Maiandra GD" pitchFamily="34" charset="0"/>
            </a:endParaRPr>
          </a:p>
          <a:p>
            <a:pPr eaLnBrk="1" hangingPunct="1">
              <a:buFontTx/>
              <a:buChar char="•"/>
            </a:pPr>
            <a:r>
              <a:rPr lang="en-US" altLang="en-US" sz="2000" b="1" i="1" dirty="0">
                <a:solidFill>
                  <a:srgbClr val="0056AC"/>
                </a:solidFill>
                <a:latin typeface="Maiandra GD" pitchFamily="34" charset="0"/>
              </a:rPr>
              <a:t> </a:t>
            </a:r>
            <a:r>
              <a:rPr lang="en-US" altLang="en-US" sz="2000" b="1" i="1" dirty="0" err="1">
                <a:solidFill>
                  <a:srgbClr val="0056AC"/>
                </a:solidFill>
                <a:latin typeface="Maiandra GD" pitchFamily="34" charset="0"/>
              </a:rPr>
              <a:t>Shahadah</a:t>
            </a:r>
            <a:r>
              <a:rPr lang="en-US" altLang="en-US" sz="2000" b="1" i="1" dirty="0">
                <a:solidFill>
                  <a:srgbClr val="0056AC"/>
                </a:solidFill>
                <a:latin typeface="Maiandra GD" pitchFamily="34" charset="0"/>
              </a:rPr>
              <a:t>: declaration of faith </a:t>
            </a:r>
          </a:p>
          <a:p>
            <a:pPr eaLnBrk="1" hangingPunct="1">
              <a:buFontTx/>
              <a:buChar char="•"/>
            </a:pPr>
            <a:r>
              <a:rPr lang="en-US" altLang="en-US" sz="2000" b="1" i="1" dirty="0">
                <a:solidFill>
                  <a:srgbClr val="0056AC"/>
                </a:solidFill>
                <a:latin typeface="Maiandra GD" pitchFamily="34" charset="0"/>
              </a:rPr>
              <a:t> Salah: five daily prayers</a:t>
            </a:r>
          </a:p>
          <a:p>
            <a:pPr eaLnBrk="1" hangingPunct="1">
              <a:buFontTx/>
              <a:buChar char="•"/>
            </a:pPr>
            <a:r>
              <a:rPr lang="en-US" altLang="en-US" sz="2000" b="1" i="1" dirty="0">
                <a:solidFill>
                  <a:srgbClr val="0056AC"/>
                </a:solidFill>
                <a:latin typeface="Maiandra GD" pitchFamily="34" charset="0"/>
              </a:rPr>
              <a:t> </a:t>
            </a:r>
            <a:r>
              <a:rPr lang="en-US" altLang="en-US" sz="2000" b="1" i="1" dirty="0" err="1">
                <a:solidFill>
                  <a:srgbClr val="0056AC"/>
                </a:solidFill>
                <a:latin typeface="Maiandra GD" pitchFamily="34" charset="0"/>
              </a:rPr>
              <a:t>Zakah</a:t>
            </a:r>
            <a:r>
              <a:rPr lang="en-US" altLang="en-US" sz="2000" b="1" i="1" dirty="0">
                <a:solidFill>
                  <a:srgbClr val="0056AC"/>
                </a:solidFill>
                <a:latin typeface="Maiandra GD" pitchFamily="34" charset="0"/>
              </a:rPr>
              <a:t>: giving charity </a:t>
            </a:r>
          </a:p>
          <a:p>
            <a:pPr eaLnBrk="1" hangingPunct="1">
              <a:buFontTx/>
              <a:buChar char="•"/>
            </a:pPr>
            <a:r>
              <a:rPr lang="en-US" altLang="en-US" sz="2000" b="1" i="1" dirty="0">
                <a:solidFill>
                  <a:srgbClr val="0056AC"/>
                </a:solidFill>
                <a:latin typeface="Maiandra GD" pitchFamily="34" charset="0"/>
              </a:rPr>
              <a:t> </a:t>
            </a:r>
            <a:r>
              <a:rPr lang="en-US" altLang="en-US" sz="2000" b="1" i="1" dirty="0" err="1">
                <a:solidFill>
                  <a:srgbClr val="0056AC"/>
                </a:solidFill>
                <a:latin typeface="Maiandra GD" pitchFamily="34" charset="0"/>
              </a:rPr>
              <a:t>Sawm</a:t>
            </a:r>
            <a:r>
              <a:rPr lang="en-US" altLang="en-US" sz="2000" b="1" i="1" dirty="0">
                <a:solidFill>
                  <a:srgbClr val="0056AC"/>
                </a:solidFill>
                <a:latin typeface="Maiandra GD" pitchFamily="34" charset="0"/>
              </a:rPr>
              <a:t>: fasting during the month of Ramadan</a:t>
            </a:r>
          </a:p>
          <a:p>
            <a:pPr eaLnBrk="1" hangingPunct="1">
              <a:buFontTx/>
              <a:buChar char="•"/>
            </a:pPr>
            <a:r>
              <a:rPr lang="en-US" altLang="en-US" sz="2000" b="1" i="1" dirty="0">
                <a:solidFill>
                  <a:srgbClr val="0056AC"/>
                </a:solidFill>
                <a:latin typeface="Maiandra GD" pitchFamily="34" charset="0"/>
              </a:rPr>
              <a:t> Hajj: pilgrimage to Makkah</a:t>
            </a:r>
            <a:br>
              <a:rPr lang="en-US" altLang="en-US" sz="2000" b="1" i="1" dirty="0">
                <a:solidFill>
                  <a:srgbClr val="0056AC"/>
                </a:solidFill>
                <a:latin typeface="Maiandra GD" pitchFamily="34" charset="0"/>
              </a:rPr>
            </a:br>
            <a:endParaRPr lang="en-US" altLang="en-US" sz="2000" b="1" i="1" dirty="0">
              <a:solidFill>
                <a:srgbClr val="0056AC"/>
              </a:solidFill>
              <a:latin typeface="Maiandra GD" pitchFamily="34" charset="0"/>
            </a:endParaRPr>
          </a:p>
          <a:p>
            <a:pPr algn="ctr" eaLnBrk="1" hangingPunct="1"/>
            <a:r>
              <a:rPr lang="en-US" altLang="en-US" sz="2000" b="1" i="1" dirty="0">
                <a:solidFill>
                  <a:srgbClr val="0056AC"/>
                </a:solidFill>
                <a:latin typeface="Maiandra GD" pitchFamily="34" charset="0"/>
              </a:rPr>
              <a:t>Every Muslim tries to carry out these five things, by carrying out these duties it helps the Muslims put their faith into action. </a:t>
            </a:r>
          </a:p>
          <a:p>
            <a:pPr eaLnBrk="1" hangingPunct="1"/>
            <a:endParaRPr lang="en-US" altLang="en-US" sz="2000" b="1" i="1" dirty="0">
              <a:solidFill>
                <a:srgbClr val="0056AC"/>
              </a:solidFill>
              <a:latin typeface="Maiandra GD" pitchFamily="34" charset="0"/>
            </a:endParaRPr>
          </a:p>
        </p:txBody>
      </p:sp>
      <p:sp>
        <p:nvSpPr>
          <p:cNvPr id="5" name="WordArt 49"/>
          <p:cNvSpPr>
            <a:spLocks noChangeArrowheads="1" noChangeShapeType="1" noTextEdit="1"/>
          </p:cNvSpPr>
          <p:nvPr/>
        </p:nvSpPr>
        <p:spPr bwMode="auto">
          <a:xfrm>
            <a:off x="323417" y="914400"/>
            <a:ext cx="8659812" cy="1008063"/>
          </a:xfrm>
          <a:prstGeom prst="rect">
            <a:avLst/>
          </a:prstGeom>
        </p:spPr>
        <p:txBody>
          <a:bodyPr wrap="none" fromWordArt="1">
            <a:prstTxWarp prst="textPlain">
              <a:avLst>
                <a:gd name="adj" fmla="val 52704"/>
              </a:avLst>
            </a:prstTxWarp>
          </a:bodyPr>
          <a:lstStyle/>
          <a:p>
            <a:pPr algn="ctr">
              <a:buNone/>
            </a:pPr>
            <a:r>
              <a:rPr lang="en-US" sz="4400" kern="10" dirty="0">
                <a:ln w="19050">
                  <a:solidFill>
                    <a:srgbClr val="43A1FF"/>
                  </a:solidFill>
                  <a:round/>
                  <a:headEnd/>
                  <a:tailEnd/>
                </a:ln>
                <a:solidFill>
                  <a:schemeClr val="bg2"/>
                </a:solidFill>
                <a:effectLst>
                  <a:outerShdw dist="35921" dir="2700000" algn="ctr" rotWithShape="0">
                    <a:srgbClr val="990000"/>
                  </a:outerShdw>
                </a:effectLst>
                <a:latin typeface="Edwardian Script ITC"/>
              </a:rPr>
              <a:t>What are the Five Pillars of Islam?</a:t>
            </a:r>
          </a:p>
        </p:txBody>
      </p:sp>
    </p:spTree>
    <p:extLst>
      <p:ext uri="{BB962C8B-B14F-4D97-AF65-F5344CB8AC3E}">
        <p14:creationId xmlns:p14="http://schemas.microsoft.com/office/powerpoint/2010/main" val="324552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
                                        </p:tgtEl>
                                        <p:attrNameLst>
                                          <p:attrName>ppt_x</p:attrName>
                                          <p:attrName>ppt_y</p:attrName>
                                        </p:attrNameLst>
                                      </p:cBhvr>
                                    </p:animMotion>
                                    <p:animEffect transition="in" filter="fade">
                                      <p:cBhvr>
                                        <p:cTn id="9" dur="2000"/>
                                        <p:tgtEl>
                                          <p:spTgt spid="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27" presetClass="emph" presetSubtype="0" repeatCount="indefinite" fill="hold" grpId="1" nodeType="withEffect">
                                  <p:stCondLst>
                                    <p:cond delay="0"/>
                                  </p:stCondLst>
                                  <p:childTnLst>
                                    <p:animClr clrSpc="rgb" dir="cw">
                                      <p:cBhvr override="childStyle">
                                        <p:cTn id="16" dur="250" autoRev="1" fill="hold"/>
                                        <p:tgtEl>
                                          <p:spTgt spid="5"/>
                                        </p:tgtEl>
                                        <p:attrNameLst>
                                          <p:attrName>style.color</p:attrName>
                                        </p:attrNameLst>
                                      </p:cBhvr>
                                      <p:to>
                                        <a:schemeClr val="bg1"/>
                                      </p:to>
                                    </p:animClr>
                                    <p:animClr clrSpc="rgb" dir="cw">
                                      <p:cBhvr>
                                        <p:cTn id="17" dur="250" autoRev="1" fill="hold"/>
                                        <p:tgtEl>
                                          <p:spTgt spid="5"/>
                                        </p:tgtEl>
                                        <p:attrNameLst>
                                          <p:attrName>fillcolor</p:attrName>
                                        </p:attrNameLst>
                                      </p:cBhvr>
                                      <p:to>
                                        <a:schemeClr val="bg1"/>
                                      </p:to>
                                    </p:animClr>
                                    <p:set>
                                      <p:cBhvr>
                                        <p:cTn id="18" dur="250" autoRev="1" fill="hold"/>
                                        <p:tgtEl>
                                          <p:spTgt spid="5"/>
                                        </p:tgtEl>
                                        <p:attrNameLst>
                                          <p:attrName>fill.type</p:attrName>
                                        </p:attrNameLst>
                                      </p:cBhvr>
                                      <p:to>
                                        <p:strVal val="solid"/>
                                      </p:to>
                                    </p:set>
                                    <p:set>
                                      <p:cBhvr>
                                        <p:cTn id="19" dur="25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p:txBody>
          <a:bodyPr/>
          <a:lstStyle/>
          <a:p>
            <a:r>
              <a:rPr lang="en-US" sz="2400" dirty="0" smtClean="0"/>
              <a:t>When there is a dispute concerning the </a:t>
            </a:r>
            <a:r>
              <a:rPr lang="en-US" sz="2400" dirty="0" err="1" smtClean="0"/>
              <a:t>Halal</a:t>
            </a:r>
            <a:r>
              <a:rPr lang="en-US" sz="2400" dirty="0" smtClean="0"/>
              <a:t> status of a product, the burden must be on the producer, the distributor and the seller to prove that it is </a:t>
            </a:r>
            <a:r>
              <a:rPr lang="en-US" sz="2400" dirty="0" err="1" smtClean="0"/>
              <a:t>Halal</a:t>
            </a:r>
            <a:r>
              <a:rPr lang="en-US" sz="2400" dirty="0" smtClean="0"/>
              <a:t>.</a:t>
            </a:r>
          </a:p>
          <a:p>
            <a:r>
              <a:rPr lang="en-US" sz="2400" dirty="0" smtClean="0"/>
              <a:t>Allah </a:t>
            </a:r>
            <a:r>
              <a:rPr lang="en-US" sz="2400" dirty="0" err="1" smtClean="0"/>
              <a:t>swt</a:t>
            </a:r>
            <a:r>
              <a:rPr lang="en-US" sz="2400" dirty="0" smtClean="0"/>
              <a:t> has provided man with all kinds of food. Foods that are natural are </a:t>
            </a:r>
            <a:r>
              <a:rPr lang="en-US" sz="2400" dirty="0" err="1" smtClean="0"/>
              <a:t>Halal</a:t>
            </a:r>
            <a:r>
              <a:rPr lang="en-US" sz="2400" dirty="0" smtClean="0"/>
              <a:t> and pure to eat. On the other hand, modern foods that have been processed contain all kinds of substances that are doubtful or </a:t>
            </a:r>
            <a:r>
              <a:rPr lang="en-US" sz="2400" dirty="0" err="1" smtClean="0"/>
              <a:t>Haram</a:t>
            </a:r>
            <a:r>
              <a:rPr lang="en-US" sz="2400" dirty="0" smtClean="0"/>
              <a:t>.</a:t>
            </a:r>
          </a:p>
          <a:p>
            <a:r>
              <a:rPr lang="en-US" sz="2400" dirty="0" smtClean="0"/>
              <a:t>Until the </a:t>
            </a:r>
            <a:r>
              <a:rPr lang="en-US" sz="2400" dirty="0" err="1" smtClean="0"/>
              <a:t>Halal</a:t>
            </a:r>
            <a:r>
              <a:rPr lang="en-US" sz="2400" dirty="0" smtClean="0"/>
              <a:t>/</a:t>
            </a:r>
            <a:r>
              <a:rPr lang="en-US" sz="2400" dirty="0" err="1" smtClean="0"/>
              <a:t>Haram</a:t>
            </a:r>
            <a:r>
              <a:rPr lang="en-US" sz="2400" dirty="0" smtClean="0"/>
              <a:t> Act becomes a </a:t>
            </a:r>
            <a:r>
              <a:rPr lang="en-US" sz="2400" dirty="0" err="1" smtClean="0"/>
              <a:t>relaity</a:t>
            </a:r>
            <a:r>
              <a:rPr lang="en-US" sz="2400" dirty="0" smtClean="0"/>
              <a:t>, Muslims are advised to </a:t>
            </a:r>
            <a:r>
              <a:rPr lang="en-US" sz="2400" dirty="0" err="1" smtClean="0"/>
              <a:t>scrutinise</a:t>
            </a:r>
            <a:r>
              <a:rPr lang="en-US" sz="2400" dirty="0" smtClean="0"/>
              <a:t> the labels before buying.</a:t>
            </a:r>
          </a:p>
        </p:txBody>
      </p:sp>
      <p:sp>
        <p:nvSpPr>
          <p:cNvPr id="5" name="Rectangle 2"/>
          <p:cNvSpPr>
            <a:spLocks noGrp="1" noChangeArrowheads="1"/>
          </p:cNvSpPr>
          <p:nvPr>
            <p:ph type="title"/>
          </p:nvPr>
        </p:nvSpPr>
        <p:spPr>
          <a:xfrm>
            <a:off x="914400" y="762000"/>
            <a:ext cx="8001000" cy="1143000"/>
          </a:xfrm>
        </p:spPr>
        <p:txBody>
          <a:bodyPr/>
          <a:lstStyle/>
          <a:p>
            <a:r>
              <a:rPr lang="en-US" dirty="0" smtClean="0"/>
              <a:t>Halal - Summary</a:t>
            </a:r>
            <a:endParaRPr lang="en-US" dirty="0"/>
          </a:p>
        </p:txBody>
      </p:sp>
    </p:spTree>
    <p:extLst>
      <p:ext uri="{BB962C8B-B14F-4D97-AF65-F5344CB8AC3E}">
        <p14:creationId xmlns:p14="http://schemas.microsoft.com/office/powerpoint/2010/main" val="38288384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1143000"/>
            <a:ext cx="7467600" cy="760413"/>
          </a:xfrm>
        </p:spPr>
        <p:txBody>
          <a:bodyPr/>
          <a:lstStyle/>
          <a:p>
            <a:pPr algn="ctr" eaLnBrk="1" hangingPunct="1"/>
            <a:r>
              <a:rPr lang="en-US" sz="3200" dirty="0" smtClean="0">
                <a:latin typeface="Times New Roman" pitchFamily="18" charset="0"/>
              </a:rPr>
              <a:t/>
            </a:r>
            <a:br>
              <a:rPr lang="en-US" sz="3200" dirty="0" smtClean="0">
                <a:latin typeface="Times New Roman" pitchFamily="18" charset="0"/>
              </a:rPr>
            </a:br>
            <a:r>
              <a:rPr lang="en-US" sz="3200" dirty="0" smtClean="0">
                <a:latin typeface="Times New Roman" pitchFamily="18" charset="0"/>
              </a:rPr>
              <a:t>Rights pertaining to marriage in Islam:</a:t>
            </a:r>
            <a:br>
              <a:rPr lang="en-US" sz="3200" dirty="0" smtClean="0">
                <a:latin typeface="Times New Roman" pitchFamily="18" charset="0"/>
              </a:rPr>
            </a:br>
            <a:endParaRPr lang="en-US" sz="3200" dirty="0" smtClean="0">
              <a:latin typeface="Times New Roman" pitchFamily="18" charset="0"/>
            </a:endParaRPr>
          </a:p>
        </p:txBody>
      </p:sp>
      <p:sp>
        <p:nvSpPr>
          <p:cNvPr id="24579" name="Rectangle 3"/>
          <p:cNvSpPr>
            <a:spLocks noGrp="1" noChangeArrowheads="1"/>
          </p:cNvSpPr>
          <p:nvPr>
            <p:ph type="body" idx="1"/>
          </p:nvPr>
        </p:nvSpPr>
        <p:spPr>
          <a:xfrm>
            <a:off x="914400" y="2438400"/>
            <a:ext cx="7391400" cy="4038600"/>
          </a:xfrm>
        </p:spPr>
        <p:txBody>
          <a:bodyPr/>
          <a:lstStyle/>
          <a:p>
            <a:pPr eaLnBrk="1" hangingPunct="1">
              <a:lnSpc>
                <a:spcPct val="90000"/>
              </a:lnSpc>
              <a:buFontTx/>
              <a:buNone/>
            </a:pPr>
            <a:endParaRPr lang="en-US" sz="2400" dirty="0" smtClean="0">
              <a:latin typeface="Times New Roman" pitchFamily="18" charset="0"/>
            </a:endParaRPr>
          </a:p>
          <a:p>
            <a:pPr eaLnBrk="1" hangingPunct="1">
              <a:lnSpc>
                <a:spcPct val="90000"/>
              </a:lnSpc>
            </a:pPr>
            <a:r>
              <a:rPr lang="en-US" sz="2000" dirty="0" smtClean="0">
                <a:latin typeface="Times New Roman" pitchFamily="18" charset="0"/>
              </a:rPr>
              <a:t>The female has the right to accept or reject husband proposals under the condition of piousness</a:t>
            </a:r>
          </a:p>
          <a:p>
            <a:pPr eaLnBrk="1" hangingPunct="1">
              <a:lnSpc>
                <a:spcPct val="90000"/>
              </a:lnSpc>
            </a:pPr>
            <a:r>
              <a:rPr lang="en-US" sz="2000" dirty="0" smtClean="0">
                <a:latin typeface="Times New Roman" pitchFamily="18" charset="0"/>
              </a:rPr>
              <a:t>Her consent is a prerequisite to the validity of the marital contract, according to the Prophet's teachings</a:t>
            </a:r>
          </a:p>
          <a:p>
            <a:pPr eaLnBrk="1" hangingPunct="1">
              <a:lnSpc>
                <a:spcPct val="90000"/>
              </a:lnSpc>
            </a:pPr>
            <a:r>
              <a:rPr lang="en-US" sz="2000" dirty="0" smtClean="0">
                <a:latin typeface="Times New Roman" pitchFamily="18" charset="0"/>
              </a:rPr>
              <a:t>Right to retain her family name</a:t>
            </a:r>
          </a:p>
          <a:p>
            <a:pPr eaLnBrk="1" hangingPunct="1">
              <a:lnSpc>
                <a:spcPct val="90000"/>
              </a:lnSpc>
            </a:pPr>
            <a:r>
              <a:rPr lang="en-US" sz="2000" dirty="0" smtClean="0">
                <a:latin typeface="Times New Roman" pitchFamily="18" charset="0"/>
                <a:cs typeface="Times New Roman" pitchFamily="18" charset="0"/>
              </a:rPr>
              <a:t>Right to a separate home </a:t>
            </a:r>
          </a:p>
          <a:p>
            <a:pPr eaLnBrk="1" hangingPunct="1">
              <a:lnSpc>
                <a:spcPct val="90000"/>
              </a:lnSpc>
            </a:pPr>
            <a:r>
              <a:rPr lang="en-US" sz="2000" dirty="0" smtClean="0">
                <a:latin typeface="Times New Roman" pitchFamily="18" charset="0"/>
                <a:cs typeface="Times New Roman" pitchFamily="18" charset="0"/>
              </a:rPr>
              <a:t>Full right to her Mahr – marital gift</a:t>
            </a:r>
          </a:p>
          <a:p>
            <a:pPr eaLnBrk="1" hangingPunct="1">
              <a:lnSpc>
                <a:spcPct val="90000"/>
              </a:lnSpc>
            </a:pPr>
            <a:r>
              <a:rPr lang="en-US" sz="2000" dirty="0" smtClean="0">
                <a:latin typeface="Times New Roman" pitchFamily="18" charset="0"/>
                <a:cs typeface="Times New Roman" pitchFamily="18" charset="0"/>
              </a:rPr>
              <a:t>Right to be satisfied by her husband</a:t>
            </a:r>
          </a:p>
          <a:p>
            <a:pPr eaLnBrk="1" hangingPunct="1">
              <a:lnSpc>
                <a:spcPct val="90000"/>
              </a:lnSpc>
            </a:pPr>
            <a:r>
              <a:rPr lang="en-US" sz="2000" dirty="0" smtClean="0">
                <a:latin typeface="Times New Roman" pitchFamily="18" charset="0"/>
              </a:rPr>
              <a:t>The husband is responsible for the maintenance, protection, and overall leadership of the family, within the framework of consultation and kindness. </a:t>
            </a:r>
          </a:p>
          <a:p>
            <a:pPr eaLnBrk="1" hangingPunct="1">
              <a:lnSpc>
                <a:spcPct val="90000"/>
              </a:lnSpc>
            </a:pPr>
            <a:r>
              <a:rPr lang="en-US" sz="2000" dirty="0" smtClean="0">
                <a:latin typeface="Times New Roman" pitchFamily="18" charset="0"/>
              </a:rPr>
              <a:t>Right to divorce her husband under the basis of Prophet way</a:t>
            </a:r>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BE4F1AE-B535-4A3B-AB30-D43C3B9D5CE6}" type="slidenum">
              <a:rPr lang="en-US" smtClean="0"/>
              <a:pPr/>
              <a:t>41</a:t>
            </a:fld>
            <a:endParaRPr lang="en-US" dirty="0"/>
          </a:p>
        </p:txBody>
      </p:sp>
    </p:spTree>
    <p:extLst>
      <p:ext uri="{BB962C8B-B14F-4D97-AF65-F5344CB8AC3E}">
        <p14:creationId xmlns:p14="http://schemas.microsoft.com/office/powerpoint/2010/main" val="9346791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09600" y="838200"/>
            <a:ext cx="7772400" cy="838200"/>
          </a:xfrm>
        </p:spPr>
        <p:txBody>
          <a:bodyPr/>
          <a:lstStyle/>
          <a:p>
            <a:pPr algn="ctr" eaLnBrk="1" hangingPunct="1"/>
            <a:r>
              <a:rPr lang="en-US" sz="3200" b="1" dirty="0" smtClean="0">
                <a:latin typeface="Times New Roman" pitchFamily="18" charset="0"/>
              </a:rPr>
              <a:t>Rights of Women in Islam</a:t>
            </a:r>
          </a:p>
        </p:txBody>
      </p:sp>
      <p:sp>
        <p:nvSpPr>
          <p:cNvPr id="63491" name="Rectangle 3"/>
          <p:cNvSpPr>
            <a:spLocks noGrp="1" noChangeArrowheads="1"/>
          </p:cNvSpPr>
          <p:nvPr>
            <p:ph type="body" idx="1"/>
          </p:nvPr>
        </p:nvSpPr>
        <p:spPr>
          <a:xfrm>
            <a:off x="990600" y="2362200"/>
            <a:ext cx="7772400" cy="4267200"/>
          </a:xfrm>
        </p:spPr>
        <p:txBody>
          <a:bodyPr/>
          <a:lstStyle/>
          <a:p>
            <a:pPr eaLnBrk="1" hangingPunct="1">
              <a:lnSpc>
                <a:spcPct val="80000"/>
              </a:lnSpc>
            </a:pPr>
            <a:r>
              <a:rPr lang="en-US" sz="2000" b="1" dirty="0" smtClean="0">
                <a:latin typeface="Times New Roman" pitchFamily="18" charset="0"/>
              </a:rPr>
              <a:t>Equality of reward for their deeds</a:t>
            </a:r>
          </a:p>
          <a:p>
            <a:pPr eaLnBrk="1" hangingPunct="1">
              <a:lnSpc>
                <a:spcPct val="80000"/>
              </a:lnSpc>
            </a:pPr>
            <a:r>
              <a:rPr lang="en-US" sz="2000" b="1" dirty="0" smtClean="0">
                <a:latin typeface="Times New Roman" pitchFamily="18" charset="0"/>
              </a:rPr>
              <a:t>The right and duty to obtain education</a:t>
            </a:r>
          </a:p>
          <a:p>
            <a:pPr eaLnBrk="1" hangingPunct="1">
              <a:lnSpc>
                <a:spcPct val="80000"/>
              </a:lnSpc>
            </a:pPr>
            <a:r>
              <a:rPr lang="en-US" sz="2000" b="1" dirty="0" smtClean="0">
                <a:latin typeface="Times New Roman" pitchFamily="18" charset="0"/>
              </a:rPr>
              <a:t>The right to obtain provisions from her father or brothers until she gets married</a:t>
            </a:r>
          </a:p>
          <a:p>
            <a:pPr eaLnBrk="1" hangingPunct="1">
              <a:lnSpc>
                <a:spcPct val="80000"/>
              </a:lnSpc>
            </a:pPr>
            <a:r>
              <a:rPr lang="en-US" sz="2000" b="1" dirty="0" smtClean="0">
                <a:latin typeface="Times New Roman" pitchFamily="18" charset="0"/>
              </a:rPr>
              <a:t>The right to have their own independent property</a:t>
            </a:r>
          </a:p>
          <a:p>
            <a:pPr eaLnBrk="1" hangingPunct="1">
              <a:lnSpc>
                <a:spcPct val="80000"/>
              </a:lnSpc>
            </a:pPr>
            <a:r>
              <a:rPr lang="en-US" sz="2000" b="1" dirty="0" smtClean="0">
                <a:latin typeface="Times New Roman" pitchFamily="18" charset="0"/>
              </a:rPr>
              <a:t>The right to provisions from the husband for all her needs and more.</a:t>
            </a:r>
          </a:p>
          <a:p>
            <a:pPr eaLnBrk="1" hangingPunct="1">
              <a:lnSpc>
                <a:spcPct val="80000"/>
              </a:lnSpc>
            </a:pPr>
            <a:r>
              <a:rPr lang="en-US" sz="2000" b="1" dirty="0" smtClean="0">
                <a:latin typeface="Times New Roman" pitchFamily="18" charset="0"/>
              </a:rPr>
              <a:t>The right to work to earn money if they need it</a:t>
            </a:r>
          </a:p>
          <a:p>
            <a:pPr eaLnBrk="1" hangingPunct="1">
              <a:lnSpc>
                <a:spcPct val="80000"/>
              </a:lnSpc>
            </a:pPr>
            <a:r>
              <a:rPr lang="en-US" sz="2000" b="1" dirty="0" smtClean="0">
                <a:latin typeface="Times New Roman" pitchFamily="18" charset="0"/>
              </a:rPr>
              <a:t>The right to keep all her own money </a:t>
            </a:r>
          </a:p>
          <a:p>
            <a:pPr eaLnBrk="1" hangingPunct="1">
              <a:lnSpc>
                <a:spcPct val="80000"/>
              </a:lnSpc>
            </a:pPr>
            <a:r>
              <a:rPr lang="en-US" sz="2000" b="1" dirty="0" smtClean="0">
                <a:latin typeface="Times New Roman" pitchFamily="18" charset="0"/>
              </a:rPr>
              <a:t>The right to express their opinion and be heard</a:t>
            </a:r>
          </a:p>
          <a:p>
            <a:pPr eaLnBrk="1" hangingPunct="1">
              <a:lnSpc>
                <a:spcPct val="80000"/>
              </a:lnSpc>
            </a:pPr>
            <a:r>
              <a:rPr lang="en-US" sz="2000" b="1" dirty="0" smtClean="0">
                <a:latin typeface="Times New Roman" pitchFamily="18" charset="0"/>
              </a:rPr>
              <a:t>The right to negotiate marriage terms of her choice </a:t>
            </a:r>
          </a:p>
          <a:p>
            <a:pPr eaLnBrk="1" hangingPunct="1">
              <a:lnSpc>
                <a:spcPct val="80000"/>
              </a:lnSpc>
            </a:pPr>
            <a:r>
              <a:rPr lang="en-US" sz="2000" b="1" dirty="0" smtClean="0">
                <a:latin typeface="Times New Roman" pitchFamily="18" charset="0"/>
              </a:rPr>
              <a:t>The right to obtain divorce from her husband </a:t>
            </a:r>
          </a:p>
          <a:p>
            <a:pPr eaLnBrk="1" hangingPunct="1">
              <a:lnSpc>
                <a:spcPct val="80000"/>
              </a:lnSpc>
            </a:pPr>
            <a:r>
              <a:rPr lang="en-US" sz="2000" b="1" dirty="0" smtClean="0">
                <a:latin typeface="Times New Roman" pitchFamily="18" charset="0"/>
              </a:rPr>
              <a:t>The right to have custody of their children after divorce</a:t>
            </a:r>
          </a:p>
          <a:p>
            <a:pPr eaLnBrk="1" hangingPunct="1">
              <a:lnSpc>
                <a:spcPct val="80000"/>
              </a:lnSpc>
            </a:pPr>
            <a:r>
              <a:rPr lang="en-US" sz="2000" b="1" dirty="0" smtClean="0">
                <a:latin typeface="Times New Roman" pitchFamily="18" charset="0"/>
              </a:rPr>
              <a:t>And more…</a:t>
            </a:r>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BE4F1AE-B535-4A3B-AB30-D43C3B9D5CE6}" type="slidenum">
              <a:rPr lang="en-US" smtClean="0"/>
              <a:pPr/>
              <a:t>42</a:t>
            </a:fld>
            <a:endParaRPr lang="en-US" dirty="0"/>
          </a:p>
        </p:txBody>
      </p:sp>
    </p:spTree>
    <p:extLst>
      <p:ext uri="{BB962C8B-B14F-4D97-AF65-F5344CB8AC3E}">
        <p14:creationId xmlns:p14="http://schemas.microsoft.com/office/powerpoint/2010/main" val="415261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0-#ppt_w/2"/>
                                          </p:val>
                                        </p:tav>
                                        <p:tav tm="100000">
                                          <p:val>
                                            <p:strVal val="#ppt_x"/>
                                          </p:val>
                                        </p:tav>
                                      </p:tavLst>
                                    </p:anim>
                                    <p:anim calcmode="lin" valueType="num">
                                      <p:cBhvr additive="base">
                                        <p:cTn id="8" dur="500" fill="hold"/>
                                        <p:tgtEl>
                                          <p:spTgt spid="6349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1000"/>
                                  </p:stCondLst>
                                  <p:childTnLst>
                                    <p:set>
                                      <p:cBhvr>
                                        <p:cTn id="11" dur="1" fill="hold">
                                          <p:stCondLst>
                                            <p:cond delay="0"/>
                                          </p:stCondLst>
                                        </p:cTn>
                                        <p:tgtEl>
                                          <p:spTgt spid="63491">
                                            <p:txEl>
                                              <p:pRg st="0" end="0"/>
                                            </p:txEl>
                                          </p:spTgt>
                                        </p:tgtEl>
                                        <p:attrNameLst>
                                          <p:attrName>style.visibility</p:attrName>
                                        </p:attrNameLst>
                                      </p:cBhvr>
                                      <p:to>
                                        <p:strVal val="visible"/>
                                      </p:to>
                                    </p:set>
                                    <p:animEffect transition="in" filter="blinds(horizontal)">
                                      <p:cBhvr>
                                        <p:cTn id="12" dur="500"/>
                                        <p:tgtEl>
                                          <p:spTgt spid="63491">
                                            <p:txEl>
                                              <p:pRg st="0" end="0"/>
                                            </p:txEl>
                                          </p:spTgt>
                                        </p:tgtEl>
                                      </p:cBhvr>
                                    </p:animEffect>
                                  </p:childTnLst>
                                </p:cTn>
                              </p:par>
                            </p:childTnLst>
                          </p:cTn>
                        </p:par>
                        <p:par>
                          <p:cTn id="13" fill="hold" nodeType="afterGroup">
                            <p:stCondLst>
                              <p:cond delay="2000"/>
                            </p:stCondLst>
                            <p:childTnLst>
                              <p:par>
                                <p:cTn id="14" presetID="3" presetClass="entr" presetSubtype="10" fill="hold" grpId="0" nodeType="afterEffect">
                                  <p:stCondLst>
                                    <p:cond delay="1000"/>
                                  </p:stCondLst>
                                  <p:childTnLst>
                                    <p:set>
                                      <p:cBhvr>
                                        <p:cTn id="15" dur="1" fill="hold">
                                          <p:stCondLst>
                                            <p:cond delay="0"/>
                                          </p:stCondLst>
                                        </p:cTn>
                                        <p:tgtEl>
                                          <p:spTgt spid="63491">
                                            <p:txEl>
                                              <p:pRg st="1" end="1"/>
                                            </p:txEl>
                                          </p:spTgt>
                                        </p:tgtEl>
                                        <p:attrNameLst>
                                          <p:attrName>style.visibility</p:attrName>
                                        </p:attrNameLst>
                                      </p:cBhvr>
                                      <p:to>
                                        <p:strVal val="visible"/>
                                      </p:to>
                                    </p:set>
                                    <p:animEffect transition="in" filter="blinds(horizontal)">
                                      <p:cBhvr>
                                        <p:cTn id="16" dur="500"/>
                                        <p:tgtEl>
                                          <p:spTgt spid="63491">
                                            <p:txEl>
                                              <p:pRg st="1" end="1"/>
                                            </p:txEl>
                                          </p:spTgt>
                                        </p:tgtEl>
                                      </p:cBhvr>
                                    </p:animEffect>
                                  </p:childTnLst>
                                </p:cTn>
                              </p:par>
                            </p:childTnLst>
                          </p:cTn>
                        </p:par>
                        <p:par>
                          <p:cTn id="17" fill="hold" nodeType="afterGroup">
                            <p:stCondLst>
                              <p:cond delay="3500"/>
                            </p:stCondLst>
                            <p:childTnLst>
                              <p:par>
                                <p:cTn id="18" presetID="3" presetClass="entr" presetSubtype="10" fill="hold" grpId="0" nodeType="afterEffect">
                                  <p:stCondLst>
                                    <p:cond delay="1000"/>
                                  </p:stCondLst>
                                  <p:childTnLst>
                                    <p:set>
                                      <p:cBhvr>
                                        <p:cTn id="19" dur="1" fill="hold">
                                          <p:stCondLst>
                                            <p:cond delay="0"/>
                                          </p:stCondLst>
                                        </p:cTn>
                                        <p:tgtEl>
                                          <p:spTgt spid="63491">
                                            <p:txEl>
                                              <p:pRg st="2" end="2"/>
                                            </p:txEl>
                                          </p:spTgt>
                                        </p:tgtEl>
                                        <p:attrNameLst>
                                          <p:attrName>style.visibility</p:attrName>
                                        </p:attrNameLst>
                                      </p:cBhvr>
                                      <p:to>
                                        <p:strVal val="visible"/>
                                      </p:to>
                                    </p:set>
                                    <p:animEffect transition="in" filter="blinds(horizontal)">
                                      <p:cBhvr>
                                        <p:cTn id="20" dur="500"/>
                                        <p:tgtEl>
                                          <p:spTgt spid="63491">
                                            <p:txEl>
                                              <p:pRg st="2" end="2"/>
                                            </p:txEl>
                                          </p:spTgt>
                                        </p:tgtEl>
                                      </p:cBhvr>
                                    </p:animEffect>
                                  </p:childTnLst>
                                </p:cTn>
                              </p:par>
                            </p:childTnLst>
                          </p:cTn>
                        </p:par>
                        <p:par>
                          <p:cTn id="21" fill="hold" nodeType="afterGroup">
                            <p:stCondLst>
                              <p:cond delay="5000"/>
                            </p:stCondLst>
                            <p:childTnLst>
                              <p:par>
                                <p:cTn id="22" presetID="3" presetClass="entr" presetSubtype="10" fill="hold" grpId="0" nodeType="afterEffect">
                                  <p:stCondLst>
                                    <p:cond delay="1000"/>
                                  </p:stCondLst>
                                  <p:childTnLst>
                                    <p:set>
                                      <p:cBhvr>
                                        <p:cTn id="23" dur="1" fill="hold">
                                          <p:stCondLst>
                                            <p:cond delay="0"/>
                                          </p:stCondLst>
                                        </p:cTn>
                                        <p:tgtEl>
                                          <p:spTgt spid="63491">
                                            <p:txEl>
                                              <p:pRg st="3" end="3"/>
                                            </p:txEl>
                                          </p:spTgt>
                                        </p:tgtEl>
                                        <p:attrNameLst>
                                          <p:attrName>style.visibility</p:attrName>
                                        </p:attrNameLst>
                                      </p:cBhvr>
                                      <p:to>
                                        <p:strVal val="visible"/>
                                      </p:to>
                                    </p:set>
                                    <p:animEffect transition="in" filter="blinds(horizontal)">
                                      <p:cBhvr>
                                        <p:cTn id="24" dur="500"/>
                                        <p:tgtEl>
                                          <p:spTgt spid="63491">
                                            <p:txEl>
                                              <p:pRg st="3" end="3"/>
                                            </p:txEl>
                                          </p:spTgt>
                                        </p:tgtEl>
                                      </p:cBhvr>
                                    </p:animEffect>
                                  </p:childTnLst>
                                </p:cTn>
                              </p:par>
                            </p:childTnLst>
                          </p:cTn>
                        </p:par>
                        <p:par>
                          <p:cTn id="25" fill="hold" nodeType="afterGroup">
                            <p:stCondLst>
                              <p:cond delay="6500"/>
                            </p:stCondLst>
                            <p:childTnLst>
                              <p:par>
                                <p:cTn id="26" presetID="3" presetClass="entr" presetSubtype="10" fill="hold" grpId="0" nodeType="afterEffect">
                                  <p:stCondLst>
                                    <p:cond delay="1000"/>
                                  </p:stCondLst>
                                  <p:childTnLst>
                                    <p:set>
                                      <p:cBhvr>
                                        <p:cTn id="27" dur="1" fill="hold">
                                          <p:stCondLst>
                                            <p:cond delay="0"/>
                                          </p:stCondLst>
                                        </p:cTn>
                                        <p:tgtEl>
                                          <p:spTgt spid="63491">
                                            <p:txEl>
                                              <p:pRg st="4" end="4"/>
                                            </p:txEl>
                                          </p:spTgt>
                                        </p:tgtEl>
                                        <p:attrNameLst>
                                          <p:attrName>style.visibility</p:attrName>
                                        </p:attrNameLst>
                                      </p:cBhvr>
                                      <p:to>
                                        <p:strVal val="visible"/>
                                      </p:to>
                                    </p:set>
                                    <p:animEffect transition="in" filter="blinds(horizontal)">
                                      <p:cBhvr>
                                        <p:cTn id="28" dur="500"/>
                                        <p:tgtEl>
                                          <p:spTgt spid="63491">
                                            <p:txEl>
                                              <p:pRg st="4" end="4"/>
                                            </p:txEl>
                                          </p:spTgt>
                                        </p:tgtEl>
                                      </p:cBhvr>
                                    </p:animEffect>
                                  </p:childTnLst>
                                </p:cTn>
                              </p:par>
                            </p:childTnLst>
                          </p:cTn>
                        </p:par>
                        <p:par>
                          <p:cTn id="29" fill="hold" nodeType="afterGroup">
                            <p:stCondLst>
                              <p:cond delay="8000"/>
                            </p:stCondLst>
                            <p:childTnLst>
                              <p:par>
                                <p:cTn id="30" presetID="3" presetClass="entr" presetSubtype="10" fill="hold" grpId="0" nodeType="afterEffect">
                                  <p:stCondLst>
                                    <p:cond delay="1000"/>
                                  </p:stCondLst>
                                  <p:childTnLst>
                                    <p:set>
                                      <p:cBhvr>
                                        <p:cTn id="31" dur="1" fill="hold">
                                          <p:stCondLst>
                                            <p:cond delay="0"/>
                                          </p:stCondLst>
                                        </p:cTn>
                                        <p:tgtEl>
                                          <p:spTgt spid="63491">
                                            <p:txEl>
                                              <p:pRg st="5" end="5"/>
                                            </p:txEl>
                                          </p:spTgt>
                                        </p:tgtEl>
                                        <p:attrNameLst>
                                          <p:attrName>style.visibility</p:attrName>
                                        </p:attrNameLst>
                                      </p:cBhvr>
                                      <p:to>
                                        <p:strVal val="visible"/>
                                      </p:to>
                                    </p:set>
                                    <p:animEffect transition="in" filter="blinds(horizontal)">
                                      <p:cBhvr>
                                        <p:cTn id="32" dur="500"/>
                                        <p:tgtEl>
                                          <p:spTgt spid="63491">
                                            <p:txEl>
                                              <p:pRg st="5" end="5"/>
                                            </p:txEl>
                                          </p:spTgt>
                                        </p:tgtEl>
                                      </p:cBhvr>
                                    </p:animEffect>
                                  </p:childTnLst>
                                </p:cTn>
                              </p:par>
                            </p:childTnLst>
                          </p:cTn>
                        </p:par>
                        <p:par>
                          <p:cTn id="33" fill="hold" nodeType="afterGroup">
                            <p:stCondLst>
                              <p:cond delay="9500"/>
                            </p:stCondLst>
                            <p:childTnLst>
                              <p:par>
                                <p:cTn id="34" presetID="3" presetClass="entr" presetSubtype="10" fill="hold" grpId="0" nodeType="afterEffect">
                                  <p:stCondLst>
                                    <p:cond delay="1000"/>
                                  </p:stCondLst>
                                  <p:childTnLst>
                                    <p:set>
                                      <p:cBhvr>
                                        <p:cTn id="35" dur="1" fill="hold">
                                          <p:stCondLst>
                                            <p:cond delay="0"/>
                                          </p:stCondLst>
                                        </p:cTn>
                                        <p:tgtEl>
                                          <p:spTgt spid="63491">
                                            <p:txEl>
                                              <p:pRg st="6" end="6"/>
                                            </p:txEl>
                                          </p:spTgt>
                                        </p:tgtEl>
                                        <p:attrNameLst>
                                          <p:attrName>style.visibility</p:attrName>
                                        </p:attrNameLst>
                                      </p:cBhvr>
                                      <p:to>
                                        <p:strVal val="visible"/>
                                      </p:to>
                                    </p:set>
                                    <p:animEffect transition="in" filter="blinds(horizontal)">
                                      <p:cBhvr>
                                        <p:cTn id="36" dur="500"/>
                                        <p:tgtEl>
                                          <p:spTgt spid="63491">
                                            <p:txEl>
                                              <p:pRg st="6" end="6"/>
                                            </p:txEl>
                                          </p:spTgt>
                                        </p:tgtEl>
                                      </p:cBhvr>
                                    </p:animEffect>
                                  </p:childTnLst>
                                </p:cTn>
                              </p:par>
                            </p:childTnLst>
                          </p:cTn>
                        </p:par>
                        <p:par>
                          <p:cTn id="37" fill="hold" nodeType="afterGroup">
                            <p:stCondLst>
                              <p:cond delay="11000"/>
                            </p:stCondLst>
                            <p:childTnLst>
                              <p:par>
                                <p:cTn id="38" presetID="3" presetClass="entr" presetSubtype="10" fill="hold" grpId="0" nodeType="afterEffect">
                                  <p:stCondLst>
                                    <p:cond delay="1000"/>
                                  </p:stCondLst>
                                  <p:childTnLst>
                                    <p:set>
                                      <p:cBhvr>
                                        <p:cTn id="39" dur="1" fill="hold">
                                          <p:stCondLst>
                                            <p:cond delay="0"/>
                                          </p:stCondLst>
                                        </p:cTn>
                                        <p:tgtEl>
                                          <p:spTgt spid="63491">
                                            <p:txEl>
                                              <p:pRg st="7" end="7"/>
                                            </p:txEl>
                                          </p:spTgt>
                                        </p:tgtEl>
                                        <p:attrNameLst>
                                          <p:attrName>style.visibility</p:attrName>
                                        </p:attrNameLst>
                                      </p:cBhvr>
                                      <p:to>
                                        <p:strVal val="visible"/>
                                      </p:to>
                                    </p:set>
                                    <p:animEffect transition="in" filter="blinds(horizontal)">
                                      <p:cBhvr>
                                        <p:cTn id="40" dur="500"/>
                                        <p:tgtEl>
                                          <p:spTgt spid="63491">
                                            <p:txEl>
                                              <p:pRg st="7" end="7"/>
                                            </p:txEl>
                                          </p:spTgt>
                                        </p:tgtEl>
                                      </p:cBhvr>
                                    </p:animEffect>
                                  </p:childTnLst>
                                </p:cTn>
                              </p:par>
                            </p:childTnLst>
                          </p:cTn>
                        </p:par>
                        <p:par>
                          <p:cTn id="41" fill="hold" nodeType="afterGroup">
                            <p:stCondLst>
                              <p:cond delay="12500"/>
                            </p:stCondLst>
                            <p:childTnLst>
                              <p:par>
                                <p:cTn id="42" presetID="3" presetClass="entr" presetSubtype="10" fill="hold" grpId="0" nodeType="afterEffect">
                                  <p:stCondLst>
                                    <p:cond delay="1000"/>
                                  </p:stCondLst>
                                  <p:childTnLst>
                                    <p:set>
                                      <p:cBhvr>
                                        <p:cTn id="43" dur="1" fill="hold">
                                          <p:stCondLst>
                                            <p:cond delay="0"/>
                                          </p:stCondLst>
                                        </p:cTn>
                                        <p:tgtEl>
                                          <p:spTgt spid="63491">
                                            <p:txEl>
                                              <p:pRg st="8" end="8"/>
                                            </p:txEl>
                                          </p:spTgt>
                                        </p:tgtEl>
                                        <p:attrNameLst>
                                          <p:attrName>style.visibility</p:attrName>
                                        </p:attrNameLst>
                                      </p:cBhvr>
                                      <p:to>
                                        <p:strVal val="visible"/>
                                      </p:to>
                                    </p:set>
                                    <p:animEffect transition="in" filter="blinds(horizontal)">
                                      <p:cBhvr>
                                        <p:cTn id="44" dur="500"/>
                                        <p:tgtEl>
                                          <p:spTgt spid="63491">
                                            <p:txEl>
                                              <p:pRg st="8" end="8"/>
                                            </p:txEl>
                                          </p:spTgt>
                                        </p:tgtEl>
                                      </p:cBhvr>
                                    </p:animEffect>
                                  </p:childTnLst>
                                </p:cTn>
                              </p:par>
                            </p:childTnLst>
                          </p:cTn>
                        </p:par>
                        <p:par>
                          <p:cTn id="45" fill="hold" nodeType="afterGroup">
                            <p:stCondLst>
                              <p:cond delay="14000"/>
                            </p:stCondLst>
                            <p:childTnLst>
                              <p:par>
                                <p:cTn id="46" presetID="3" presetClass="entr" presetSubtype="10" fill="hold" grpId="0" nodeType="afterEffect">
                                  <p:stCondLst>
                                    <p:cond delay="1000"/>
                                  </p:stCondLst>
                                  <p:childTnLst>
                                    <p:set>
                                      <p:cBhvr>
                                        <p:cTn id="47" dur="1" fill="hold">
                                          <p:stCondLst>
                                            <p:cond delay="0"/>
                                          </p:stCondLst>
                                        </p:cTn>
                                        <p:tgtEl>
                                          <p:spTgt spid="63491">
                                            <p:txEl>
                                              <p:pRg st="9" end="9"/>
                                            </p:txEl>
                                          </p:spTgt>
                                        </p:tgtEl>
                                        <p:attrNameLst>
                                          <p:attrName>style.visibility</p:attrName>
                                        </p:attrNameLst>
                                      </p:cBhvr>
                                      <p:to>
                                        <p:strVal val="visible"/>
                                      </p:to>
                                    </p:set>
                                    <p:animEffect transition="in" filter="blinds(horizontal)">
                                      <p:cBhvr>
                                        <p:cTn id="48" dur="500"/>
                                        <p:tgtEl>
                                          <p:spTgt spid="63491">
                                            <p:txEl>
                                              <p:pRg st="9" end="9"/>
                                            </p:txEl>
                                          </p:spTgt>
                                        </p:tgtEl>
                                      </p:cBhvr>
                                    </p:animEffect>
                                  </p:childTnLst>
                                </p:cTn>
                              </p:par>
                            </p:childTnLst>
                          </p:cTn>
                        </p:par>
                        <p:par>
                          <p:cTn id="49" fill="hold" nodeType="afterGroup">
                            <p:stCondLst>
                              <p:cond delay="15500"/>
                            </p:stCondLst>
                            <p:childTnLst>
                              <p:par>
                                <p:cTn id="50" presetID="3" presetClass="entr" presetSubtype="10" fill="hold" grpId="0" nodeType="afterEffect">
                                  <p:stCondLst>
                                    <p:cond delay="1000"/>
                                  </p:stCondLst>
                                  <p:childTnLst>
                                    <p:set>
                                      <p:cBhvr>
                                        <p:cTn id="51" dur="1" fill="hold">
                                          <p:stCondLst>
                                            <p:cond delay="0"/>
                                          </p:stCondLst>
                                        </p:cTn>
                                        <p:tgtEl>
                                          <p:spTgt spid="63491">
                                            <p:txEl>
                                              <p:pRg st="10" end="10"/>
                                            </p:txEl>
                                          </p:spTgt>
                                        </p:tgtEl>
                                        <p:attrNameLst>
                                          <p:attrName>style.visibility</p:attrName>
                                        </p:attrNameLst>
                                      </p:cBhvr>
                                      <p:to>
                                        <p:strVal val="visible"/>
                                      </p:to>
                                    </p:set>
                                    <p:animEffect transition="in" filter="blinds(horizontal)">
                                      <p:cBhvr>
                                        <p:cTn id="52" dur="500"/>
                                        <p:tgtEl>
                                          <p:spTgt spid="63491">
                                            <p:txEl>
                                              <p:pRg st="10" end="10"/>
                                            </p:txEl>
                                          </p:spTgt>
                                        </p:tgtEl>
                                      </p:cBhvr>
                                    </p:animEffect>
                                  </p:childTnLst>
                                </p:cTn>
                              </p:par>
                            </p:childTnLst>
                          </p:cTn>
                        </p:par>
                        <p:par>
                          <p:cTn id="53" fill="hold" nodeType="afterGroup">
                            <p:stCondLst>
                              <p:cond delay="17000"/>
                            </p:stCondLst>
                            <p:childTnLst>
                              <p:par>
                                <p:cTn id="54" presetID="3" presetClass="entr" presetSubtype="10" fill="hold" grpId="0" nodeType="afterEffect">
                                  <p:stCondLst>
                                    <p:cond delay="1000"/>
                                  </p:stCondLst>
                                  <p:childTnLst>
                                    <p:set>
                                      <p:cBhvr>
                                        <p:cTn id="55" dur="1" fill="hold">
                                          <p:stCondLst>
                                            <p:cond delay="0"/>
                                          </p:stCondLst>
                                        </p:cTn>
                                        <p:tgtEl>
                                          <p:spTgt spid="63491">
                                            <p:txEl>
                                              <p:pRg st="11" end="11"/>
                                            </p:txEl>
                                          </p:spTgt>
                                        </p:tgtEl>
                                        <p:attrNameLst>
                                          <p:attrName>style.visibility</p:attrName>
                                        </p:attrNameLst>
                                      </p:cBhvr>
                                      <p:to>
                                        <p:strVal val="visible"/>
                                      </p:to>
                                    </p:set>
                                    <p:animEffect transition="in" filter="blinds(horizontal)">
                                      <p:cBhvr>
                                        <p:cTn id="56" dur="500"/>
                                        <p:tgtEl>
                                          <p:spTgt spid="6349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1" grpId="0" build="p" autoUpdateAnimBg="0" advAuto="100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mtClean="0">
                <a:latin typeface="Arial Black" pitchFamily="34" charset="0"/>
              </a:rPr>
              <a:t>3. ETHICS (Akhlak)</a:t>
            </a:r>
          </a:p>
        </p:txBody>
      </p:sp>
      <p:sp>
        <p:nvSpPr>
          <p:cNvPr id="28675" name="Rectangle 3"/>
          <p:cNvSpPr>
            <a:spLocks noGrp="1" noChangeArrowheads="1"/>
          </p:cNvSpPr>
          <p:nvPr>
            <p:ph type="body" idx="1"/>
          </p:nvPr>
        </p:nvSpPr>
        <p:spPr>
          <a:xfrm>
            <a:off x="1066800" y="1905000"/>
            <a:ext cx="7543800" cy="4572000"/>
          </a:xfrm>
        </p:spPr>
        <p:txBody>
          <a:bodyPr/>
          <a:lstStyle/>
          <a:p>
            <a:pPr eaLnBrk="1" hangingPunct="1">
              <a:buFont typeface="Wingdings" pitchFamily="2" charset="2"/>
              <a:buNone/>
              <a:defRPr/>
            </a:pPr>
            <a:r>
              <a:rPr lang="en-US" sz="2800" smtClean="0"/>
              <a:t>Ethics has been defined as:</a:t>
            </a:r>
          </a:p>
          <a:p>
            <a:pPr eaLnBrk="1" hangingPunct="1">
              <a:buFont typeface="Wingdings" pitchFamily="2" charset="2"/>
              <a:buNone/>
              <a:defRPr/>
            </a:pPr>
            <a:r>
              <a:rPr lang="en-US" sz="2800" smtClean="0"/>
              <a:t>"The normative science of the conduct of human beings living in societies - a science which judges this conduct to be right or wrong, to be good or bad or in some similar way." </a:t>
            </a:r>
          </a:p>
          <a:p>
            <a:pPr eaLnBrk="1" hangingPunct="1">
              <a:buFont typeface="Wingdings" pitchFamily="2" charset="2"/>
              <a:buNone/>
              <a:defRPr/>
            </a:pPr>
            <a:endParaRPr lang="en-US" sz="2800" smtClean="0"/>
          </a:p>
          <a:p>
            <a:pPr eaLnBrk="1" hangingPunct="1">
              <a:defRPr/>
            </a:pPr>
            <a:r>
              <a:rPr lang="en-US" sz="2800" smtClean="0"/>
              <a:t>“A state where one do something without having to put an effort thinking before it”</a:t>
            </a:r>
          </a:p>
        </p:txBody>
      </p:sp>
    </p:spTree>
    <p:extLst>
      <p:ext uri="{BB962C8B-B14F-4D97-AF65-F5344CB8AC3E}">
        <p14:creationId xmlns:p14="http://schemas.microsoft.com/office/powerpoint/2010/main" val="8893004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smtClean="0">
                <a:latin typeface="Arial Black" pitchFamily="34" charset="0"/>
              </a:rPr>
              <a:t>3. AKHLAK and AQIDAH</a:t>
            </a:r>
          </a:p>
        </p:txBody>
      </p:sp>
      <p:sp>
        <p:nvSpPr>
          <p:cNvPr id="83971" name="Rectangle 3"/>
          <p:cNvSpPr>
            <a:spLocks noGrp="1" noChangeArrowheads="1"/>
          </p:cNvSpPr>
          <p:nvPr>
            <p:ph type="body" idx="1"/>
          </p:nvPr>
        </p:nvSpPr>
        <p:spPr>
          <a:xfrm>
            <a:off x="1066800" y="2514600"/>
            <a:ext cx="7543800" cy="3048000"/>
          </a:xfrm>
        </p:spPr>
        <p:txBody>
          <a:bodyPr/>
          <a:lstStyle/>
          <a:p>
            <a:pPr eaLnBrk="1" hangingPunct="1">
              <a:defRPr/>
            </a:pPr>
            <a:r>
              <a:rPr lang="en-US" smtClean="0"/>
              <a:t>Aqidah is a main foundation for Islam, therefore akhlak cannot be build without Aqidah.</a:t>
            </a:r>
          </a:p>
          <a:p>
            <a:pPr eaLnBrk="1" hangingPunct="1">
              <a:defRPr/>
            </a:pPr>
            <a:r>
              <a:rPr lang="en-US" smtClean="0"/>
              <a:t>Akhlak without aqidah is like a court without a judge.</a:t>
            </a:r>
          </a:p>
        </p:txBody>
      </p:sp>
    </p:spTree>
    <p:extLst>
      <p:ext uri="{BB962C8B-B14F-4D97-AF65-F5344CB8AC3E}">
        <p14:creationId xmlns:p14="http://schemas.microsoft.com/office/powerpoint/2010/main" val="1773981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US" smtClean="0">
                <a:latin typeface="Arial Black" pitchFamily="34" charset="0"/>
              </a:rPr>
              <a:t>3. AKHLAK and AQIDAH</a:t>
            </a:r>
          </a:p>
        </p:txBody>
      </p:sp>
      <p:sp>
        <p:nvSpPr>
          <p:cNvPr id="84995" name="Rectangle 3"/>
          <p:cNvSpPr>
            <a:spLocks noGrp="1" noChangeArrowheads="1"/>
          </p:cNvSpPr>
          <p:nvPr>
            <p:ph type="body" idx="1"/>
          </p:nvPr>
        </p:nvSpPr>
        <p:spPr>
          <a:xfrm>
            <a:off x="990600" y="2320636"/>
            <a:ext cx="7543800" cy="3622964"/>
          </a:xfrm>
        </p:spPr>
        <p:txBody>
          <a:bodyPr/>
          <a:lstStyle/>
          <a:p>
            <a:pPr eaLnBrk="1" hangingPunct="1">
              <a:defRPr/>
            </a:pPr>
            <a:r>
              <a:rPr lang="en-US" dirty="0" smtClean="0"/>
              <a:t>Belief in Allah and belief in Hereafter is the foundation for </a:t>
            </a:r>
            <a:r>
              <a:rPr lang="en-US" dirty="0" err="1" smtClean="0"/>
              <a:t>akhlak</a:t>
            </a:r>
            <a:r>
              <a:rPr lang="en-US" dirty="0" smtClean="0"/>
              <a:t>/good deeds</a:t>
            </a:r>
          </a:p>
          <a:p>
            <a:pPr eaLnBrk="1" hangingPunct="1">
              <a:defRPr/>
            </a:pPr>
            <a:r>
              <a:rPr lang="en-US" dirty="0" smtClean="0"/>
              <a:t>In the hereafter, good behavior will be enjoy the rewards and bad behavior will be punished</a:t>
            </a:r>
          </a:p>
          <a:p>
            <a:pPr eaLnBrk="1" hangingPunct="1">
              <a:defRPr/>
            </a:pPr>
            <a:r>
              <a:rPr lang="en-US" dirty="0" smtClean="0"/>
              <a:t>Example: a Muslim who belief in Hereafter, he will not tell lies or backbiting</a:t>
            </a:r>
          </a:p>
        </p:txBody>
      </p:sp>
    </p:spTree>
    <p:extLst>
      <p:ext uri="{BB962C8B-B14F-4D97-AF65-F5344CB8AC3E}">
        <p14:creationId xmlns:p14="http://schemas.microsoft.com/office/powerpoint/2010/main" val="6406589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838200" y="2743200"/>
            <a:ext cx="8153400" cy="3657600"/>
          </a:xfrm>
        </p:spPr>
        <p:txBody>
          <a:bodyPr/>
          <a:lstStyle/>
          <a:p>
            <a:pPr>
              <a:spcBef>
                <a:spcPct val="0"/>
              </a:spcBef>
              <a:buClrTx/>
              <a:buSzTx/>
              <a:buFontTx/>
              <a:buNone/>
              <a:defRPr/>
            </a:pPr>
            <a:r>
              <a:rPr lang="en-US" dirty="0" smtClean="0"/>
              <a:t>As a part of this test, God also gave man the basic knowledge of 'good' and 'bad' at the time of his inception. Thus, according to Islam, every individual has been bestowed a clear standard of judgment of 'good' and 'evil' by God.</a:t>
            </a:r>
          </a:p>
          <a:p>
            <a:pPr>
              <a:spcBef>
                <a:spcPct val="0"/>
              </a:spcBef>
              <a:buClrTx/>
              <a:buSzTx/>
              <a:buFontTx/>
              <a:buNone/>
              <a:defRPr/>
            </a:pPr>
            <a:endParaRPr lang="en-US" dirty="0" smtClean="0"/>
          </a:p>
        </p:txBody>
      </p:sp>
    </p:spTree>
    <p:extLst>
      <p:ext uri="{BB962C8B-B14F-4D97-AF65-F5344CB8AC3E}">
        <p14:creationId xmlns:p14="http://schemas.microsoft.com/office/powerpoint/2010/main" val="23292390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body" idx="1"/>
          </p:nvPr>
        </p:nvSpPr>
        <p:spPr>
          <a:xfrm>
            <a:off x="1219200" y="2438400"/>
            <a:ext cx="7543800" cy="4191000"/>
          </a:xfrm>
        </p:spPr>
        <p:txBody>
          <a:bodyPr/>
          <a:lstStyle/>
          <a:p>
            <a:pPr algn="just" eaLnBrk="1" hangingPunct="1">
              <a:defRPr/>
            </a:pPr>
            <a:r>
              <a:rPr lang="en-US" dirty="0" smtClean="0"/>
              <a:t>The Qur'an says:</a:t>
            </a:r>
          </a:p>
          <a:p>
            <a:pPr algn="just" eaLnBrk="1" hangingPunct="1">
              <a:defRPr/>
            </a:pPr>
            <a:endParaRPr lang="en-US" dirty="0" smtClean="0"/>
          </a:p>
          <a:p>
            <a:pPr algn="just" eaLnBrk="1" hangingPunct="1">
              <a:defRPr/>
            </a:pPr>
            <a:endParaRPr lang="en-US" dirty="0" smtClean="0"/>
          </a:p>
          <a:p>
            <a:pPr algn="just" eaLnBrk="1" hangingPunct="1">
              <a:defRPr/>
            </a:pPr>
            <a:endParaRPr lang="en-US" dirty="0" smtClean="0"/>
          </a:p>
          <a:p>
            <a:pPr algn="just" eaLnBrk="1" hangingPunct="1">
              <a:buFont typeface="Wingdings" pitchFamily="2" charset="2"/>
              <a:buNone/>
              <a:defRPr/>
            </a:pPr>
            <a:r>
              <a:rPr lang="en-US" sz="2400" i="1" dirty="0" smtClean="0"/>
              <a:t>The human soul - the way He molded it and inspired it with knowledge of its evil and its good - bears witness to the fact that indeed he, who cleanses it [of all impiety] shall be successful while he, who corrupts it shall face doom.</a:t>
            </a:r>
          </a:p>
        </p:txBody>
      </p:sp>
      <p:pic>
        <p:nvPicPr>
          <p:cNvPr id="33795" name="Picture 6" descr="091shams-007-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124200"/>
            <a:ext cx="6324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6455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BE4F1AE-B535-4A3B-AB30-D43C3B9D5CE6}" type="slidenum">
              <a:rPr lang="en-US" smtClean="0"/>
              <a:pPr/>
              <a:t>48</a:t>
            </a:fld>
            <a:endParaRPr lang="en-US" dirty="0"/>
          </a:p>
        </p:txBody>
      </p:sp>
      <p:pic>
        <p:nvPicPr>
          <p:cNvPr id="1026" name="Picture 2" descr="Ramadan Reminders ~ Ibadah&#10;Submitted by the-scattered-pear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4910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BE4F1AE-B535-4A3B-AB30-D43C3B9D5CE6}" type="slidenum">
              <a:rPr lang="en-US" smtClean="0"/>
              <a:pPr/>
              <a:t>49</a:t>
            </a:fld>
            <a:endParaRPr lang="en-US" dirty="0"/>
          </a:p>
        </p:txBody>
      </p:sp>
      <p:pic>
        <p:nvPicPr>
          <p:cNvPr id="2050" name="Picture 2" descr="Assalamualaikum. Morning, working for the sake of Allah. In order to make our job as ibadah, our intention must be because of Him. That’s why we are encouraged to say Bismillah before we start anything. Happy working gu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0"/>
            <a:ext cx="91786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420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BE4F1AE-B535-4A3B-AB30-D43C3B9D5CE6}" type="slidenum">
              <a:rPr lang="en-US" smtClean="0"/>
              <a:pPr/>
              <a:t>5</a:t>
            </a:fld>
            <a:endParaRPr lang="en-US" dirty="0"/>
          </a:p>
        </p:txBody>
      </p:sp>
      <p:sp>
        <p:nvSpPr>
          <p:cNvPr id="4" name="Text Box 52"/>
          <p:cNvSpPr txBox="1">
            <a:spLocks noChangeArrowheads="1"/>
          </p:cNvSpPr>
          <p:nvPr/>
        </p:nvSpPr>
        <p:spPr bwMode="auto">
          <a:xfrm>
            <a:off x="827088" y="2576513"/>
            <a:ext cx="7561262"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i="1" dirty="0">
                <a:solidFill>
                  <a:srgbClr val="0056AC"/>
                </a:solidFill>
                <a:latin typeface="Maiandra GD" pitchFamily="34" charset="0"/>
              </a:rPr>
              <a:t>This Pillar is believing and saying the words: </a:t>
            </a:r>
          </a:p>
          <a:p>
            <a:pPr algn="ctr" eaLnBrk="1" hangingPunct="1"/>
            <a:endParaRPr lang="en-US" altLang="en-US" sz="2400" b="1" i="1" dirty="0">
              <a:solidFill>
                <a:srgbClr val="0056AC"/>
              </a:solidFill>
              <a:latin typeface="Maiandra GD" pitchFamily="34" charset="0"/>
            </a:endParaRPr>
          </a:p>
          <a:p>
            <a:pPr algn="ctr" eaLnBrk="1" hangingPunct="1"/>
            <a:r>
              <a:rPr lang="en-US" altLang="en-US" sz="2400" b="1" i="1" dirty="0">
                <a:solidFill>
                  <a:srgbClr val="FF3399"/>
                </a:solidFill>
                <a:latin typeface="Maiandra GD" pitchFamily="34" charset="0"/>
              </a:rPr>
              <a:t>“There is no god but Allah, Muhammad is the messenger of Allah.”</a:t>
            </a:r>
          </a:p>
          <a:p>
            <a:pPr algn="ctr" eaLnBrk="1" hangingPunct="1"/>
            <a:endParaRPr lang="en-GB" altLang="en-US" sz="2400" b="1" i="1" dirty="0">
              <a:solidFill>
                <a:srgbClr val="FF3399"/>
              </a:solidFill>
              <a:latin typeface="Maiandra GD" pitchFamily="34" charset="0"/>
            </a:endParaRPr>
          </a:p>
          <a:p>
            <a:pPr algn="ctr" eaLnBrk="1" hangingPunct="1"/>
            <a:r>
              <a:rPr lang="en-GB" altLang="en-US" sz="2400" b="1" i="1" dirty="0" err="1">
                <a:solidFill>
                  <a:srgbClr val="0056AC"/>
                </a:solidFill>
                <a:latin typeface="Maiandra GD" pitchFamily="34" charset="0"/>
              </a:rPr>
              <a:t>Shahadah</a:t>
            </a:r>
            <a:r>
              <a:rPr lang="en-GB" altLang="en-US" sz="2400" b="1" i="1" dirty="0">
                <a:solidFill>
                  <a:srgbClr val="0056AC"/>
                </a:solidFill>
                <a:latin typeface="Maiandra GD" pitchFamily="34" charset="0"/>
              </a:rPr>
              <a:t> is the first duty of a Muslim. A person becomes a Muslim by reciting and believing in </a:t>
            </a:r>
            <a:r>
              <a:rPr lang="en-GB" altLang="en-US" sz="2400" b="1" i="1" dirty="0" err="1">
                <a:solidFill>
                  <a:srgbClr val="0056AC"/>
                </a:solidFill>
                <a:latin typeface="Maiandra GD" pitchFamily="34" charset="0"/>
              </a:rPr>
              <a:t>Shahadah</a:t>
            </a:r>
            <a:r>
              <a:rPr lang="en-GB" altLang="en-US" sz="2400" b="1" i="1" dirty="0">
                <a:solidFill>
                  <a:srgbClr val="0056AC"/>
                </a:solidFill>
                <a:latin typeface="Maiandra GD" pitchFamily="34" charset="0"/>
              </a:rPr>
              <a:t>.  </a:t>
            </a:r>
            <a:endParaRPr lang="en-US" altLang="en-US" sz="2400" b="1" i="1" dirty="0">
              <a:solidFill>
                <a:srgbClr val="0056AC"/>
              </a:solidFill>
              <a:latin typeface="Maiandra GD" pitchFamily="34" charset="0"/>
            </a:endParaRPr>
          </a:p>
        </p:txBody>
      </p:sp>
      <p:sp>
        <p:nvSpPr>
          <p:cNvPr id="5" name="WordArt 49"/>
          <p:cNvSpPr>
            <a:spLocks noChangeArrowheads="1" noChangeShapeType="1" noTextEdit="1"/>
          </p:cNvSpPr>
          <p:nvPr/>
        </p:nvSpPr>
        <p:spPr bwMode="auto">
          <a:xfrm>
            <a:off x="277813" y="838200"/>
            <a:ext cx="8659812" cy="1008063"/>
          </a:xfrm>
          <a:prstGeom prst="rect">
            <a:avLst/>
          </a:prstGeom>
        </p:spPr>
        <p:txBody>
          <a:bodyPr wrap="none" fromWordArt="1">
            <a:prstTxWarp prst="textPlain">
              <a:avLst>
                <a:gd name="adj" fmla="val 52704"/>
              </a:avLst>
            </a:prstTxWarp>
          </a:bodyPr>
          <a:lstStyle/>
          <a:p>
            <a:pPr algn="ctr">
              <a:buNone/>
            </a:pPr>
            <a:r>
              <a:rPr lang="en-US" sz="4800" kern="10" dirty="0">
                <a:ln w="19050">
                  <a:solidFill>
                    <a:srgbClr val="43A1FF"/>
                  </a:solidFill>
                  <a:round/>
                  <a:headEnd/>
                  <a:tailEnd/>
                </a:ln>
                <a:solidFill>
                  <a:schemeClr val="bg2"/>
                </a:solidFill>
                <a:effectLst>
                  <a:outerShdw dist="35921" dir="2700000" algn="ctr" rotWithShape="0">
                    <a:srgbClr val="990000"/>
                  </a:outerShdw>
                </a:effectLst>
                <a:latin typeface="Edwardian Script ITC"/>
              </a:rPr>
              <a:t>Pillar 1: </a:t>
            </a:r>
            <a:r>
              <a:rPr lang="en-US" sz="4800" kern="10" dirty="0" err="1">
                <a:ln w="19050">
                  <a:solidFill>
                    <a:srgbClr val="43A1FF"/>
                  </a:solidFill>
                  <a:round/>
                  <a:headEnd/>
                  <a:tailEnd/>
                </a:ln>
                <a:solidFill>
                  <a:schemeClr val="bg2"/>
                </a:solidFill>
                <a:effectLst>
                  <a:outerShdw dist="35921" dir="2700000" algn="ctr" rotWithShape="0">
                    <a:srgbClr val="990000"/>
                  </a:outerShdw>
                </a:effectLst>
                <a:latin typeface="Edwardian Script ITC"/>
              </a:rPr>
              <a:t>Shahadah</a:t>
            </a:r>
            <a:endParaRPr lang="en-US" sz="4800" kern="10" dirty="0">
              <a:ln w="19050">
                <a:solidFill>
                  <a:srgbClr val="43A1FF"/>
                </a:solidFill>
                <a:round/>
                <a:headEnd/>
                <a:tailEnd/>
              </a:ln>
              <a:solidFill>
                <a:schemeClr val="bg2"/>
              </a:solidFill>
              <a:effectLst>
                <a:outerShdw dist="35921" dir="2700000" algn="ctr" rotWithShape="0">
                  <a:srgbClr val="990000"/>
                </a:outerShdw>
              </a:effectLst>
              <a:latin typeface="Edwardian Script ITC"/>
            </a:endParaRPr>
          </a:p>
        </p:txBody>
      </p:sp>
    </p:spTree>
    <p:extLst>
      <p:ext uri="{BB962C8B-B14F-4D97-AF65-F5344CB8AC3E}">
        <p14:creationId xmlns:p14="http://schemas.microsoft.com/office/powerpoint/2010/main" val="79220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27" presetClass="emph" presetSubtype="0" repeatCount="indefinite" fill="hold" grpId="1" nodeType="withEffect">
                                  <p:stCondLst>
                                    <p:cond delay="0"/>
                                  </p:stCondLst>
                                  <p:childTnLst>
                                    <p:animClr clrSpc="rgb" dir="cw">
                                      <p:cBhvr override="childStyle">
                                        <p:cTn id="11" dur="250" autoRev="1" fill="hold"/>
                                        <p:tgtEl>
                                          <p:spTgt spid="5"/>
                                        </p:tgtEl>
                                        <p:attrNameLst>
                                          <p:attrName>style.color</p:attrName>
                                        </p:attrNameLst>
                                      </p:cBhvr>
                                      <p:to>
                                        <a:schemeClr val="bg1"/>
                                      </p:to>
                                    </p:animClr>
                                    <p:animClr clrSpc="rgb" dir="cw">
                                      <p:cBhvr>
                                        <p:cTn id="12" dur="250" autoRev="1" fill="hold"/>
                                        <p:tgtEl>
                                          <p:spTgt spid="5"/>
                                        </p:tgtEl>
                                        <p:attrNameLst>
                                          <p:attrName>fillcolor</p:attrName>
                                        </p:attrNameLst>
                                      </p:cBhvr>
                                      <p:to>
                                        <a:schemeClr val="bg1"/>
                                      </p:to>
                                    </p:animClr>
                                    <p:set>
                                      <p:cBhvr>
                                        <p:cTn id="13" dur="250" autoRev="1" fill="hold"/>
                                        <p:tgtEl>
                                          <p:spTgt spid="5"/>
                                        </p:tgtEl>
                                        <p:attrNameLst>
                                          <p:attrName>fill.type</p:attrName>
                                        </p:attrNameLst>
                                      </p:cBhvr>
                                      <p:to>
                                        <p:strVal val="solid"/>
                                      </p:to>
                                    </p:set>
                                    <p:set>
                                      <p:cBhvr>
                                        <p:cTn id="14" dur="25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BE4F1AE-B535-4A3B-AB30-D43C3B9D5CE6}" type="slidenum">
              <a:rPr lang="en-US" smtClean="0"/>
              <a:pPr/>
              <a:t>50</a:t>
            </a:fld>
            <a:endParaRPr lang="en-US" dirty="0"/>
          </a:p>
        </p:txBody>
      </p:sp>
      <p:pic>
        <p:nvPicPr>
          <p:cNvPr id="2052" name="Picture 4" descr="allahaljalil:&#10;&#10;allahaljalil.tumblr.com&#10;Whoever fasts the Arafat day, it is as if they’ve done Ibadah for two years. Whoever makes someone else aware of this it’s as if they had Ibadah prayer for 80 years. So forward and let’s make the most of this blessed day Inshaallah :)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90"/>
            <a:ext cx="9144001" cy="686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6403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457200"/>
            <a:ext cx="7543800" cy="1431925"/>
          </a:xfrm>
        </p:spPr>
        <p:txBody>
          <a:bodyPr/>
          <a:lstStyle/>
          <a:p>
            <a:pPr algn="ctr" eaLnBrk="1" hangingPunct="1">
              <a:defRPr/>
            </a:pPr>
            <a:r>
              <a:rPr lang="en-US" dirty="0" smtClean="0">
                <a:solidFill>
                  <a:schemeClr val="bg2"/>
                </a:solidFill>
                <a:latin typeface="Arial Black" pitchFamily="34" charset="0"/>
              </a:rPr>
              <a:t>FOUNDATION OF </a:t>
            </a:r>
            <a:br>
              <a:rPr lang="en-US" dirty="0" smtClean="0">
                <a:solidFill>
                  <a:schemeClr val="bg2"/>
                </a:solidFill>
                <a:latin typeface="Arial Black" pitchFamily="34" charset="0"/>
              </a:rPr>
            </a:br>
            <a:r>
              <a:rPr lang="en-US" dirty="0" smtClean="0">
                <a:solidFill>
                  <a:schemeClr val="bg2"/>
                </a:solidFill>
                <a:latin typeface="Arial Black" pitchFamily="34" charset="0"/>
              </a:rPr>
              <a:t>ISLAMIC SYSTEMS</a:t>
            </a:r>
          </a:p>
        </p:txBody>
      </p:sp>
      <p:sp>
        <p:nvSpPr>
          <p:cNvPr id="19459" name="Rectangle 3"/>
          <p:cNvSpPr>
            <a:spLocks noGrp="1" noChangeArrowheads="1"/>
          </p:cNvSpPr>
          <p:nvPr>
            <p:ph type="body" idx="1"/>
          </p:nvPr>
        </p:nvSpPr>
        <p:spPr>
          <a:xfrm>
            <a:off x="1524000" y="2895600"/>
            <a:ext cx="5486400" cy="3033712"/>
          </a:xfrm>
        </p:spPr>
        <p:txBody>
          <a:bodyPr/>
          <a:lstStyle/>
          <a:p>
            <a:pPr marL="609600" indent="-609600" eaLnBrk="1" hangingPunct="1">
              <a:buFont typeface="Wingdings" pitchFamily="2" charset="2"/>
              <a:buAutoNum type="arabicPeriod"/>
              <a:defRPr/>
            </a:pPr>
            <a:r>
              <a:rPr lang="en-US" sz="4000" dirty="0" err="1" smtClean="0"/>
              <a:t>Aqidah</a:t>
            </a:r>
            <a:r>
              <a:rPr lang="en-US" sz="4000" dirty="0" smtClean="0"/>
              <a:t> (Belief)</a:t>
            </a:r>
          </a:p>
          <a:p>
            <a:pPr marL="609600" indent="-609600" eaLnBrk="1" hangingPunct="1">
              <a:buFont typeface="Wingdings" pitchFamily="2" charset="2"/>
              <a:buAutoNum type="arabicPeriod"/>
              <a:defRPr/>
            </a:pPr>
            <a:r>
              <a:rPr lang="en-US" sz="4000" dirty="0" err="1" smtClean="0"/>
              <a:t>Ibadah</a:t>
            </a:r>
            <a:r>
              <a:rPr lang="en-US" sz="4000" dirty="0" smtClean="0"/>
              <a:t> (Worship)</a:t>
            </a:r>
          </a:p>
          <a:p>
            <a:pPr marL="609600" indent="-609600" eaLnBrk="1" hangingPunct="1">
              <a:buFont typeface="Wingdings" pitchFamily="2" charset="2"/>
              <a:buAutoNum type="arabicPeriod"/>
              <a:defRPr/>
            </a:pPr>
            <a:r>
              <a:rPr lang="en-US" sz="4000" dirty="0" err="1" smtClean="0"/>
              <a:t>Akhlak</a:t>
            </a:r>
            <a:r>
              <a:rPr lang="en-US" sz="4000" dirty="0" smtClean="0"/>
              <a:t> (Ethics) </a:t>
            </a:r>
          </a:p>
        </p:txBody>
      </p:sp>
    </p:spTree>
    <p:extLst>
      <p:ext uri="{BB962C8B-B14F-4D97-AF65-F5344CB8AC3E}">
        <p14:creationId xmlns:p14="http://schemas.microsoft.com/office/powerpoint/2010/main" val="29760029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p:txBody>
          <a:bodyPr/>
          <a:lstStyle/>
          <a:p>
            <a:pPr eaLnBrk="1" hangingPunct="1">
              <a:buFont typeface="Wingdings" pitchFamily="2" charset="2"/>
              <a:buNone/>
              <a:defRPr/>
            </a:pPr>
            <a:endParaRPr lang="en-US" b="1" smtClean="0"/>
          </a:p>
          <a:p>
            <a:pPr eaLnBrk="1" hangingPunct="1">
              <a:buFont typeface="Wingdings" pitchFamily="2" charset="2"/>
              <a:buNone/>
              <a:defRPr/>
            </a:pPr>
            <a:r>
              <a:rPr lang="en-US" b="1" smtClean="0"/>
              <a:t>Definition:</a:t>
            </a:r>
          </a:p>
          <a:p>
            <a:pPr eaLnBrk="1" hangingPunct="1">
              <a:buFont typeface="Wingdings" pitchFamily="2" charset="2"/>
              <a:buNone/>
              <a:defRPr/>
            </a:pPr>
            <a:r>
              <a:rPr lang="en-US" smtClean="0"/>
              <a:t>“The acceptance of and obedience to the teachings of God which He revealed to His last prophet, Muhammad SAW.”</a:t>
            </a:r>
          </a:p>
        </p:txBody>
      </p:sp>
      <p:sp>
        <p:nvSpPr>
          <p:cNvPr id="6148" name="Rectangle 4"/>
          <p:cNvSpPr>
            <a:spLocks noChangeArrowheads="1"/>
          </p:cNvSpPr>
          <p:nvPr/>
        </p:nvSpPr>
        <p:spPr bwMode="auto">
          <a:xfrm>
            <a:off x="914400" y="228600"/>
            <a:ext cx="7924800" cy="1676400"/>
          </a:xfrm>
          <a:prstGeom prst="rect">
            <a:avLst/>
          </a:prstGeom>
          <a:noFill/>
          <a:ln w="9525">
            <a:noFill/>
            <a:miter lim="800000"/>
            <a:headEnd/>
            <a:tailEnd/>
          </a:ln>
          <a:effectLst/>
        </p:spPr>
        <p:txBody>
          <a:bodyPr anchor="ctr"/>
          <a:lstStyle/>
          <a:p>
            <a:pPr eaLnBrk="1" hangingPunct="1">
              <a:defRPr/>
            </a:pPr>
            <a:r>
              <a:rPr lang="en-US" sz="3600" b="1">
                <a:solidFill>
                  <a:schemeClr val="tx2"/>
                </a:solidFill>
                <a:effectLst>
                  <a:outerShdw blurRad="38100" dist="38100" dir="2700000" algn="tl">
                    <a:srgbClr val="000000"/>
                  </a:outerShdw>
                </a:effectLst>
                <a:latin typeface="Arial Black" pitchFamily="34" charset="0"/>
              </a:rPr>
              <a:t>1. BELIEF (Aqidah)</a:t>
            </a:r>
          </a:p>
        </p:txBody>
      </p:sp>
    </p:spTree>
    <p:extLst>
      <p:ext uri="{BB962C8B-B14F-4D97-AF65-F5344CB8AC3E}">
        <p14:creationId xmlns:p14="http://schemas.microsoft.com/office/powerpoint/2010/main" val="4062651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990600" y="2971800"/>
            <a:ext cx="7543800" cy="2209800"/>
          </a:xfrm>
        </p:spPr>
        <p:txBody>
          <a:bodyPr/>
          <a:lstStyle/>
          <a:p>
            <a:pPr eaLnBrk="1" hangingPunct="1">
              <a:buFont typeface="Wingdings" pitchFamily="2" charset="2"/>
              <a:buNone/>
              <a:defRPr/>
            </a:pPr>
            <a:r>
              <a:rPr lang="en-US" sz="2800" dirty="0" smtClean="0"/>
              <a:t>Belief in truth and values that is fixed and permanent, certain and sacred. It is a belief that strongly kept by oneself that </a:t>
            </a:r>
            <a:r>
              <a:rPr lang="en-US" sz="2800" b="1" dirty="0" smtClean="0"/>
              <a:t>cannot be</a:t>
            </a:r>
            <a:r>
              <a:rPr lang="en-US" sz="2800" dirty="0" smtClean="0"/>
              <a:t> </a:t>
            </a:r>
            <a:r>
              <a:rPr lang="en-US" sz="2800" b="1" dirty="0" smtClean="0"/>
              <a:t>distorted</a:t>
            </a:r>
            <a:r>
              <a:rPr lang="en-US" sz="2800" dirty="0" smtClean="0"/>
              <a:t> by anything at any time.</a:t>
            </a:r>
          </a:p>
          <a:p>
            <a:pPr eaLnBrk="1" hangingPunct="1">
              <a:buFont typeface="Wingdings" pitchFamily="2" charset="2"/>
              <a:buNone/>
              <a:defRPr/>
            </a:pPr>
            <a:endParaRPr lang="en-US" sz="2800" i="1" dirty="0" smtClean="0"/>
          </a:p>
        </p:txBody>
      </p:sp>
    </p:spTree>
    <p:extLst>
      <p:ext uri="{BB962C8B-B14F-4D97-AF65-F5344CB8AC3E}">
        <p14:creationId xmlns:p14="http://schemas.microsoft.com/office/powerpoint/2010/main" val="16850053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066800" y="533400"/>
            <a:ext cx="7543800" cy="1431925"/>
          </a:xfrm>
        </p:spPr>
        <p:txBody>
          <a:bodyPr/>
          <a:lstStyle/>
          <a:p>
            <a:pPr eaLnBrk="1" hangingPunct="1">
              <a:defRPr/>
            </a:pPr>
            <a:r>
              <a:rPr lang="en-US" sz="4000" smtClean="0">
                <a:latin typeface="Georgia" pitchFamily="18" charset="0"/>
              </a:rPr>
              <a:t>MEANING OF FAITH (IMAN)</a:t>
            </a:r>
          </a:p>
        </p:txBody>
      </p:sp>
      <p:sp>
        <p:nvSpPr>
          <p:cNvPr id="71683" name="Rectangle 3"/>
          <p:cNvSpPr>
            <a:spLocks noGrp="1" noChangeArrowheads="1"/>
          </p:cNvSpPr>
          <p:nvPr>
            <p:ph type="body" idx="1"/>
          </p:nvPr>
        </p:nvSpPr>
        <p:spPr>
          <a:xfrm>
            <a:off x="1066800" y="2819400"/>
            <a:ext cx="7543800" cy="3733800"/>
          </a:xfrm>
        </p:spPr>
        <p:txBody>
          <a:bodyPr/>
          <a:lstStyle/>
          <a:p>
            <a:pPr eaLnBrk="1" hangingPunct="1">
              <a:buFont typeface="Wingdings" pitchFamily="2" charset="2"/>
              <a:buNone/>
              <a:defRPr/>
            </a:pPr>
            <a:r>
              <a:rPr lang="en-US" sz="3600" smtClean="0"/>
              <a:t>The utterance of the tongue, heart and the action of the limbs according to </a:t>
            </a:r>
            <a:r>
              <a:rPr lang="en-US" sz="3600" smtClean="0">
                <a:effectLst/>
              </a:rPr>
              <a:t>the teachings of God which He revealed to His last prophet, Muhammad</a:t>
            </a:r>
          </a:p>
          <a:p>
            <a:pPr eaLnBrk="1" hangingPunct="1">
              <a:buFont typeface="Wingdings" pitchFamily="2" charset="2"/>
              <a:buNone/>
              <a:defRPr/>
            </a:pPr>
            <a:endParaRPr lang="en-US" sz="3600" smtClean="0">
              <a:effectLst/>
            </a:endParaRPr>
          </a:p>
        </p:txBody>
      </p:sp>
    </p:spTree>
    <p:extLst>
      <p:ext uri="{BB962C8B-B14F-4D97-AF65-F5344CB8AC3E}">
        <p14:creationId xmlns:p14="http://schemas.microsoft.com/office/powerpoint/2010/main" val="13462948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143000" y="838200"/>
            <a:ext cx="7543800" cy="838200"/>
          </a:xfrm>
        </p:spPr>
        <p:txBody>
          <a:bodyPr/>
          <a:lstStyle/>
          <a:p>
            <a:pPr eaLnBrk="1" hangingPunct="1">
              <a:defRPr/>
            </a:pPr>
            <a:r>
              <a:rPr lang="en-US" dirty="0" smtClean="0">
                <a:solidFill>
                  <a:schemeClr val="bg2"/>
                </a:solidFill>
                <a:latin typeface="Arial Black" pitchFamily="34" charset="0"/>
              </a:rPr>
              <a:t>…FAITH</a:t>
            </a:r>
          </a:p>
        </p:txBody>
      </p:sp>
      <p:sp>
        <p:nvSpPr>
          <p:cNvPr id="82947" name="Rectangle 3"/>
          <p:cNvSpPr>
            <a:spLocks noGrp="1" noChangeArrowheads="1"/>
          </p:cNvSpPr>
          <p:nvPr>
            <p:ph type="body" idx="1"/>
          </p:nvPr>
        </p:nvSpPr>
        <p:spPr>
          <a:xfrm>
            <a:off x="762000" y="2667000"/>
            <a:ext cx="8153400" cy="3103418"/>
          </a:xfrm>
        </p:spPr>
        <p:txBody>
          <a:bodyPr/>
          <a:lstStyle/>
          <a:p>
            <a:pPr>
              <a:spcBef>
                <a:spcPct val="0"/>
              </a:spcBef>
              <a:buClrTx/>
              <a:buSzTx/>
              <a:buFont typeface="Wingdings" pitchFamily="2" charset="2"/>
              <a:buChar char="§"/>
              <a:defRPr/>
            </a:pPr>
            <a:r>
              <a:rPr lang="en-US" dirty="0" smtClean="0"/>
              <a:t>Faith increases with obedience and decreases with disobedience.</a:t>
            </a:r>
          </a:p>
          <a:p>
            <a:pPr>
              <a:spcBef>
                <a:spcPct val="0"/>
              </a:spcBef>
              <a:buClrTx/>
              <a:buSzTx/>
              <a:buFont typeface="Wingdings" pitchFamily="2" charset="2"/>
              <a:buChar char="§"/>
              <a:defRPr/>
            </a:pPr>
            <a:endParaRPr lang="en-US" dirty="0" smtClean="0"/>
          </a:p>
          <a:p>
            <a:pPr eaLnBrk="1" hangingPunct="1">
              <a:buSzTx/>
              <a:buFont typeface="Wingdings" pitchFamily="2" charset="2"/>
              <a:buChar char="§"/>
              <a:defRPr/>
            </a:pPr>
            <a:r>
              <a:rPr lang="en-US" dirty="0" smtClean="0">
                <a:effectLst/>
              </a:rPr>
              <a:t>"Having faith in Allah" is to grasp that Allah is the sole Creator and Owner of everything, the only Judge. </a:t>
            </a:r>
          </a:p>
        </p:txBody>
      </p:sp>
    </p:spTree>
    <p:extLst>
      <p:ext uri="{BB962C8B-B14F-4D97-AF65-F5344CB8AC3E}">
        <p14:creationId xmlns:p14="http://schemas.microsoft.com/office/powerpoint/2010/main" val="20766669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sz="4000" smtClean="0">
                <a:latin typeface="Georgia" pitchFamily="18" charset="0"/>
              </a:rPr>
              <a:t>PILLARS OF FAITH</a:t>
            </a:r>
          </a:p>
        </p:txBody>
      </p:sp>
      <p:sp>
        <p:nvSpPr>
          <p:cNvPr id="73731" name="Rectangle 3"/>
          <p:cNvSpPr>
            <a:spLocks noGrp="1" noChangeArrowheads="1"/>
          </p:cNvSpPr>
          <p:nvPr>
            <p:ph type="body" idx="1"/>
          </p:nvPr>
        </p:nvSpPr>
        <p:spPr>
          <a:xfrm>
            <a:off x="1066800" y="1828800"/>
            <a:ext cx="7543800" cy="4191000"/>
          </a:xfrm>
        </p:spPr>
        <p:txBody>
          <a:bodyPr/>
          <a:lstStyle/>
          <a:p>
            <a:pPr eaLnBrk="1" hangingPunct="1">
              <a:defRPr/>
            </a:pPr>
            <a:r>
              <a:rPr lang="en-US" sz="2800" smtClean="0"/>
              <a:t>Must be based on al-Qur’an &amp; as-Sunnah – 6 pillars of faith (</a:t>
            </a:r>
            <a:r>
              <a:rPr lang="en-US" sz="2800" i="1" smtClean="0"/>
              <a:t>rukun iman</a:t>
            </a:r>
            <a:r>
              <a:rPr lang="en-US" sz="2800" smtClean="0"/>
              <a:t>)</a:t>
            </a:r>
          </a:p>
          <a:p>
            <a:pPr lvl="1" eaLnBrk="1" hangingPunct="1">
              <a:defRPr/>
            </a:pPr>
            <a:r>
              <a:rPr lang="en-US" smtClean="0"/>
              <a:t>Belief in Allah</a:t>
            </a:r>
          </a:p>
          <a:p>
            <a:pPr lvl="1" eaLnBrk="1" hangingPunct="1">
              <a:defRPr/>
            </a:pPr>
            <a:r>
              <a:rPr lang="en-US" smtClean="0"/>
              <a:t>Belief in His Angels</a:t>
            </a:r>
          </a:p>
          <a:p>
            <a:pPr lvl="1" eaLnBrk="1" hangingPunct="1">
              <a:defRPr/>
            </a:pPr>
            <a:r>
              <a:rPr lang="en-US" smtClean="0"/>
              <a:t>Belief in His Messanger</a:t>
            </a:r>
          </a:p>
          <a:p>
            <a:pPr lvl="1" eaLnBrk="1" hangingPunct="1">
              <a:defRPr/>
            </a:pPr>
            <a:r>
              <a:rPr lang="en-US" smtClean="0"/>
              <a:t>Belief in His Books</a:t>
            </a:r>
          </a:p>
          <a:p>
            <a:pPr lvl="1" eaLnBrk="1" hangingPunct="1">
              <a:defRPr/>
            </a:pPr>
            <a:r>
              <a:rPr lang="en-US" smtClean="0"/>
              <a:t>Belief in Hereafter</a:t>
            </a:r>
          </a:p>
          <a:p>
            <a:pPr lvl="1" eaLnBrk="1" hangingPunct="1">
              <a:defRPr/>
            </a:pPr>
            <a:r>
              <a:rPr lang="en-US" smtClean="0"/>
              <a:t>Belief in Qada’ &amp; Qadar</a:t>
            </a:r>
          </a:p>
        </p:txBody>
      </p:sp>
    </p:spTree>
    <p:extLst>
      <p:ext uri="{BB962C8B-B14F-4D97-AF65-F5344CB8AC3E}">
        <p14:creationId xmlns:p14="http://schemas.microsoft.com/office/powerpoint/2010/main" val="2841378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p:txBody>
          <a:bodyPr/>
          <a:lstStyle/>
          <a:p>
            <a:pPr eaLnBrk="1" hangingPunct="1">
              <a:buFont typeface="Wingdings" pitchFamily="2" charset="2"/>
              <a:buNone/>
              <a:defRPr/>
            </a:pPr>
            <a:r>
              <a:rPr lang="en-US" smtClean="0"/>
              <a:t>"</a:t>
            </a:r>
            <a:r>
              <a:rPr lang="en-US" i="1" smtClean="0"/>
              <a:t>It is to believe in Allah, His angels, His books, His messengers, and the Last Day, and to believe in divine destiny, both the good and the evil thereof</a:t>
            </a:r>
            <a:r>
              <a:rPr lang="en-US" smtClean="0"/>
              <a:t>." </a:t>
            </a:r>
            <a:br>
              <a:rPr lang="en-US" smtClean="0"/>
            </a:br>
            <a:r>
              <a:rPr lang="en-US" smtClean="0"/>
              <a:t>(Saying of the Prophet, pbuh) </a:t>
            </a:r>
          </a:p>
          <a:p>
            <a:pPr eaLnBrk="1" hangingPunct="1">
              <a:buFont typeface="Wingdings" pitchFamily="2" charset="2"/>
              <a:buNone/>
              <a:defRPr/>
            </a:pPr>
            <a:endParaRPr lang="en-US" smtClean="0"/>
          </a:p>
          <a:p>
            <a:pPr eaLnBrk="1" hangingPunct="1">
              <a:buFont typeface="Wingdings" pitchFamily="2" charset="2"/>
              <a:buNone/>
              <a:defRPr/>
            </a:pPr>
            <a:endParaRPr lang="en-US" smtClean="0"/>
          </a:p>
        </p:txBody>
      </p:sp>
    </p:spTree>
    <p:extLst>
      <p:ext uri="{BB962C8B-B14F-4D97-AF65-F5344CB8AC3E}">
        <p14:creationId xmlns:p14="http://schemas.microsoft.com/office/powerpoint/2010/main" val="9322357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762000" y="2286000"/>
            <a:ext cx="8229600" cy="3618490"/>
          </a:xfrm>
        </p:spPr>
        <p:txBody>
          <a:bodyPr/>
          <a:lstStyle/>
          <a:p>
            <a:pPr eaLnBrk="1" hangingPunct="1">
              <a:buFont typeface="Wingdings" pitchFamily="2" charset="2"/>
              <a:buNone/>
              <a:defRPr/>
            </a:pPr>
            <a:endParaRPr lang="en-US" dirty="0" smtClean="0"/>
          </a:p>
          <a:p>
            <a:pPr eaLnBrk="1" hangingPunct="1">
              <a:defRPr/>
            </a:pPr>
            <a:r>
              <a:rPr lang="en-US" dirty="0" smtClean="0"/>
              <a:t>Faith (</a:t>
            </a:r>
            <a:r>
              <a:rPr lang="en-US" i="1" dirty="0" err="1" smtClean="0"/>
              <a:t>iman</a:t>
            </a:r>
            <a:r>
              <a:rPr lang="en-US" dirty="0" smtClean="0"/>
              <a:t>) is the state in which the heart accepts the Truth and lives by it. It is to believe in its six 'pillars' such that, the lips and tongue make the confession of the truth, and the limbs execute what is required of them by the truth. </a:t>
            </a:r>
          </a:p>
        </p:txBody>
      </p:sp>
    </p:spTree>
    <p:extLst>
      <p:ext uri="{BB962C8B-B14F-4D97-AF65-F5344CB8AC3E}">
        <p14:creationId xmlns:p14="http://schemas.microsoft.com/office/powerpoint/2010/main" val="133657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BE4F1AE-B535-4A3B-AB30-D43C3B9D5CE6}" type="slidenum">
              <a:rPr lang="en-US" smtClean="0"/>
              <a:pPr/>
              <a:t>6</a:t>
            </a:fld>
            <a:endParaRPr lang="en-US" dirty="0"/>
          </a:p>
        </p:txBody>
      </p:sp>
      <p:sp>
        <p:nvSpPr>
          <p:cNvPr id="4" name="Text Box 52"/>
          <p:cNvSpPr txBox="1">
            <a:spLocks noChangeArrowheads="1"/>
          </p:cNvSpPr>
          <p:nvPr/>
        </p:nvSpPr>
        <p:spPr bwMode="auto">
          <a:xfrm>
            <a:off x="762000" y="2400012"/>
            <a:ext cx="7924800" cy="44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i="1" dirty="0">
                <a:solidFill>
                  <a:srgbClr val="0056AC"/>
                </a:solidFill>
                <a:latin typeface="Maiandra GD" pitchFamily="34" charset="0"/>
              </a:rPr>
              <a:t>Salah is the five daily prayers which need to be offered at set times during the day. Before offering Salah </a:t>
            </a:r>
            <a:r>
              <a:rPr lang="en-GB" altLang="en-US" b="1" i="1" dirty="0">
                <a:solidFill>
                  <a:srgbClr val="0056AC"/>
                </a:solidFill>
                <a:latin typeface="Maiandra GD" pitchFamily="34" charset="0"/>
              </a:rPr>
              <a:t>Muslims need to prepare themselves by making sure they are clean. They do this by carrying out </a:t>
            </a:r>
            <a:r>
              <a:rPr lang="en-GB" altLang="en-US" b="1" i="1" dirty="0" err="1">
                <a:solidFill>
                  <a:srgbClr val="0056AC"/>
                </a:solidFill>
                <a:latin typeface="Maiandra GD" pitchFamily="34" charset="0"/>
              </a:rPr>
              <a:t>Wudu</a:t>
            </a:r>
            <a:r>
              <a:rPr lang="en-GB" altLang="en-US" b="1" i="1" dirty="0">
                <a:solidFill>
                  <a:srgbClr val="0056AC"/>
                </a:solidFill>
                <a:latin typeface="Maiandra GD" pitchFamily="34" charset="0"/>
              </a:rPr>
              <a:t> (ablution), which is washing themselves. </a:t>
            </a:r>
            <a:r>
              <a:rPr lang="en-US" altLang="en-US" b="1" i="1" dirty="0">
                <a:solidFill>
                  <a:srgbClr val="0056AC"/>
                </a:solidFill>
                <a:latin typeface="Maiandra GD" pitchFamily="34" charset="0"/>
              </a:rPr>
              <a:t>All Muslims </a:t>
            </a:r>
            <a:r>
              <a:rPr lang="en-GB" altLang="en-US" b="1" i="1" dirty="0">
                <a:solidFill>
                  <a:srgbClr val="0056AC"/>
                </a:solidFill>
                <a:latin typeface="Maiandra GD" pitchFamily="34" charset="0"/>
              </a:rPr>
              <a:t>stand upright on their prayer mats facing </a:t>
            </a:r>
            <a:r>
              <a:rPr lang="en-US" altLang="en-US" b="1" i="1" dirty="0" err="1">
                <a:solidFill>
                  <a:srgbClr val="0056AC"/>
                </a:solidFill>
                <a:latin typeface="Maiandra GD" pitchFamily="34" charset="0"/>
              </a:rPr>
              <a:t>Ka’bah</a:t>
            </a:r>
            <a:r>
              <a:rPr lang="en-US" altLang="en-US" b="1" i="1" dirty="0">
                <a:solidFill>
                  <a:srgbClr val="0056AC"/>
                </a:solidFill>
                <a:latin typeface="Maiandra GD" pitchFamily="34" charset="0"/>
              </a:rPr>
              <a:t> in Saudi Arabia</a:t>
            </a:r>
            <a:r>
              <a:rPr lang="en-GB" altLang="en-US" b="1" i="1" dirty="0">
                <a:solidFill>
                  <a:srgbClr val="0056AC"/>
                </a:solidFill>
                <a:latin typeface="Maiandra GD" pitchFamily="34" charset="0"/>
              </a:rPr>
              <a:t>. </a:t>
            </a:r>
            <a:r>
              <a:rPr lang="en-US" altLang="en-US" b="1" i="1" dirty="0">
                <a:solidFill>
                  <a:srgbClr val="0056AC"/>
                </a:solidFill>
                <a:latin typeface="Maiandra GD" pitchFamily="34" charset="0"/>
              </a:rPr>
              <a:t>Muslims pray to remember Allah and to be close to Allah. </a:t>
            </a:r>
          </a:p>
          <a:p>
            <a:pPr algn="ctr" eaLnBrk="1" hangingPunct="1"/>
            <a:endParaRPr lang="en-US" altLang="en-US" b="1" i="1" dirty="0">
              <a:solidFill>
                <a:srgbClr val="0056AC"/>
              </a:solidFill>
              <a:latin typeface="Maiandra GD" pitchFamily="34" charset="0"/>
            </a:endParaRPr>
          </a:p>
        </p:txBody>
      </p:sp>
      <p:sp>
        <p:nvSpPr>
          <p:cNvPr id="5" name="WordArt 49"/>
          <p:cNvSpPr>
            <a:spLocks noChangeArrowheads="1" noChangeShapeType="1" noTextEdit="1"/>
          </p:cNvSpPr>
          <p:nvPr/>
        </p:nvSpPr>
        <p:spPr bwMode="auto">
          <a:xfrm>
            <a:off x="789709" y="838200"/>
            <a:ext cx="8012112" cy="1008063"/>
          </a:xfrm>
          <a:prstGeom prst="rect">
            <a:avLst/>
          </a:prstGeom>
        </p:spPr>
        <p:txBody>
          <a:bodyPr wrap="none" fromWordArt="1">
            <a:prstTxWarp prst="textPlain">
              <a:avLst>
                <a:gd name="adj" fmla="val 52704"/>
              </a:avLst>
            </a:prstTxWarp>
          </a:bodyPr>
          <a:lstStyle/>
          <a:p>
            <a:pPr algn="ctr">
              <a:buNone/>
            </a:pPr>
            <a:r>
              <a:rPr lang="en-US" sz="5400" kern="10" dirty="0">
                <a:ln w="19050">
                  <a:solidFill>
                    <a:srgbClr val="43A1FF"/>
                  </a:solidFill>
                  <a:round/>
                  <a:headEnd/>
                  <a:tailEnd/>
                </a:ln>
                <a:solidFill>
                  <a:schemeClr val="bg2"/>
                </a:solidFill>
                <a:effectLst>
                  <a:outerShdw dist="35921" dir="2700000" algn="ctr" rotWithShape="0">
                    <a:srgbClr val="990000"/>
                  </a:outerShdw>
                </a:effectLst>
                <a:latin typeface="Edwardian Script ITC"/>
              </a:rPr>
              <a:t>Pillar 2: Salah</a:t>
            </a:r>
          </a:p>
        </p:txBody>
      </p:sp>
    </p:spTree>
    <p:extLst>
      <p:ext uri="{BB962C8B-B14F-4D97-AF65-F5344CB8AC3E}">
        <p14:creationId xmlns:p14="http://schemas.microsoft.com/office/powerpoint/2010/main" val="771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
                                        </p:tgtEl>
                                        <p:attrNameLst>
                                          <p:attrName>ppt_x</p:attrName>
                                          <p:attrName>ppt_y</p:attrName>
                                        </p:attrNameLst>
                                      </p:cBhvr>
                                    </p:animMotion>
                                    <p:animEffect transition="in" filter="fade">
                                      <p:cBhvr>
                                        <p:cTn id="9" dur="2000"/>
                                        <p:tgtEl>
                                          <p:spTgt spid="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27" presetClass="emph" presetSubtype="0" repeatCount="indefinite" fill="hold" grpId="1" nodeType="withEffect">
                                  <p:stCondLst>
                                    <p:cond delay="0"/>
                                  </p:stCondLst>
                                  <p:childTnLst>
                                    <p:animClr clrSpc="rgb" dir="cw">
                                      <p:cBhvr override="childStyle">
                                        <p:cTn id="16" dur="250" autoRev="1" fill="hold"/>
                                        <p:tgtEl>
                                          <p:spTgt spid="5"/>
                                        </p:tgtEl>
                                        <p:attrNameLst>
                                          <p:attrName>style.color</p:attrName>
                                        </p:attrNameLst>
                                      </p:cBhvr>
                                      <p:to>
                                        <a:schemeClr val="bg1"/>
                                      </p:to>
                                    </p:animClr>
                                    <p:animClr clrSpc="rgb" dir="cw">
                                      <p:cBhvr>
                                        <p:cTn id="17" dur="250" autoRev="1" fill="hold"/>
                                        <p:tgtEl>
                                          <p:spTgt spid="5"/>
                                        </p:tgtEl>
                                        <p:attrNameLst>
                                          <p:attrName>fillcolor</p:attrName>
                                        </p:attrNameLst>
                                      </p:cBhvr>
                                      <p:to>
                                        <a:schemeClr val="bg1"/>
                                      </p:to>
                                    </p:animClr>
                                    <p:set>
                                      <p:cBhvr>
                                        <p:cTn id="18" dur="250" autoRev="1" fill="hold"/>
                                        <p:tgtEl>
                                          <p:spTgt spid="5"/>
                                        </p:tgtEl>
                                        <p:attrNameLst>
                                          <p:attrName>fill.type</p:attrName>
                                        </p:attrNameLst>
                                      </p:cBhvr>
                                      <p:to>
                                        <p:strVal val="solid"/>
                                      </p:to>
                                    </p:set>
                                    <p:set>
                                      <p:cBhvr>
                                        <p:cTn id="19" dur="25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BE4F1AE-B535-4A3B-AB30-D43C3B9D5CE6}" type="slidenum">
              <a:rPr lang="en-US" smtClean="0"/>
              <a:pPr/>
              <a:t>7</a:t>
            </a:fld>
            <a:endParaRPr lang="en-US" dirty="0"/>
          </a:p>
        </p:txBody>
      </p:sp>
      <p:sp>
        <p:nvSpPr>
          <p:cNvPr id="4" name="Text Box 52"/>
          <p:cNvSpPr txBox="1">
            <a:spLocks noChangeArrowheads="1"/>
          </p:cNvSpPr>
          <p:nvPr/>
        </p:nvSpPr>
        <p:spPr bwMode="auto">
          <a:xfrm>
            <a:off x="914400" y="2362200"/>
            <a:ext cx="756126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Tx/>
              <a:buChar char="•"/>
            </a:pPr>
            <a:r>
              <a:rPr lang="en-GB" altLang="en-US" sz="2000" b="1" i="1" dirty="0">
                <a:solidFill>
                  <a:srgbClr val="0056AC"/>
                </a:solidFill>
                <a:latin typeface="Maiandra GD" pitchFamily="34" charset="0"/>
              </a:rPr>
              <a:t> </a:t>
            </a:r>
            <a:r>
              <a:rPr lang="en-GB" altLang="en-US" sz="2000" b="1" i="1" dirty="0" err="1">
                <a:solidFill>
                  <a:srgbClr val="0056AC"/>
                </a:solidFill>
                <a:latin typeface="Maiandra GD" pitchFamily="34" charset="0"/>
              </a:rPr>
              <a:t>Zakah</a:t>
            </a:r>
            <a:r>
              <a:rPr lang="en-GB" altLang="en-US" sz="2000" b="1" i="1" dirty="0">
                <a:solidFill>
                  <a:srgbClr val="0056AC"/>
                </a:solidFill>
                <a:latin typeface="Maiandra GD" pitchFamily="34" charset="0"/>
              </a:rPr>
              <a:t> is an act of worship - </a:t>
            </a:r>
            <a:r>
              <a:rPr lang="en-GB" altLang="en-US" sz="2000" b="1" i="1" dirty="0" err="1">
                <a:solidFill>
                  <a:srgbClr val="0056AC"/>
                </a:solidFill>
                <a:latin typeface="Maiandra GD" pitchFamily="34" charset="0"/>
              </a:rPr>
              <a:t>Ibadah</a:t>
            </a:r>
            <a:r>
              <a:rPr lang="en-GB" altLang="en-US" sz="2000" b="1" i="1" dirty="0">
                <a:solidFill>
                  <a:srgbClr val="0056AC"/>
                </a:solidFill>
                <a:latin typeface="Maiandra GD" pitchFamily="34" charset="0"/>
              </a:rPr>
              <a:t>.</a:t>
            </a:r>
          </a:p>
          <a:p>
            <a:pPr algn="ctr" eaLnBrk="1" hangingPunct="1"/>
            <a:endParaRPr lang="en-GB" altLang="en-US" sz="2000" b="1" i="1" dirty="0">
              <a:solidFill>
                <a:srgbClr val="0056AC"/>
              </a:solidFill>
              <a:latin typeface="Maiandra GD" pitchFamily="34" charset="0"/>
            </a:endParaRPr>
          </a:p>
          <a:p>
            <a:pPr algn="ctr" eaLnBrk="1" hangingPunct="1">
              <a:buFontTx/>
              <a:buChar char="•"/>
            </a:pPr>
            <a:r>
              <a:rPr lang="en-GB" altLang="en-US" sz="2000" b="1" i="1" dirty="0">
                <a:solidFill>
                  <a:srgbClr val="0056AC"/>
                </a:solidFill>
                <a:latin typeface="Maiandra GD" pitchFamily="34" charset="0"/>
              </a:rPr>
              <a:t> </a:t>
            </a:r>
            <a:r>
              <a:rPr lang="en-GB" altLang="en-US" sz="2000" b="1" i="1" dirty="0" err="1">
                <a:solidFill>
                  <a:srgbClr val="0056AC"/>
                </a:solidFill>
                <a:latin typeface="Maiandra GD" pitchFamily="34" charset="0"/>
              </a:rPr>
              <a:t>Zakah</a:t>
            </a:r>
            <a:r>
              <a:rPr lang="en-GB" altLang="en-US" sz="2000" b="1" i="1" dirty="0">
                <a:solidFill>
                  <a:srgbClr val="0056AC"/>
                </a:solidFill>
                <a:latin typeface="Maiandra GD" pitchFamily="34" charset="0"/>
              </a:rPr>
              <a:t> is giving money to the poor.</a:t>
            </a:r>
          </a:p>
          <a:p>
            <a:pPr algn="ctr" eaLnBrk="1" hangingPunct="1"/>
            <a:endParaRPr lang="en-GB" altLang="en-US" sz="2000" b="1" i="1" dirty="0">
              <a:solidFill>
                <a:srgbClr val="0056AC"/>
              </a:solidFill>
              <a:latin typeface="Maiandra GD" pitchFamily="34" charset="0"/>
            </a:endParaRPr>
          </a:p>
          <a:p>
            <a:pPr algn="ctr" eaLnBrk="1" hangingPunct="1">
              <a:buFontTx/>
              <a:buChar char="•"/>
            </a:pPr>
            <a:r>
              <a:rPr lang="en-GB" altLang="en-US" sz="2000" b="1" i="1" dirty="0">
                <a:solidFill>
                  <a:srgbClr val="0056AC"/>
                </a:solidFill>
                <a:latin typeface="Maiandra GD" pitchFamily="34" charset="0"/>
              </a:rPr>
              <a:t> </a:t>
            </a:r>
            <a:r>
              <a:rPr lang="en-GB" altLang="en-US" sz="2000" b="1" i="1" dirty="0" err="1">
                <a:solidFill>
                  <a:srgbClr val="0056AC"/>
                </a:solidFill>
                <a:latin typeface="Maiandra GD" pitchFamily="34" charset="0"/>
              </a:rPr>
              <a:t>Zakah</a:t>
            </a:r>
            <a:r>
              <a:rPr lang="en-GB" altLang="en-US" sz="2000" b="1" i="1" dirty="0">
                <a:solidFill>
                  <a:srgbClr val="0056AC"/>
                </a:solidFill>
                <a:latin typeface="Maiandra GD" pitchFamily="34" charset="0"/>
              </a:rPr>
              <a:t> is paid once a year by those Muslims who have more money than they need to spend.</a:t>
            </a:r>
          </a:p>
          <a:p>
            <a:pPr algn="ctr" eaLnBrk="1" hangingPunct="1"/>
            <a:endParaRPr lang="en-GB" altLang="en-US" sz="2000" b="1" i="1" dirty="0">
              <a:solidFill>
                <a:srgbClr val="0056AC"/>
              </a:solidFill>
              <a:latin typeface="Maiandra GD" pitchFamily="34" charset="0"/>
            </a:endParaRPr>
          </a:p>
          <a:p>
            <a:pPr algn="ctr" eaLnBrk="1" hangingPunct="1">
              <a:buFontTx/>
              <a:buChar char="•"/>
            </a:pPr>
            <a:r>
              <a:rPr lang="en-GB" altLang="en-US" sz="2000" b="1" i="1" dirty="0" err="1">
                <a:solidFill>
                  <a:srgbClr val="0056AC"/>
                </a:solidFill>
                <a:latin typeface="Maiandra GD" pitchFamily="34" charset="0"/>
              </a:rPr>
              <a:t>Zakah</a:t>
            </a:r>
            <a:r>
              <a:rPr lang="en-GB" altLang="en-US" sz="2000" b="1" i="1" dirty="0">
                <a:solidFill>
                  <a:srgbClr val="0056AC"/>
                </a:solidFill>
                <a:latin typeface="Maiandra GD" pitchFamily="34" charset="0"/>
              </a:rPr>
              <a:t> is paid to help the poor, the needy and people in trouble or difficulty. Giving </a:t>
            </a:r>
            <a:r>
              <a:rPr lang="en-GB" altLang="en-US" sz="2000" b="1" i="1" dirty="0" err="1">
                <a:solidFill>
                  <a:srgbClr val="0056AC"/>
                </a:solidFill>
                <a:latin typeface="Maiandra GD" pitchFamily="34" charset="0"/>
              </a:rPr>
              <a:t>Zakah</a:t>
            </a:r>
            <a:r>
              <a:rPr lang="en-GB" altLang="en-US" sz="2000" b="1" i="1" dirty="0">
                <a:solidFill>
                  <a:srgbClr val="0056AC"/>
                </a:solidFill>
                <a:latin typeface="Maiandra GD" pitchFamily="34" charset="0"/>
              </a:rPr>
              <a:t> creates love between rich and poor.</a:t>
            </a:r>
          </a:p>
          <a:p>
            <a:pPr algn="ctr" eaLnBrk="1" hangingPunct="1"/>
            <a:endParaRPr lang="en-GB" altLang="en-US" sz="2000" b="1" i="1" dirty="0">
              <a:solidFill>
                <a:srgbClr val="0056AC"/>
              </a:solidFill>
              <a:latin typeface="Maiandra GD" pitchFamily="34" charset="0"/>
            </a:endParaRPr>
          </a:p>
          <a:p>
            <a:pPr algn="ctr" eaLnBrk="1" hangingPunct="1">
              <a:buFontTx/>
              <a:buChar char="•"/>
            </a:pPr>
            <a:r>
              <a:rPr lang="en-GB" altLang="en-US" sz="2000" b="1" i="1" dirty="0">
                <a:solidFill>
                  <a:srgbClr val="0056AC"/>
                </a:solidFill>
                <a:latin typeface="Maiandra GD" pitchFamily="34" charset="0"/>
              </a:rPr>
              <a:t> Paying </a:t>
            </a:r>
            <a:r>
              <a:rPr lang="en-GB" altLang="en-US" sz="2000" b="1" i="1" dirty="0" err="1">
                <a:solidFill>
                  <a:srgbClr val="0056AC"/>
                </a:solidFill>
                <a:latin typeface="Maiandra GD" pitchFamily="34" charset="0"/>
              </a:rPr>
              <a:t>Zakah</a:t>
            </a:r>
            <a:r>
              <a:rPr lang="en-GB" altLang="en-US" sz="2000" b="1" i="1" dirty="0">
                <a:solidFill>
                  <a:srgbClr val="0056AC"/>
                </a:solidFill>
                <a:latin typeface="Maiandra GD" pitchFamily="34" charset="0"/>
              </a:rPr>
              <a:t> encourages Muslims to be honest of their earnings and keeps them clear of selfishness.</a:t>
            </a:r>
            <a:endParaRPr lang="en-US" altLang="en-US" sz="2000" b="1" i="1" dirty="0">
              <a:solidFill>
                <a:srgbClr val="0056AC"/>
              </a:solidFill>
              <a:latin typeface="Maiandra GD" pitchFamily="34" charset="0"/>
            </a:endParaRPr>
          </a:p>
        </p:txBody>
      </p:sp>
      <p:sp>
        <p:nvSpPr>
          <p:cNvPr id="5" name="WordArt 49"/>
          <p:cNvSpPr>
            <a:spLocks noChangeArrowheads="1" noChangeShapeType="1" noTextEdit="1"/>
          </p:cNvSpPr>
          <p:nvPr/>
        </p:nvSpPr>
        <p:spPr bwMode="auto">
          <a:xfrm>
            <a:off x="611188" y="549275"/>
            <a:ext cx="7707312" cy="1366838"/>
          </a:xfrm>
          <a:prstGeom prst="rect">
            <a:avLst/>
          </a:prstGeom>
        </p:spPr>
        <p:txBody>
          <a:bodyPr wrap="none" fromWordArt="1">
            <a:prstTxWarp prst="textPlain">
              <a:avLst>
                <a:gd name="adj" fmla="val 52704"/>
              </a:avLst>
            </a:prstTxWarp>
          </a:bodyPr>
          <a:lstStyle/>
          <a:p>
            <a:pPr algn="ctr">
              <a:buNone/>
            </a:pPr>
            <a:r>
              <a:rPr lang="en-US" sz="5400" kern="10" dirty="0">
                <a:ln w="19050">
                  <a:solidFill>
                    <a:srgbClr val="43A1FF"/>
                  </a:solidFill>
                  <a:round/>
                  <a:headEnd/>
                  <a:tailEnd/>
                </a:ln>
                <a:solidFill>
                  <a:schemeClr val="bg2"/>
                </a:solidFill>
                <a:effectLst>
                  <a:outerShdw dist="35921" dir="2700000" algn="ctr" rotWithShape="0">
                    <a:srgbClr val="990000"/>
                  </a:outerShdw>
                </a:effectLst>
                <a:latin typeface="Edwardian Script ITC"/>
              </a:rPr>
              <a:t>Pillar 3: </a:t>
            </a:r>
            <a:r>
              <a:rPr lang="en-US" sz="5400" kern="10" dirty="0" err="1">
                <a:ln w="19050">
                  <a:solidFill>
                    <a:srgbClr val="43A1FF"/>
                  </a:solidFill>
                  <a:round/>
                  <a:headEnd/>
                  <a:tailEnd/>
                </a:ln>
                <a:solidFill>
                  <a:schemeClr val="bg2"/>
                </a:solidFill>
                <a:effectLst>
                  <a:outerShdw dist="35921" dir="2700000" algn="ctr" rotWithShape="0">
                    <a:srgbClr val="990000"/>
                  </a:outerShdw>
                </a:effectLst>
                <a:latin typeface="Edwardian Script ITC"/>
              </a:rPr>
              <a:t>Zakah</a:t>
            </a:r>
            <a:endParaRPr lang="en-US" sz="5400" kern="10" dirty="0">
              <a:ln w="19050">
                <a:solidFill>
                  <a:srgbClr val="43A1FF"/>
                </a:solidFill>
                <a:round/>
                <a:headEnd/>
                <a:tailEnd/>
              </a:ln>
              <a:solidFill>
                <a:schemeClr val="bg2"/>
              </a:solidFill>
              <a:effectLst>
                <a:outerShdw dist="35921" dir="2700000" algn="ctr" rotWithShape="0">
                  <a:srgbClr val="990000"/>
                </a:outerShdw>
              </a:effectLst>
              <a:latin typeface="Edwardian Script ITC"/>
            </a:endParaRPr>
          </a:p>
        </p:txBody>
      </p:sp>
    </p:spTree>
    <p:extLst>
      <p:ext uri="{BB962C8B-B14F-4D97-AF65-F5344CB8AC3E}">
        <p14:creationId xmlns:p14="http://schemas.microsoft.com/office/powerpoint/2010/main" val="394745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
                                        </p:tgtEl>
                                        <p:attrNameLst>
                                          <p:attrName>ppt_x</p:attrName>
                                          <p:attrName>ppt_y</p:attrName>
                                        </p:attrNameLst>
                                      </p:cBhvr>
                                    </p:animMotion>
                                    <p:animEffect transition="in" filter="fade">
                                      <p:cBhvr>
                                        <p:cTn id="9" dur="2000"/>
                                        <p:tgtEl>
                                          <p:spTgt spid="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27" presetClass="emph" presetSubtype="0" repeatCount="indefinite" fill="hold" grpId="1" nodeType="withEffect">
                                  <p:stCondLst>
                                    <p:cond delay="0"/>
                                  </p:stCondLst>
                                  <p:childTnLst>
                                    <p:animClr clrSpc="rgb" dir="cw">
                                      <p:cBhvr override="childStyle">
                                        <p:cTn id="16" dur="250" autoRev="1" fill="hold"/>
                                        <p:tgtEl>
                                          <p:spTgt spid="5"/>
                                        </p:tgtEl>
                                        <p:attrNameLst>
                                          <p:attrName>style.color</p:attrName>
                                        </p:attrNameLst>
                                      </p:cBhvr>
                                      <p:to>
                                        <a:schemeClr val="bg1"/>
                                      </p:to>
                                    </p:animClr>
                                    <p:animClr clrSpc="rgb" dir="cw">
                                      <p:cBhvr>
                                        <p:cTn id="17" dur="250" autoRev="1" fill="hold"/>
                                        <p:tgtEl>
                                          <p:spTgt spid="5"/>
                                        </p:tgtEl>
                                        <p:attrNameLst>
                                          <p:attrName>fillcolor</p:attrName>
                                        </p:attrNameLst>
                                      </p:cBhvr>
                                      <p:to>
                                        <a:schemeClr val="bg1"/>
                                      </p:to>
                                    </p:animClr>
                                    <p:set>
                                      <p:cBhvr>
                                        <p:cTn id="18" dur="250" autoRev="1" fill="hold"/>
                                        <p:tgtEl>
                                          <p:spTgt spid="5"/>
                                        </p:tgtEl>
                                        <p:attrNameLst>
                                          <p:attrName>fill.type</p:attrName>
                                        </p:attrNameLst>
                                      </p:cBhvr>
                                      <p:to>
                                        <p:strVal val="solid"/>
                                      </p:to>
                                    </p:set>
                                    <p:set>
                                      <p:cBhvr>
                                        <p:cTn id="19" dur="25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BE4F1AE-B535-4A3B-AB30-D43C3B9D5CE6}" type="slidenum">
              <a:rPr lang="en-US" smtClean="0"/>
              <a:pPr/>
              <a:t>8</a:t>
            </a:fld>
            <a:endParaRPr lang="en-US" dirty="0"/>
          </a:p>
        </p:txBody>
      </p:sp>
      <p:sp>
        <p:nvSpPr>
          <p:cNvPr id="4" name="Text Box 52"/>
          <p:cNvSpPr txBox="1">
            <a:spLocks noChangeArrowheads="1"/>
          </p:cNvSpPr>
          <p:nvPr/>
        </p:nvSpPr>
        <p:spPr bwMode="auto">
          <a:xfrm>
            <a:off x="914400" y="2895600"/>
            <a:ext cx="7775575"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200" b="1" i="1" dirty="0" err="1">
                <a:solidFill>
                  <a:srgbClr val="0056AC"/>
                </a:solidFill>
                <a:latin typeface="Maiandra GD" pitchFamily="34" charset="0"/>
              </a:rPr>
              <a:t>Sawm</a:t>
            </a:r>
            <a:r>
              <a:rPr lang="en-GB" altLang="en-US" sz="2200" b="1" i="1" dirty="0">
                <a:solidFill>
                  <a:srgbClr val="0056AC"/>
                </a:solidFill>
                <a:latin typeface="Maiandra GD" pitchFamily="34" charset="0"/>
              </a:rPr>
              <a:t> means fasting during the month of Ramadan every year. Ramadan is the ninth month of the Islamic calendar. Fasting is not eating and drinking during the day while </a:t>
            </a:r>
            <a:r>
              <a:rPr lang="en-US" altLang="en-US" sz="2200" b="1" i="1" dirty="0">
                <a:solidFill>
                  <a:srgbClr val="0056AC"/>
                </a:solidFill>
                <a:latin typeface="Maiandra GD" pitchFamily="34" charset="0"/>
              </a:rPr>
              <a:t>the sun shines</a:t>
            </a:r>
            <a:r>
              <a:rPr lang="en-GB" altLang="en-US" sz="2200" b="1" i="1" dirty="0">
                <a:solidFill>
                  <a:srgbClr val="0056AC"/>
                </a:solidFill>
                <a:latin typeface="Maiandra GD" pitchFamily="34" charset="0"/>
              </a:rPr>
              <a:t>. Muslims fast to gain Allah’s favour and to keep themselves away from greed and selfishness. At the end of Ramadan Muslims all around the world celebrate the festival of Eid-</a:t>
            </a:r>
            <a:r>
              <a:rPr lang="en-GB" altLang="en-US" sz="2200" b="1" i="1" dirty="0" err="1">
                <a:solidFill>
                  <a:srgbClr val="0056AC"/>
                </a:solidFill>
                <a:latin typeface="Maiandra GD" pitchFamily="34" charset="0"/>
              </a:rPr>
              <a:t>ul</a:t>
            </a:r>
            <a:r>
              <a:rPr lang="en-GB" altLang="en-US" sz="2200" b="1" i="1" dirty="0">
                <a:solidFill>
                  <a:srgbClr val="0056AC"/>
                </a:solidFill>
                <a:latin typeface="Maiandra GD" pitchFamily="34" charset="0"/>
              </a:rPr>
              <a:t>-</a:t>
            </a:r>
            <a:r>
              <a:rPr lang="en-GB" altLang="en-US" sz="2200" b="1" i="1" dirty="0" err="1">
                <a:solidFill>
                  <a:srgbClr val="0056AC"/>
                </a:solidFill>
                <a:latin typeface="Maiandra GD" pitchFamily="34" charset="0"/>
              </a:rPr>
              <a:t>Fitr</a:t>
            </a:r>
            <a:r>
              <a:rPr lang="en-GB" altLang="en-US" sz="2200" b="1" i="1" dirty="0">
                <a:solidFill>
                  <a:srgbClr val="0056AC"/>
                </a:solidFill>
                <a:latin typeface="Maiandra GD" pitchFamily="34" charset="0"/>
              </a:rPr>
              <a:t>, a day of joy and  thanksgiving to Allah. On this day Muslims offer special prayers and thank Allah for His blessings and mercy.</a:t>
            </a:r>
            <a:endParaRPr lang="en-US" altLang="en-US" sz="2200" b="1" i="1" dirty="0">
              <a:solidFill>
                <a:srgbClr val="0056AC"/>
              </a:solidFill>
              <a:latin typeface="Maiandra GD" pitchFamily="34" charset="0"/>
            </a:endParaRPr>
          </a:p>
        </p:txBody>
      </p:sp>
      <p:sp>
        <p:nvSpPr>
          <p:cNvPr id="5" name="WordArt 49"/>
          <p:cNvSpPr>
            <a:spLocks noChangeArrowheads="1" noChangeShapeType="1" noTextEdit="1"/>
          </p:cNvSpPr>
          <p:nvPr/>
        </p:nvSpPr>
        <p:spPr bwMode="auto">
          <a:xfrm>
            <a:off x="267999" y="762000"/>
            <a:ext cx="8659812" cy="1008063"/>
          </a:xfrm>
          <a:prstGeom prst="rect">
            <a:avLst/>
          </a:prstGeom>
        </p:spPr>
        <p:txBody>
          <a:bodyPr wrap="none" fromWordArt="1">
            <a:prstTxWarp prst="textPlain">
              <a:avLst>
                <a:gd name="adj" fmla="val 52704"/>
              </a:avLst>
            </a:prstTxWarp>
          </a:bodyPr>
          <a:lstStyle/>
          <a:p>
            <a:pPr algn="ctr">
              <a:buNone/>
            </a:pPr>
            <a:r>
              <a:rPr lang="en-US" sz="5400" kern="10" dirty="0">
                <a:ln w="19050">
                  <a:solidFill>
                    <a:srgbClr val="43A1FF"/>
                  </a:solidFill>
                  <a:round/>
                  <a:headEnd/>
                  <a:tailEnd/>
                </a:ln>
                <a:solidFill>
                  <a:schemeClr val="bg2"/>
                </a:solidFill>
                <a:effectLst>
                  <a:outerShdw dist="35921" dir="2700000" algn="ctr" rotWithShape="0">
                    <a:srgbClr val="990000"/>
                  </a:outerShdw>
                </a:effectLst>
                <a:latin typeface="Edwardian Script ITC"/>
              </a:rPr>
              <a:t>Pillar 4: </a:t>
            </a:r>
            <a:r>
              <a:rPr lang="en-US" sz="5400" kern="10" dirty="0" err="1">
                <a:ln w="19050">
                  <a:solidFill>
                    <a:srgbClr val="43A1FF"/>
                  </a:solidFill>
                  <a:round/>
                  <a:headEnd/>
                  <a:tailEnd/>
                </a:ln>
                <a:solidFill>
                  <a:schemeClr val="bg2"/>
                </a:solidFill>
                <a:effectLst>
                  <a:outerShdw dist="35921" dir="2700000" algn="ctr" rotWithShape="0">
                    <a:srgbClr val="990000"/>
                  </a:outerShdw>
                </a:effectLst>
                <a:latin typeface="Edwardian Script ITC"/>
              </a:rPr>
              <a:t>Sawm</a:t>
            </a:r>
            <a:endParaRPr lang="en-US" sz="5400" kern="10" dirty="0">
              <a:ln w="19050">
                <a:solidFill>
                  <a:srgbClr val="43A1FF"/>
                </a:solidFill>
                <a:round/>
                <a:headEnd/>
                <a:tailEnd/>
              </a:ln>
              <a:solidFill>
                <a:schemeClr val="bg2"/>
              </a:solidFill>
              <a:effectLst>
                <a:outerShdw dist="35921" dir="2700000" algn="ctr" rotWithShape="0">
                  <a:srgbClr val="990000"/>
                </a:outerShdw>
              </a:effectLst>
              <a:latin typeface="Edwardian Script ITC"/>
            </a:endParaRPr>
          </a:p>
        </p:txBody>
      </p:sp>
    </p:spTree>
    <p:extLst>
      <p:ext uri="{BB962C8B-B14F-4D97-AF65-F5344CB8AC3E}">
        <p14:creationId xmlns:p14="http://schemas.microsoft.com/office/powerpoint/2010/main" val="392318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
                                        </p:tgtEl>
                                        <p:attrNameLst>
                                          <p:attrName>ppt_x</p:attrName>
                                          <p:attrName>ppt_y</p:attrName>
                                        </p:attrNameLst>
                                      </p:cBhvr>
                                    </p:animMotion>
                                    <p:animEffect transition="in" filter="fade">
                                      <p:cBhvr>
                                        <p:cTn id="9" dur="2000"/>
                                        <p:tgtEl>
                                          <p:spTgt spid="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27" presetClass="emph" presetSubtype="0" repeatCount="indefinite" fill="hold" grpId="1" nodeType="withEffect">
                                  <p:stCondLst>
                                    <p:cond delay="0"/>
                                  </p:stCondLst>
                                  <p:childTnLst>
                                    <p:animClr clrSpc="rgb" dir="cw">
                                      <p:cBhvr override="childStyle">
                                        <p:cTn id="16" dur="250" autoRev="1" fill="hold"/>
                                        <p:tgtEl>
                                          <p:spTgt spid="5"/>
                                        </p:tgtEl>
                                        <p:attrNameLst>
                                          <p:attrName>style.color</p:attrName>
                                        </p:attrNameLst>
                                      </p:cBhvr>
                                      <p:to>
                                        <a:schemeClr val="bg1"/>
                                      </p:to>
                                    </p:animClr>
                                    <p:animClr clrSpc="rgb" dir="cw">
                                      <p:cBhvr>
                                        <p:cTn id="17" dur="250" autoRev="1" fill="hold"/>
                                        <p:tgtEl>
                                          <p:spTgt spid="5"/>
                                        </p:tgtEl>
                                        <p:attrNameLst>
                                          <p:attrName>fillcolor</p:attrName>
                                        </p:attrNameLst>
                                      </p:cBhvr>
                                      <p:to>
                                        <a:schemeClr val="bg1"/>
                                      </p:to>
                                    </p:animClr>
                                    <p:set>
                                      <p:cBhvr>
                                        <p:cTn id="18" dur="250" autoRev="1" fill="hold"/>
                                        <p:tgtEl>
                                          <p:spTgt spid="5"/>
                                        </p:tgtEl>
                                        <p:attrNameLst>
                                          <p:attrName>fill.type</p:attrName>
                                        </p:attrNameLst>
                                      </p:cBhvr>
                                      <p:to>
                                        <p:strVal val="solid"/>
                                      </p:to>
                                    </p:set>
                                    <p:set>
                                      <p:cBhvr>
                                        <p:cTn id="19" dur="25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EBE4F1AE-B535-4A3B-AB30-D43C3B9D5CE6}" type="slidenum">
              <a:rPr lang="en-US" smtClean="0"/>
              <a:pPr/>
              <a:t>9</a:t>
            </a:fld>
            <a:endParaRPr lang="en-US" dirty="0"/>
          </a:p>
        </p:txBody>
      </p:sp>
      <p:sp>
        <p:nvSpPr>
          <p:cNvPr id="4" name="Text Box 52"/>
          <p:cNvSpPr txBox="1">
            <a:spLocks noChangeArrowheads="1"/>
          </p:cNvSpPr>
          <p:nvPr/>
        </p:nvSpPr>
        <p:spPr bwMode="auto">
          <a:xfrm>
            <a:off x="762000" y="2514600"/>
            <a:ext cx="7921625"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Tx/>
              <a:buChar char="•"/>
            </a:pPr>
            <a:r>
              <a:rPr lang="en-GB" altLang="en-US" sz="2200" b="1" i="1" dirty="0">
                <a:solidFill>
                  <a:srgbClr val="0056AC"/>
                </a:solidFill>
                <a:latin typeface="Maiandra GD" pitchFamily="34" charset="0"/>
              </a:rPr>
              <a:t> Hajj is a visit to the </a:t>
            </a:r>
            <a:r>
              <a:rPr lang="en-GB" altLang="en-US" sz="2200" b="1" i="1" dirty="0" err="1">
                <a:solidFill>
                  <a:srgbClr val="0056AC"/>
                </a:solidFill>
                <a:latin typeface="Maiandra GD" pitchFamily="34" charset="0"/>
              </a:rPr>
              <a:t>Ka’bah</a:t>
            </a:r>
            <a:r>
              <a:rPr lang="en-GB" altLang="en-US" sz="2200" b="1" i="1" dirty="0">
                <a:solidFill>
                  <a:srgbClr val="0056AC"/>
                </a:solidFill>
                <a:latin typeface="Maiandra GD" pitchFamily="34" charset="0"/>
              </a:rPr>
              <a:t>, the house of Allah in Makkah by those Muslims who can afford the trip and are physically fit. </a:t>
            </a:r>
          </a:p>
          <a:p>
            <a:pPr algn="ctr" eaLnBrk="1" hangingPunct="1"/>
            <a:endParaRPr lang="en-GB" altLang="en-US" sz="1400" b="1" i="1" dirty="0">
              <a:solidFill>
                <a:srgbClr val="0056AC"/>
              </a:solidFill>
              <a:latin typeface="Maiandra GD" pitchFamily="34" charset="0"/>
            </a:endParaRPr>
          </a:p>
          <a:p>
            <a:pPr algn="ctr" eaLnBrk="1" hangingPunct="1">
              <a:buFontTx/>
              <a:buChar char="•"/>
            </a:pPr>
            <a:r>
              <a:rPr lang="en-GB" altLang="en-US" sz="2200" b="1" i="1" dirty="0">
                <a:solidFill>
                  <a:srgbClr val="0056AC"/>
                </a:solidFill>
                <a:latin typeface="Maiandra GD" pitchFamily="34" charset="0"/>
              </a:rPr>
              <a:t> Hajj is performed during the twelfth month of the Islamic calendar.</a:t>
            </a:r>
          </a:p>
          <a:p>
            <a:pPr algn="ctr" eaLnBrk="1" hangingPunct="1"/>
            <a:endParaRPr lang="en-GB" altLang="en-US" sz="1400" b="1" i="1" dirty="0">
              <a:solidFill>
                <a:srgbClr val="0056AC"/>
              </a:solidFill>
              <a:latin typeface="Maiandra GD" pitchFamily="34" charset="0"/>
            </a:endParaRPr>
          </a:p>
          <a:p>
            <a:pPr algn="ctr" eaLnBrk="1" hangingPunct="1">
              <a:buFontTx/>
              <a:buChar char="•"/>
            </a:pPr>
            <a:r>
              <a:rPr lang="en-GB" altLang="en-US" sz="2200" b="1" i="1" dirty="0">
                <a:solidFill>
                  <a:srgbClr val="0056AC"/>
                </a:solidFill>
                <a:latin typeface="Maiandra GD" pitchFamily="34" charset="0"/>
              </a:rPr>
              <a:t> The Muslim community from all over the world go there every year. A Muslim tries to make the pilgrimage at least once in their life time. </a:t>
            </a:r>
          </a:p>
          <a:p>
            <a:pPr algn="ctr" eaLnBrk="1" hangingPunct="1"/>
            <a:endParaRPr lang="en-GB" altLang="en-US" sz="1400" b="1" i="1" dirty="0">
              <a:solidFill>
                <a:srgbClr val="0056AC"/>
              </a:solidFill>
              <a:latin typeface="Maiandra GD" pitchFamily="34" charset="0"/>
            </a:endParaRPr>
          </a:p>
          <a:p>
            <a:pPr algn="ctr" eaLnBrk="1" hangingPunct="1">
              <a:buFontTx/>
              <a:buChar char="•"/>
            </a:pPr>
            <a:r>
              <a:rPr lang="en-GB" altLang="en-US" sz="2200" b="1" i="1" dirty="0">
                <a:solidFill>
                  <a:srgbClr val="0056AC"/>
                </a:solidFill>
                <a:latin typeface="Maiandra GD" pitchFamily="34" charset="0"/>
              </a:rPr>
              <a:t> During Hajj Muslims celebrate the festival Eid-</a:t>
            </a:r>
            <a:r>
              <a:rPr lang="en-GB" altLang="en-US" sz="2200" b="1" i="1" dirty="0" err="1">
                <a:solidFill>
                  <a:srgbClr val="0056AC"/>
                </a:solidFill>
                <a:latin typeface="Maiandra GD" pitchFamily="34" charset="0"/>
              </a:rPr>
              <a:t>ul</a:t>
            </a:r>
            <a:r>
              <a:rPr lang="en-GB" altLang="en-US" sz="2200" b="1" i="1" dirty="0">
                <a:solidFill>
                  <a:srgbClr val="0056AC"/>
                </a:solidFill>
                <a:latin typeface="Maiandra GD" pitchFamily="34" charset="0"/>
              </a:rPr>
              <a:t>-</a:t>
            </a:r>
            <a:r>
              <a:rPr lang="en-GB" altLang="en-US" sz="2200" b="1" i="1" dirty="0" err="1">
                <a:solidFill>
                  <a:srgbClr val="0056AC"/>
                </a:solidFill>
                <a:latin typeface="Maiandra GD" pitchFamily="34" charset="0"/>
              </a:rPr>
              <a:t>Adha</a:t>
            </a:r>
            <a:r>
              <a:rPr lang="en-GB" altLang="en-US" sz="2200" b="1" i="1" dirty="0">
                <a:solidFill>
                  <a:srgbClr val="0056AC"/>
                </a:solidFill>
                <a:latin typeface="Maiandra GD" pitchFamily="34" charset="0"/>
              </a:rPr>
              <a:t>.</a:t>
            </a:r>
            <a:r>
              <a:rPr lang="en-GB" altLang="en-US" sz="2400" b="1" i="1" dirty="0">
                <a:solidFill>
                  <a:srgbClr val="0056AC"/>
                </a:solidFill>
                <a:latin typeface="Maiandra GD" pitchFamily="34" charset="0"/>
              </a:rPr>
              <a:t> </a:t>
            </a:r>
            <a:endParaRPr lang="en-US" altLang="en-US" sz="2400" b="1" i="1" dirty="0">
              <a:solidFill>
                <a:srgbClr val="0056AC"/>
              </a:solidFill>
              <a:latin typeface="Maiandra GD" pitchFamily="34" charset="0"/>
            </a:endParaRPr>
          </a:p>
        </p:txBody>
      </p:sp>
      <p:sp>
        <p:nvSpPr>
          <p:cNvPr id="5" name="WordArt 49"/>
          <p:cNvSpPr>
            <a:spLocks noChangeArrowheads="1" noChangeShapeType="1" noTextEdit="1"/>
          </p:cNvSpPr>
          <p:nvPr/>
        </p:nvSpPr>
        <p:spPr bwMode="auto">
          <a:xfrm>
            <a:off x="978693" y="685800"/>
            <a:ext cx="7488238" cy="1223963"/>
          </a:xfrm>
          <a:prstGeom prst="rect">
            <a:avLst/>
          </a:prstGeom>
        </p:spPr>
        <p:txBody>
          <a:bodyPr wrap="none" fromWordArt="1">
            <a:prstTxWarp prst="textPlain">
              <a:avLst>
                <a:gd name="adj" fmla="val 52704"/>
              </a:avLst>
            </a:prstTxWarp>
          </a:bodyPr>
          <a:lstStyle/>
          <a:p>
            <a:pPr algn="ctr">
              <a:buNone/>
            </a:pPr>
            <a:r>
              <a:rPr lang="en-US" sz="5400" kern="10" dirty="0">
                <a:ln w="19050">
                  <a:solidFill>
                    <a:srgbClr val="43A1FF"/>
                  </a:solidFill>
                  <a:round/>
                  <a:headEnd/>
                  <a:tailEnd/>
                </a:ln>
                <a:solidFill>
                  <a:schemeClr val="bg2"/>
                </a:solidFill>
                <a:effectLst>
                  <a:outerShdw dist="35921" dir="2700000" algn="ctr" rotWithShape="0">
                    <a:srgbClr val="990000"/>
                  </a:outerShdw>
                </a:effectLst>
                <a:latin typeface="Edwardian Script ITC"/>
              </a:rPr>
              <a:t>Pillar 5: Hajj</a:t>
            </a:r>
          </a:p>
        </p:txBody>
      </p:sp>
    </p:spTree>
    <p:extLst>
      <p:ext uri="{BB962C8B-B14F-4D97-AF65-F5344CB8AC3E}">
        <p14:creationId xmlns:p14="http://schemas.microsoft.com/office/powerpoint/2010/main" val="383809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
                                        </p:tgtEl>
                                        <p:attrNameLst>
                                          <p:attrName>ppt_x</p:attrName>
                                          <p:attrName>ppt_y</p:attrName>
                                        </p:attrNameLst>
                                      </p:cBhvr>
                                    </p:animMotion>
                                    <p:animEffect transition="in" filter="fade">
                                      <p:cBhvr>
                                        <p:cTn id="9" dur="2000"/>
                                        <p:tgtEl>
                                          <p:spTgt spid="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27" presetClass="emph" presetSubtype="0" repeatCount="indefinite" fill="hold" grpId="1" nodeType="withEffect">
                                  <p:stCondLst>
                                    <p:cond delay="0"/>
                                  </p:stCondLst>
                                  <p:childTnLst>
                                    <p:animClr clrSpc="rgb" dir="cw">
                                      <p:cBhvr override="childStyle">
                                        <p:cTn id="16" dur="250" autoRev="1" fill="hold"/>
                                        <p:tgtEl>
                                          <p:spTgt spid="5"/>
                                        </p:tgtEl>
                                        <p:attrNameLst>
                                          <p:attrName>style.color</p:attrName>
                                        </p:attrNameLst>
                                      </p:cBhvr>
                                      <p:to>
                                        <a:schemeClr val="bg1"/>
                                      </p:to>
                                    </p:animClr>
                                    <p:animClr clrSpc="rgb" dir="cw">
                                      <p:cBhvr>
                                        <p:cTn id="17" dur="250" autoRev="1" fill="hold"/>
                                        <p:tgtEl>
                                          <p:spTgt spid="5"/>
                                        </p:tgtEl>
                                        <p:attrNameLst>
                                          <p:attrName>fillcolor</p:attrName>
                                        </p:attrNameLst>
                                      </p:cBhvr>
                                      <p:to>
                                        <a:schemeClr val="bg1"/>
                                      </p:to>
                                    </p:animClr>
                                    <p:set>
                                      <p:cBhvr>
                                        <p:cTn id="18" dur="250" autoRev="1" fill="hold"/>
                                        <p:tgtEl>
                                          <p:spTgt spid="5"/>
                                        </p:tgtEl>
                                        <p:attrNameLst>
                                          <p:attrName>fill.type</p:attrName>
                                        </p:attrNameLst>
                                      </p:cBhvr>
                                      <p:to>
                                        <p:strVal val="solid"/>
                                      </p:to>
                                    </p:set>
                                    <p:set>
                                      <p:cBhvr>
                                        <p:cTn id="19" dur="25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theme/theme1.xml><?xml version="1.0" encoding="utf-8"?>
<a:theme xmlns:a="http://schemas.openxmlformats.org/drawingml/2006/main" name="Capsules">
  <a:themeElements>
    <a:clrScheme name="">
      <a:dk1>
        <a:srgbClr val="003366"/>
      </a:dk1>
      <a:lt1>
        <a:srgbClr val="FFFFFF"/>
      </a:lt1>
      <a:dk2>
        <a:srgbClr val="009C98"/>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1">
                <a:gamma/>
                <a:shade val="50196"/>
                <a:invGamma/>
              </a:schemeClr>
            </a:gs>
          </a:gsLst>
          <a:path path="rect">
            <a:fillToRect l="50000" t="50000" r="50000" b="50000"/>
          </a:path>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defRPr kumimoji="0" lang="en-US" sz="2800" b="0" i="0" u="none" strike="noStrike" cap="none" normalizeH="0" baseline="0" smtClean="0">
            <a:ln>
              <a:noFill/>
            </a:ln>
            <a:solidFill>
              <a:schemeClr val="accent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accent1">
                <a:gamma/>
                <a:shade val="50196"/>
                <a:invGamma/>
              </a:schemeClr>
            </a:gs>
          </a:gsLst>
          <a:path path="rect">
            <a:fillToRect l="50000" t="50000" r="50000" b="50000"/>
          </a:path>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defRPr kumimoji="0" lang="en-US" sz="2800" b="0" i="0" u="none" strike="noStrike" cap="none" normalizeH="0" baseline="0" smtClean="0">
            <a:ln>
              <a:noFill/>
            </a:ln>
            <a:solidFill>
              <a:schemeClr val="accent1"/>
            </a:solidFill>
            <a:effectLst/>
            <a:latin typeface="Arial"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Designs\LaVerne.pot</Template>
  <TotalTime>2503</TotalTime>
  <Words>4082</Words>
  <Application>Microsoft Office PowerPoint</Application>
  <PresentationFormat>On-screen Show (4:3)</PresentationFormat>
  <Paragraphs>405</Paragraphs>
  <Slides>58</Slides>
  <Notes>12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Capsules</vt:lpstr>
      <vt:lpstr>Ibadah in Islam</vt:lpstr>
      <vt:lpstr>Topics to be Covered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Ibadah?</vt:lpstr>
      <vt:lpstr>What is Ibadah?</vt:lpstr>
      <vt:lpstr>WORSHIP (IBADAH)</vt:lpstr>
      <vt:lpstr>THE CONCEPT OF WORSHIP</vt:lpstr>
      <vt:lpstr>What is Ibadah?</vt:lpstr>
      <vt:lpstr>What is Ibadah?</vt:lpstr>
      <vt:lpstr>The comprehensiveness of "ibadah" for all deen: </vt:lpstr>
      <vt:lpstr>The comprehensiveness of "ibadah" for all deen: </vt:lpstr>
      <vt:lpstr>The comprehensiveness of "ibadah" for all aspects of this life: </vt:lpstr>
      <vt:lpstr>The comprehensiveness of "ibadah" for all aspects of this life: </vt:lpstr>
      <vt:lpstr>The useful social activities are considered as "ibadah" to Allah  </vt:lpstr>
      <vt:lpstr>Making a living is considered as "ibadah" to Allah if the following conditions are met:  </vt:lpstr>
      <vt:lpstr> Even the activities that man initiates out of his nature to satisfy his desires are considered as "ibadah" to Allah  </vt:lpstr>
      <vt:lpstr>WHERE ARE WE FROM?</vt:lpstr>
      <vt:lpstr>WHERE ARE WE FROM? What is worship?</vt:lpstr>
      <vt:lpstr>WHERE ARE WE FROM? How do we worship Allah?</vt:lpstr>
      <vt:lpstr>WHERE ARE WE FROM? How do we worship Allah?</vt:lpstr>
      <vt:lpstr>WHERE ARE WE FROM? Why do we worship Allah?</vt:lpstr>
      <vt:lpstr>WHERE ARE WE GOING?  The Purpose of Life</vt:lpstr>
      <vt:lpstr>WHERE ARE WE GOING?  The Purpose of Life</vt:lpstr>
      <vt:lpstr>WHERE ARE WE GOING?  The Purpose of Life: What does the Qur’an say?</vt:lpstr>
      <vt:lpstr>WHERE ARE WE GOING?  The Purpose of Life: What does human nature (Fitrah) tell us?</vt:lpstr>
      <vt:lpstr>WHERE ARE WE GOING?  The Purpose of Life: Since Allah is the goal of life:</vt:lpstr>
      <vt:lpstr>PowerPoint Presentation</vt:lpstr>
      <vt:lpstr>PowerPoint Presentation</vt:lpstr>
      <vt:lpstr>PowerPoint Presentation</vt:lpstr>
      <vt:lpstr>PowerPoint Presentation</vt:lpstr>
      <vt:lpstr>Halal</vt:lpstr>
      <vt:lpstr>Haram</vt:lpstr>
      <vt:lpstr>Halal - Summary</vt:lpstr>
      <vt:lpstr>Halal - Summary</vt:lpstr>
      <vt:lpstr> Rights pertaining to marriage in Islam: </vt:lpstr>
      <vt:lpstr>Rights of Women in Islam</vt:lpstr>
      <vt:lpstr>3. ETHICS (Akhlak)</vt:lpstr>
      <vt:lpstr>3. AKHLAK and AQIDAH</vt:lpstr>
      <vt:lpstr>3. AKHLAK and AQIDAH</vt:lpstr>
      <vt:lpstr>PowerPoint Presentation</vt:lpstr>
      <vt:lpstr>PowerPoint Presentation</vt:lpstr>
      <vt:lpstr>PowerPoint Presentation</vt:lpstr>
      <vt:lpstr>PowerPoint Presentation</vt:lpstr>
      <vt:lpstr>PowerPoint Presentation</vt:lpstr>
      <vt:lpstr>FOUNDATION OF  ISLAMIC SYSTEMS</vt:lpstr>
      <vt:lpstr>PowerPoint Presentation</vt:lpstr>
      <vt:lpstr>PowerPoint Presentation</vt:lpstr>
      <vt:lpstr>MEANING OF FAITH (IMAN)</vt:lpstr>
      <vt:lpstr>…FAITH</vt:lpstr>
      <vt:lpstr>PILLARS OF FAITH</vt:lpstr>
      <vt:lpstr>PowerPoint Presentation</vt:lpstr>
      <vt:lpstr>PowerPoint Presentation</vt:lpstr>
    </vt:vector>
  </TitlesOfParts>
  <Company>IASTED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IASTED</dc:creator>
  <cp:lastModifiedBy>Philips</cp:lastModifiedBy>
  <cp:revision>222</cp:revision>
  <dcterms:created xsi:type="dcterms:W3CDTF">2001-12-11T23:34:17Z</dcterms:created>
  <dcterms:modified xsi:type="dcterms:W3CDTF">2014-06-17T16:01:24Z</dcterms:modified>
</cp:coreProperties>
</file>