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2" r:id="rId2"/>
    <p:sldMasterId id="2147483758" r:id="rId3"/>
    <p:sldMasterId id="2147483796" r:id="rId4"/>
    <p:sldMasterId id="2147483808" r:id="rId5"/>
  </p:sldMasterIdLst>
  <p:notesMasterIdLst>
    <p:notesMasterId r:id="rId61"/>
  </p:notesMasterIdLst>
  <p:handoutMasterIdLst>
    <p:handoutMasterId r:id="rId62"/>
  </p:handoutMasterIdLst>
  <p:sldIdLst>
    <p:sldId id="290" r:id="rId6"/>
    <p:sldId id="364" r:id="rId7"/>
    <p:sldId id="383" r:id="rId8"/>
    <p:sldId id="349" r:id="rId9"/>
    <p:sldId id="350" r:id="rId10"/>
    <p:sldId id="292" r:id="rId11"/>
    <p:sldId id="384" r:id="rId12"/>
    <p:sldId id="294" r:id="rId13"/>
    <p:sldId id="365" r:id="rId14"/>
    <p:sldId id="343" r:id="rId15"/>
    <p:sldId id="296" r:id="rId16"/>
    <p:sldId id="327" r:id="rId17"/>
    <p:sldId id="351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82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63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66" r:id="rId52"/>
    <p:sldId id="306" r:id="rId53"/>
    <p:sldId id="307" r:id="rId54"/>
    <p:sldId id="325" r:id="rId55"/>
    <p:sldId id="341" r:id="rId56"/>
    <p:sldId id="344" r:id="rId57"/>
    <p:sldId id="345" r:id="rId58"/>
    <p:sldId id="348" r:id="rId59"/>
    <p:sldId id="324" r:id="rId60"/>
  </p:sldIdLst>
  <p:sldSz cx="9144000" cy="6858000" type="screen4x3"/>
  <p:notesSz cx="9144000" cy="6858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FF66"/>
    <a:srgbClr val="FFFF00"/>
    <a:srgbClr val="0000FF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98" autoAdjust="0"/>
    <p:restoredTop sz="94660"/>
  </p:normalViewPr>
  <p:slideViewPr>
    <p:cSldViewPr showGuides="1">
      <p:cViewPr varScale="1">
        <p:scale>
          <a:sx n="78" d="100"/>
          <a:sy n="78" d="100"/>
        </p:scale>
        <p:origin x="-8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C5E74A-7482-4DED-8CAE-7FEBB5C67C09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23429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单击以编辑母片</a:t>
            </a:r>
            <a:endParaRPr lang="zh-TW" altLang="en-US" noProof="0" smtClean="0"/>
          </a:p>
          <a:p>
            <a:pPr lvl="1"/>
            <a:r>
              <a:rPr lang="zh-TW" altLang="en-US" noProof="0" smtClean="0"/>
              <a:t>第二层</a:t>
            </a:r>
          </a:p>
          <a:p>
            <a:pPr lvl="2"/>
            <a:r>
              <a:rPr lang="zh-TW" altLang="en-US" noProof="0" smtClean="0"/>
              <a:t>第三层</a:t>
            </a:r>
          </a:p>
          <a:p>
            <a:pPr lvl="3"/>
            <a:r>
              <a:rPr lang="zh-TW" altLang="en-US" noProof="0" smtClean="0"/>
              <a:t>第四层</a:t>
            </a:r>
          </a:p>
          <a:p>
            <a:pPr lvl="4"/>
            <a:r>
              <a:rPr lang="zh-TW" altLang="en-US" noProof="0" smtClean="0"/>
              <a:t>第五层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49D476F-EB98-4407-A01C-542B8913783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="" xmlns:p14="http://schemas.microsoft.com/office/powerpoint/2010/main" val="3711561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E9C627-013B-4AD1-8C37-98ABC7B67925}" type="slidenum">
              <a:rPr lang="en-US" altLang="zh-TW" smtClean="0"/>
              <a:pPr/>
              <a:t>1</a:t>
            </a:fld>
            <a:endParaRPr lang="en-US" altLang="zh-TW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25D47AF6-A556-4F51-81C1-D58129243A48}" type="slidenum">
              <a:rPr lang="en-US" altLang="zh-TW">
                <a:solidFill>
                  <a:prstClr val="black"/>
                </a:solidFill>
              </a:rPr>
              <a:pPr eaLnBrk="1" hangingPunct="1"/>
              <a:t>13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F38F374B-0F24-4340-BCB5-44E43F15E501}" type="slidenum">
              <a:rPr lang="en-US" altLang="zh-TW" sz="1200" smtClean="0">
                <a:latin typeface="Arial" charset="0"/>
              </a:rPr>
              <a:pPr eaLnBrk="1" hangingPunct="1"/>
              <a:t>14</a:t>
            </a:fld>
            <a:endParaRPr lang="en-US" altLang="zh-TW" sz="1200" smtClean="0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9885AACE-27B1-4673-B4F5-689D13B49085}" type="slidenum">
              <a:rPr lang="en-US" altLang="zh-TW" sz="1200" smtClean="0">
                <a:latin typeface="Arial" charset="0"/>
              </a:rPr>
              <a:pPr eaLnBrk="1" hangingPunct="1"/>
              <a:t>15</a:t>
            </a:fld>
            <a:endParaRPr lang="en-US" altLang="zh-TW" sz="1200" smtClean="0"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E381B183-0019-4E56-9A33-278286C3A9A1}" type="slidenum">
              <a:rPr lang="en-US" altLang="zh-TW" sz="1200" smtClean="0">
                <a:latin typeface="Arial" charset="0"/>
              </a:rPr>
              <a:pPr eaLnBrk="1" hangingPunct="1"/>
              <a:t>16</a:t>
            </a:fld>
            <a:endParaRPr lang="en-US" altLang="zh-TW" sz="1200" smtClean="0"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F99EFCD7-419C-4D0E-AF2E-8EFB8B0F0272}" type="slidenum">
              <a:rPr lang="en-US" altLang="zh-TW" sz="1200" smtClean="0">
                <a:latin typeface="Arial" charset="0"/>
              </a:rPr>
              <a:pPr eaLnBrk="1" hangingPunct="1"/>
              <a:t>17</a:t>
            </a:fld>
            <a:endParaRPr lang="en-US" altLang="zh-TW" sz="1200" smtClean="0"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764AD38D-3D1E-4EA6-B19C-8A2F083177B6}" type="slidenum">
              <a:rPr lang="en-US" altLang="zh-TW" sz="1200" smtClean="0">
                <a:latin typeface="Arial" charset="0"/>
              </a:rPr>
              <a:pPr eaLnBrk="1" hangingPunct="1"/>
              <a:t>18</a:t>
            </a:fld>
            <a:endParaRPr lang="en-US" altLang="zh-TW" sz="1200" smtClean="0">
              <a:latin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5321ADBA-53F5-488E-B979-A590F9A9BF48}" type="slidenum">
              <a:rPr lang="en-US" altLang="zh-TW" sz="1200" smtClean="0">
                <a:latin typeface="Arial" charset="0"/>
              </a:rPr>
              <a:pPr eaLnBrk="1" hangingPunct="1"/>
              <a:t>19</a:t>
            </a:fld>
            <a:endParaRPr lang="en-US" altLang="zh-TW" sz="1200" smtClean="0">
              <a:latin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455FC573-8A26-4543-B2E3-1D110D9F5080}" type="slidenum">
              <a:rPr lang="en-US" altLang="zh-TW" sz="1200" smtClean="0">
                <a:latin typeface="Arial" charset="0"/>
              </a:rPr>
              <a:pPr eaLnBrk="1" hangingPunct="1"/>
              <a:t>20</a:t>
            </a:fld>
            <a:endParaRPr lang="en-US" altLang="zh-TW" sz="1200" smtClean="0"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55B5ECD2-7B9F-4BAE-B8A3-3757EAF47991}" type="slidenum">
              <a:rPr lang="en-US" altLang="zh-TW" sz="1200" smtClean="0">
                <a:latin typeface="Arial" charset="0"/>
              </a:rPr>
              <a:pPr eaLnBrk="1" hangingPunct="1"/>
              <a:t>21</a:t>
            </a:fld>
            <a:endParaRPr lang="en-US" altLang="zh-TW" sz="1200" smtClean="0">
              <a:latin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0A0B6087-4426-49A1-AE37-3347BE5F5982}" type="slidenum">
              <a:rPr lang="en-US" altLang="zh-TW" sz="1200" smtClean="0">
                <a:latin typeface="Arial" charset="0"/>
              </a:rPr>
              <a:pPr eaLnBrk="1" hangingPunct="1"/>
              <a:t>22</a:t>
            </a:fld>
            <a:endParaRPr lang="en-US" altLang="zh-TW" sz="1200" smtClean="0">
              <a:latin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CA8842-9353-4614-8A8C-C8134139079A}" type="slidenum">
              <a:rPr lang="en-US" altLang="zh-TW" smtClean="0"/>
              <a:pPr/>
              <a:t>3</a:t>
            </a:fld>
            <a:endParaRPr lang="en-US" altLang="zh-TW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EAAA05A0-CC36-4D03-833E-686337239921}" type="slidenum">
              <a:rPr lang="en-US" altLang="zh-TW" sz="1200" smtClean="0">
                <a:latin typeface="Arial" charset="0"/>
              </a:rPr>
              <a:pPr eaLnBrk="1" hangingPunct="1"/>
              <a:t>23</a:t>
            </a:fld>
            <a:endParaRPr lang="en-US" altLang="zh-TW" sz="1200" smtClean="0">
              <a:latin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70FBB785-02F0-4F3C-8756-1F088B2CFDF5}" type="slidenum">
              <a:rPr lang="en-US" altLang="zh-TW" sz="1200" smtClean="0">
                <a:latin typeface="Arial" charset="0"/>
              </a:rPr>
              <a:pPr eaLnBrk="1" hangingPunct="1"/>
              <a:t>24</a:t>
            </a:fld>
            <a:endParaRPr lang="en-US" altLang="zh-TW" sz="1200" smtClean="0">
              <a:latin typeface="Arial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38B6E98E-CC84-4430-B090-5069809BE82D}" type="slidenum">
              <a:rPr lang="en-US" altLang="zh-TW" sz="1200" smtClean="0">
                <a:latin typeface="Arial" charset="0"/>
              </a:rPr>
              <a:pPr eaLnBrk="1" hangingPunct="1"/>
              <a:t>25</a:t>
            </a:fld>
            <a:endParaRPr lang="en-US" altLang="zh-TW" sz="1200" smtClean="0">
              <a:latin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66BBF0FD-7C0E-4FC8-9DCD-2BD2882A5D6C}" type="slidenum">
              <a:rPr lang="en-US" altLang="zh-TW" sz="1200" smtClean="0">
                <a:latin typeface="Arial" charset="0"/>
              </a:rPr>
              <a:pPr eaLnBrk="1" hangingPunct="1"/>
              <a:t>26</a:t>
            </a:fld>
            <a:endParaRPr lang="en-US" altLang="zh-TW" sz="1200" smtClean="0">
              <a:latin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C335CD4A-108A-469E-8372-E0AFF9F95377}" type="slidenum">
              <a:rPr lang="en-US" altLang="zh-TW" sz="1200" smtClean="0">
                <a:latin typeface="Arial" charset="0"/>
              </a:rPr>
              <a:pPr eaLnBrk="1" hangingPunct="1"/>
              <a:t>27</a:t>
            </a:fld>
            <a:endParaRPr lang="en-US" altLang="zh-TW" sz="1200" smtClean="0">
              <a:latin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A55711EF-913A-4227-97EB-5943D830EC48}" type="slidenum">
              <a:rPr lang="en-US" altLang="zh-TW">
                <a:solidFill>
                  <a:prstClr val="black"/>
                </a:solidFill>
              </a:rPr>
              <a:pPr eaLnBrk="1" hangingPunct="1"/>
              <a:t>28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F8A1140A-DE0D-42BC-981D-734DDABD5D34}" type="slidenum">
              <a:rPr lang="en-US" altLang="zh-TW">
                <a:solidFill>
                  <a:prstClr val="black"/>
                </a:solidFill>
              </a:rPr>
              <a:pPr eaLnBrk="1" hangingPunct="1"/>
              <a:t>29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5EB45E11-F260-4488-8C75-F20DE90E9940}" type="slidenum">
              <a:rPr lang="en-US" altLang="zh-TW">
                <a:solidFill>
                  <a:prstClr val="black"/>
                </a:solidFill>
              </a:rPr>
              <a:pPr eaLnBrk="1" hangingPunct="1"/>
              <a:t>30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AA915A79-FE7B-4B7E-BFC5-76E7529508A7}" type="slidenum">
              <a:rPr lang="en-US" altLang="zh-TW">
                <a:solidFill>
                  <a:prstClr val="black"/>
                </a:solidFill>
              </a:rPr>
              <a:pPr eaLnBrk="1" hangingPunct="1"/>
              <a:t>31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C871BDE5-2234-410F-B87A-E908C3D47EC8}" type="slidenum">
              <a:rPr lang="en-US" altLang="zh-TW">
                <a:solidFill>
                  <a:prstClr val="black"/>
                </a:solidFill>
              </a:rPr>
              <a:pPr eaLnBrk="1" hangingPunct="1"/>
              <a:t>32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228E01-29BA-4397-B9B0-2E5B6F722B90}" type="slidenum">
              <a:rPr lang="en-US" altLang="zh-TW" smtClean="0"/>
              <a:pPr/>
              <a:t>6</a:t>
            </a:fld>
            <a:endParaRPr lang="en-US" altLang="zh-TW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8E5F3B43-2371-4FD4-87AC-A5C3D39BB806}" type="slidenum">
              <a:rPr lang="en-US" altLang="zh-TW">
                <a:solidFill>
                  <a:prstClr val="black"/>
                </a:solidFill>
              </a:rPr>
              <a:pPr eaLnBrk="1" hangingPunct="1"/>
              <a:t>33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0BAAA09D-1E81-4E53-9309-3162EB8CF476}" type="slidenum">
              <a:rPr lang="en-US" altLang="zh-TW">
                <a:solidFill>
                  <a:prstClr val="black"/>
                </a:solidFill>
              </a:rPr>
              <a:pPr eaLnBrk="1" hangingPunct="1"/>
              <a:t>34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758A75E2-F841-4366-B74A-5CB5FA33E5BA}" type="slidenum">
              <a:rPr lang="en-US" altLang="zh-TW">
                <a:solidFill>
                  <a:prstClr val="black"/>
                </a:solidFill>
              </a:rPr>
              <a:pPr eaLnBrk="1" hangingPunct="1"/>
              <a:t>35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0F3BE258-3B94-4329-8130-BCE04BC82D27}" type="slidenum">
              <a:rPr lang="en-US" altLang="zh-TW">
                <a:solidFill>
                  <a:prstClr val="black"/>
                </a:solidFill>
              </a:rPr>
              <a:pPr eaLnBrk="1" hangingPunct="1"/>
              <a:t>36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588D1804-EFBE-4FD3-BD57-AC7B6ADCE33B}" type="slidenum">
              <a:rPr lang="en-US" altLang="zh-TW">
                <a:solidFill>
                  <a:prstClr val="black"/>
                </a:solidFill>
              </a:rPr>
              <a:pPr eaLnBrk="1" hangingPunct="1"/>
              <a:t>37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188A8C-6EA2-4234-A58C-C2E98DE97A70}" type="slidenum">
              <a:rPr lang="en-US" altLang="zh-TW" smtClean="0"/>
              <a:pPr/>
              <a:t>38</a:t>
            </a:fld>
            <a:endParaRPr lang="en-US" altLang="zh-TW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CFD175-A711-48D8-A08C-FC5DA12F27B9}" type="slidenum">
              <a:rPr lang="en-US" altLang="zh-TW" smtClean="0"/>
              <a:pPr/>
              <a:t>39</a:t>
            </a:fld>
            <a:endParaRPr lang="en-US" altLang="zh-TW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dirty="0" smtClean="0"/>
              <a:t>http://www.preteristarchive.com/ARTchive/Exhibits/1638_poussin_jerusalem.htm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4F720D-438A-4D98-96EE-D55B4706DBED}" type="slidenum">
              <a:rPr lang="en-US" altLang="zh-TW" smtClean="0"/>
              <a:pPr/>
              <a:t>40</a:t>
            </a:fld>
            <a:endParaRPr lang="en-US" altLang="zh-TW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3EF728-070D-43F1-923F-B31F273141EC}" type="slidenum">
              <a:rPr lang="en-US" altLang="zh-TW" smtClean="0"/>
              <a:pPr/>
              <a:t>41</a:t>
            </a:fld>
            <a:endParaRPr lang="en-US" altLang="zh-TW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DF42FB-A6DB-47C8-B286-A93AEE9F84CC}" type="slidenum">
              <a:rPr lang="en-US" altLang="zh-TW" smtClean="0"/>
              <a:pPr/>
              <a:t>42</a:t>
            </a:fld>
            <a:endParaRPr lang="en-US" altLang="zh-TW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5EE22E-BA93-4CE9-B842-C42FEECE1313}" type="slidenum">
              <a:rPr lang="en-US" altLang="zh-TW" smtClean="0"/>
              <a:pPr/>
              <a:t>7</a:t>
            </a:fld>
            <a:endParaRPr lang="en-US" altLang="zh-TW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0FB71A-D4C1-4FA7-9868-05AD3B9DD710}" type="slidenum">
              <a:rPr lang="en-US" altLang="zh-TW" smtClean="0"/>
              <a:pPr/>
              <a:t>43</a:t>
            </a:fld>
            <a:endParaRPr lang="en-US" altLang="zh-TW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3B0277-C2BB-48D1-BF71-57D384269EE1}" type="slidenum">
              <a:rPr lang="en-US" altLang="zh-TW" smtClean="0"/>
              <a:pPr/>
              <a:t>44</a:t>
            </a:fld>
            <a:endParaRPr lang="en-US" altLang="zh-TW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563466-02AB-4D12-9004-FD8D991EF274}" type="slidenum">
              <a:rPr lang="en-US" altLang="zh-TW" smtClean="0"/>
              <a:pPr/>
              <a:t>45</a:t>
            </a:fld>
            <a:endParaRPr lang="en-US" altLang="zh-TW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36DBD6-3766-4D55-8705-6FB2EB71BBB0}" type="slidenum">
              <a:rPr lang="en-US" altLang="zh-TW" smtClean="0"/>
              <a:pPr/>
              <a:t>46</a:t>
            </a:fld>
            <a:endParaRPr lang="en-US" altLang="zh-TW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dirty="0" smtClean="0"/>
              <a:t>http://www.lessing-photo.com/dispimg.asp?i=03080166+&amp;cr=6&amp;cl=1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C8F084-FA24-4D89-99AE-36AC15109A30}" type="slidenum">
              <a:rPr lang="en-US" altLang="zh-TW" smtClean="0"/>
              <a:pPr/>
              <a:t>48</a:t>
            </a:fld>
            <a:endParaRPr lang="en-US" altLang="zh-TW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375D10-5C15-44FC-8E1D-16956DB879B8}" type="slidenum">
              <a:rPr lang="en-US" altLang="zh-TW" smtClean="0"/>
              <a:pPr/>
              <a:t>49</a:t>
            </a:fld>
            <a:endParaRPr lang="en-US" altLang="zh-TW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93F6CC-000B-441A-9DE9-D9E43C9C94CC}" type="slidenum">
              <a:rPr lang="en-US" altLang="zh-TW" smtClean="0"/>
              <a:pPr/>
              <a:t>50</a:t>
            </a:fld>
            <a:endParaRPr lang="en-US" altLang="zh-TW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BD6D4-3BDF-426D-9CAF-2FFE1C1B8E3A}" type="slidenum">
              <a:rPr lang="en-US" altLang="zh-TW" smtClean="0"/>
              <a:pPr/>
              <a:t>51</a:t>
            </a:fld>
            <a:endParaRPr lang="en-US" altLang="zh-TW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B8FA83-AC83-4BA2-9BCB-90CA8BFBF04A}" type="slidenum">
              <a:rPr lang="en-US" altLang="zh-TW"/>
              <a:pPr/>
              <a:t>52</a:t>
            </a:fld>
            <a:endParaRPr lang="en-US" altLang="zh-TW" dirty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D283C6-54D3-45B4-8C08-6973BA60F8F0}" type="slidenum">
              <a:rPr lang="en-US" altLang="zh-TW"/>
              <a:pPr/>
              <a:t>53</a:t>
            </a:fld>
            <a:endParaRPr lang="en-US" altLang="zh-TW" dirty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9A3AA3-75EB-4ACC-B7CA-F617EC94522F}" type="slidenum">
              <a:rPr lang="en-US" altLang="zh-TW" smtClean="0"/>
              <a:pPr/>
              <a:t>8</a:t>
            </a:fld>
            <a:endParaRPr lang="en-US" altLang="zh-TW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4531CE-5A25-4E26-8F12-B2775AFDDDB8}" type="slidenum">
              <a:rPr lang="en-US" altLang="zh-TW"/>
              <a:pPr/>
              <a:t>54</a:t>
            </a:fld>
            <a:endParaRPr lang="en-US" altLang="zh-TW" dirty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3CAEF5-8CF0-4135-A9C3-4A194D7160C2}" type="slidenum">
              <a:rPr lang="en-US" altLang="zh-TW" smtClean="0"/>
              <a:pPr/>
              <a:t>55</a:t>
            </a:fld>
            <a:endParaRPr lang="en-US" altLang="zh-TW" dirty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01742-698B-4B10-A30B-F7027F4C6182}" type="slidenum">
              <a:rPr lang="en-US" altLang="zh-TW" smtClean="0">
                <a:solidFill>
                  <a:prstClr val="black"/>
                </a:solidFill>
              </a:rPr>
              <a:pPr/>
              <a:t>9</a:t>
            </a:fld>
            <a:endParaRPr lang="en-US" altLang="zh-TW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D476F-EB98-4407-A01C-542B8913783A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8E4549-A417-4046-9C7B-0B6C341E3AEB}" type="slidenum">
              <a:rPr lang="en-US" altLang="zh-TW" smtClean="0"/>
              <a:pPr/>
              <a:t>11</a:t>
            </a:fld>
            <a:endParaRPr lang="en-US" altLang="zh-TW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66C8DD-9247-4061-841E-4E3DDE3A0CE8}" type="slidenum">
              <a:rPr lang="en-US" altLang="zh-TW" smtClean="0"/>
              <a:pPr/>
              <a:t>12</a:t>
            </a:fld>
            <a:endParaRPr lang="en-US" altLang="zh-TW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单击以编辑母片标题样式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单击以编辑母片副标题样式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F30AD-8DA0-49D0-98E8-0EBD63FF95A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A5A58-E0AC-49E5-8958-B851F646396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2EA96-9D51-474A-A231-F4BB3B8B895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F0E2E-F0D2-43FD-9592-7289BE725B5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8615C-05BA-435A-8F62-B9969E3878D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E8BB0-7B43-4FFF-907C-7AED6B502B35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52D33-9AC9-40D7-85AC-96BEF7FC26FC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BC1EC-C354-4CA0-A84D-E080E6191765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8230E-3B11-4711-84F8-C0112876F0C9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83EE2-FFDA-49CC-865F-FCFE2B672F7F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244B9-EE26-409F-BBE7-5AC452ADF4FD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C3406-72B5-41C4-B2CB-2992B9454C4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E82CE-07CB-4765-81FF-C44345EA8590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3AC93-20B8-445E-AEA9-16656AD70B1C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5AB14-9B87-48E1-A569-7B5F4B8A6274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4A34E-1662-4FA2-BE87-5F5022E904A2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A1EBA-F3BB-4E32-BFC5-C54B15B2E9DB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D7A02-A7E1-4A83-A4B3-53952EF7E05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000B2-929D-4612-9F97-0ABB836D1DE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DB590-61A1-4E86-B75F-53C7121234E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07E9E-0096-455E-AA6F-3A7396B7B9C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95AE8-4CA3-4B0E-BCAA-E8156616EB7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9FDB4-ABC2-4868-911B-B828B73EB1E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F2A00-AA04-4700-8498-C4D44FC1BF8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CF84B-1E0D-4097-8E45-EA80F8A1A0B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EB80E-76CE-4115-BFB6-1801C5CEA8A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F5D15-ACE6-4A14-88A7-1791FA3134A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ACCED-708C-4F07-8160-27728DA99A2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F211A-66B8-4EFA-B567-84E0D45DC2F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5E3E7-F21A-42A5-B6FD-EB916D1AC28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0F9D3-D66B-46AB-B840-D2326319DE9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70960-301D-482D-9612-78A96340C53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083238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353EA-B5A9-4E35-BB05-01789FF7C48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563048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96B7D-BAF6-41E4-A0C1-561FE39EF8E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2770F-3B73-4364-B808-F9F1E4A8337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080134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6C57B-88EF-4D45-89AA-86D911D7D0F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018372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99DCB-34BF-4D17-9A2D-7800EAD8F3E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470420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54596-0215-43C3-B08F-BC27900F854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608705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38089-82AD-4749-A304-914469C8529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038852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D7449-AB7D-4B54-9FCE-2696D4F6FB3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984101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7B0F8-59B6-46DE-8837-C7E7115F3C4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509267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E8F5E-4C8E-4407-B016-0ABA252FE63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714602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F03A-075E-48F5-9453-98885385343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37157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FA399-068C-4011-8D81-996C2F4BA4D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123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48C78-85D0-4B66-AE30-492FFC84076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03C6A-F196-40E8-87F3-572A14A3AE8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3481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1600E-4B21-4954-BD07-DB7EBAADAC9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38520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FCAE1-A686-478B-BCC3-FB402BE2803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44337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8FA98-D7E3-4CEC-AEC5-38432D33CAC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79428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F9DF6-991F-4A5E-BB17-1CB2F548756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7787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5C262-D288-46FE-BBB1-A29B899B928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82103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74A1E-5C07-4815-A882-19EA5929604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40737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9592F-EA56-4D89-B163-756F70449BD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03305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12AE5-A9DB-48BD-BE58-E826408B58D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2154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2E2E1-AB2C-4555-915E-A351AE1BE4F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264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44469-0403-425E-BF7B-B88AEA4499B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FE48B-FFBD-4E40-89FE-F1E373C775C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6853-CBF4-429A-B571-609AC701790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312C7-FB1C-4AD5-806A-66985ED95E1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单击以编辑母片标题样式</a:t>
            </a:r>
            <a:endParaRPr lang="zh-TW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单击以编辑母片</a:t>
            </a:r>
            <a:endParaRPr lang="zh-TW" altLang="en-US" smtClean="0"/>
          </a:p>
          <a:p>
            <a:pPr lvl="1"/>
            <a:r>
              <a:rPr lang="zh-TW" altLang="en-US" smtClean="0"/>
              <a:t>第二层</a:t>
            </a:r>
          </a:p>
          <a:p>
            <a:pPr lvl="2"/>
            <a:r>
              <a:rPr lang="zh-TW" altLang="en-US" smtClean="0"/>
              <a:t>第三层</a:t>
            </a:r>
          </a:p>
          <a:p>
            <a:pPr lvl="3"/>
            <a:r>
              <a:rPr lang="zh-TW" altLang="en-US" smtClean="0"/>
              <a:t>第四层</a:t>
            </a:r>
          </a:p>
          <a:p>
            <a:pPr lvl="4"/>
            <a:r>
              <a:rPr lang="zh-TW" altLang="en-US" smtClean="0"/>
              <a:t>第五层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C2243AE-A546-4560-86A4-53304AE83F1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defRPr>
            </a:lvl1pPr>
          </a:lstStyle>
          <a:p>
            <a:pPr>
              <a:defRPr/>
            </a:pPr>
            <a:fld id="{A5ED06F1-5CDF-4C37-AA55-19216CA05563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144C1CE-67B1-4B9B-8E55-F152F13AF67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smtClean="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smtClean="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smtClean="0"/>
            </a:lvl1pPr>
          </a:lstStyle>
          <a:p>
            <a:pPr>
              <a:defRPr/>
            </a:pPr>
            <a:fld id="{CD54ED88-EB99-4828-858C-626C49E69E8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123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smtClean="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smtClean="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smtClean="0"/>
            </a:lvl1pPr>
          </a:lstStyle>
          <a:p>
            <a:pPr>
              <a:defRPr/>
            </a:pPr>
            <a:fld id="{65A942F8-F6F4-4CBB-9538-75828C064F1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339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teacher\Desktop\love\911scholars's%20Channel4.WMV" TargetMode="Externa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lessing-photo.com/search.asp?a=L&amp;lc=20202020464B&amp;ln=Bibliotheque+de+l'Arsenal,+Paris,+France&amp;p=1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jpeg"/><Relationship Id="rId5" Type="http://schemas.openxmlformats.org/officeDocument/2006/relationships/hyperlink" Target="http://en.wikipedia.org/wiki/File:CarlyFiorina49416.jpeg" TargetMode="External"/><Relationship Id="rId4" Type="http://schemas.openxmlformats.org/officeDocument/2006/relationships/oleObject" Target="../embeddings/oleObject2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info.com/dRqWm.4GGgd.htm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7.jpeg"/><Relationship Id="rId4" Type="http://schemas.openxmlformats.org/officeDocument/2006/relationships/hyperlink" Target="http://en.wikipedia.org/wiki/File:EmperorSuleiman.jpg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kibush.co.il/show_file.asp?num=55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teacher\Desktop\love\BBC145.wmv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18240-6DC6-4D9F-B0B3-61E394E7C86D}" type="slidenum">
              <a:rPr lang="en-US" altLang="zh-TW"/>
              <a:pPr>
                <a:defRPr/>
              </a:pPr>
              <a:t>1</a:t>
            </a:fld>
            <a:endParaRPr lang="en-US" altLang="zh-TW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CN" altLang="en-US" sz="8800" dirty="0" smtClean="0">
                <a:solidFill>
                  <a:srgbClr val="FFFF00"/>
                </a:solidFill>
                <a:ea typeface="標楷體" pitchFamily="65" charset="-120"/>
              </a:rPr>
              <a:t>愛與寬容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chemeClr val="bg1"/>
                </a:solidFill>
              </a:rPr>
              <a:t>從</a:t>
            </a:r>
            <a:r>
              <a:rPr lang="en-US" altLang="zh-TW" b="1" dirty="0" smtClean="0">
                <a:solidFill>
                  <a:schemeClr val="bg1"/>
                </a:solidFill>
              </a:rPr>
              <a:t>9-11</a:t>
            </a:r>
            <a:r>
              <a:rPr lang="zh-TW" altLang="en-US" b="1" dirty="0" smtClean="0">
                <a:solidFill>
                  <a:schemeClr val="bg1"/>
                </a:solidFill>
              </a:rPr>
              <a:t>事件說起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6156325" y="5084763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b="1" dirty="0" smtClean="0">
                <a:solidFill>
                  <a:schemeClr val="bg1"/>
                </a:solidFill>
                <a:ea typeface="標楷體" pitchFamily="65" charset="-120"/>
              </a:rPr>
              <a:t>羽智雲</a:t>
            </a:r>
            <a:endParaRPr lang="zh-TW" altLang="en-US" sz="2400" b="1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5508625" y="5661025"/>
            <a:ext cx="3240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i="1" dirty="0">
                <a:solidFill>
                  <a:schemeClr val="bg1"/>
                </a:solidFill>
              </a:rPr>
              <a:t>yusufyu@yahoo.com.hk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1267" name="內容版面配置區 5" descr="fath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313" y="214313"/>
            <a:ext cx="4324350" cy="314325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97707-6A5D-436D-A6AD-7789C642B1E2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  <p:pic>
        <p:nvPicPr>
          <p:cNvPr id="11269" name="圖片 6" descr="family.memb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14313"/>
            <a:ext cx="44291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圖片 7" descr="stru.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3357563"/>
            <a:ext cx="4357687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圖片 11" descr="pilot.ufo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3357563"/>
            <a:ext cx="4429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611560" y="476672"/>
            <a:ext cx="38164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我並非是個陰謀論者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004048" y="3573016"/>
            <a:ext cx="38164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我</a:t>
            </a:r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並非是</a:t>
            </a:r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個陰謀論者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11560" y="3573016"/>
            <a:ext cx="38164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我</a:t>
            </a:r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並非是</a:t>
            </a:r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個陰謀論者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004048" y="404664"/>
            <a:ext cx="38164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我</a:t>
            </a:r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並非是</a:t>
            </a:r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個陰謀論者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979712" y="908720"/>
            <a:ext cx="23762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而是受害者之父親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156176" y="836712"/>
            <a:ext cx="26642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而是受害者之家屬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763688" y="1340768"/>
            <a:ext cx="266429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我確信有關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9/11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事件中，第三座大樓倒塌的原因，我們被人誤導了！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156176" y="1268760"/>
            <a:ext cx="273630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我確信有關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9/11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事件中，第三座大樓倒塌的原因，我們被人誤導了！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331640" y="4005064"/>
            <a:ext cx="30963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我是個專業的結構工師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084168" y="4005064"/>
            <a:ext cx="28083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我是個空軍飛機司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123728" y="4437112"/>
            <a:ext cx="244827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據我的專業判斷，在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9/11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事件中，第三座大樓並非因火燒而倒塌的！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372200" y="4437112"/>
            <a:ext cx="244827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據我的經驗，有關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9/11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事件的交待，矛盾及疑點不少！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3C536-011C-453F-A70E-5B7B6B4B36E7}" type="slidenum">
              <a:rPr lang="en-US" altLang="zh-TW"/>
              <a:pPr>
                <a:defRPr/>
              </a:pPr>
              <a:t>11</a:t>
            </a:fld>
            <a:endParaRPr lang="en-US" altLang="zh-TW" dirty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sz="5400" b="1" dirty="0" smtClean="0">
                <a:solidFill>
                  <a:srgbClr val="FFFF00"/>
                </a:solidFill>
              </a:rPr>
              <a:t>9-11</a:t>
            </a:r>
            <a:r>
              <a:rPr lang="zh-TW" altLang="en-US" sz="5400" b="1" dirty="0" smtClean="0">
                <a:solidFill>
                  <a:srgbClr val="FFFF00"/>
                </a:solidFill>
                <a:ea typeface="標楷體" pitchFamily="65" charset="-120"/>
              </a:rPr>
              <a:t>事件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3238"/>
            <a:ext cx="813435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zh-CN" altLang="en-US" b="1" dirty="0" smtClean="0">
                <a:solidFill>
                  <a:schemeClr val="bg1"/>
                </a:solidFill>
              </a:rPr>
              <a:t>即使事件真的是由一小撮穆斯林所為，亦不能歸究于世界的穆斯林身上</a:t>
            </a:r>
            <a:endParaRPr lang="zh-TW" altLang="en-US" b="1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b="1" dirty="0" smtClean="0">
                <a:solidFill>
                  <a:schemeClr val="bg1"/>
                </a:solidFill>
              </a:rPr>
              <a:t>事發後不久，穆斯林的領袖如其他人一樣，都齊聲譴責這種暴行</a:t>
            </a:r>
            <a:endParaRPr lang="zh-TW" altLang="en-US" b="1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b="1" dirty="0" smtClean="0">
                <a:solidFill>
                  <a:schemeClr val="bg1"/>
                </a:solidFill>
              </a:rPr>
              <a:t>更何況事件真相如謎，責任誰屬，難作定論</a:t>
            </a:r>
            <a:endParaRPr lang="zh-TW" altLang="en-US" b="1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 b="1" dirty="0" smtClean="0">
                <a:solidFill>
                  <a:schemeClr val="bg1"/>
                </a:solidFill>
              </a:rPr>
              <a:t>故遑論</a:t>
            </a:r>
            <a:r>
              <a:rPr lang="en-US" altLang="zh-TW" b="1" dirty="0" smtClean="0">
                <a:solidFill>
                  <a:schemeClr val="bg1"/>
                </a:solidFill>
              </a:rPr>
              <a:t>9-11</a:t>
            </a:r>
            <a:r>
              <a:rPr lang="zh-CN" altLang="en-US" b="1" dirty="0" smtClean="0">
                <a:solidFill>
                  <a:schemeClr val="bg1"/>
                </a:solidFill>
              </a:rPr>
              <a:t>事件是伊斯蘭教不寬容的例證</a:t>
            </a:r>
            <a:endParaRPr lang="zh-TW" alt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3315" name="內容版面配置區 5" descr="statemen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313" y="142875"/>
            <a:ext cx="8751887" cy="650081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A07A7-194A-4CCB-A150-3ADDEA022870}" type="slidenum">
              <a:rPr lang="en-US" altLang="zh-TW" smtClean="0"/>
              <a:pPr>
                <a:defRPr/>
              </a:pPr>
              <a:t>12</a:t>
            </a:fld>
            <a:endParaRPr lang="en-US" altLang="zh-TW" dirty="0"/>
          </a:p>
        </p:txBody>
      </p:sp>
      <p:sp>
        <p:nvSpPr>
          <p:cNvPr id="13317" name="文字方塊 6"/>
          <p:cNvSpPr txBox="1">
            <a:spLocks noChangeArrowheads="1"/>
          </p:cNvSpPr>
          <p:nvPr/>
        </p:nvSpPr>
        <p:spPr bwMode="auto">
          <a:xfrm>
            <a:off x="4000500" y="6215063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200" dirty="0"/>
              <a:t>http://islam.org.hk/current%20event/statement_919.asp</a:t>
            </a:r>
            <a:endParaRPr lang="zh-TW" altLang="en-US" sz="1200" dirty="0"/>
          </a:p>
        </p:txBody>
      </p:sp>
      <p:cxnSp>
        <p:nvCxnSpPr>
          <p:cNvPr id="9" name="直線接點 8"/>
          <p:cNvCxnSpPr/>
          <p:nvPr/>
        </p:nvCxnSpPr>
        <p:spPr>
          <a:xfrm>
            <a:off x="5572125" y="2500313"/>
            <a:ext cx="1571625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5000625" y="3786188"/>
            <a:ext cx="2857500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1428750" y="4071938"/>
            <a:ext cx="3071813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559B22C1-5CC8-419D-998C-61D5C613318F}" type="slidenum">
              <a:rPr kumimoji="0" lang="en-US" altLang="zh-TW">
                <a:solidFill>
                  <a:srgbClr val="000000"/>
                </a:solidFill>
              </a:rPr>
              <a:pPr eaLnBrk="1" hangingPunct="1"/>
              <a:t>13</a:t>
            </a:fld>
            <a:endParaRPr kumimoji="0" lang="en-US" altLang="zh-TW" dirty="0">
              <a:solidFill>
                <a:srgbClr val="000000"/>
              </a:solidFill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2519363" y="1370013"/>
            <a:ext cx="4105275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9600" dirty="0" smtClean="0">
                <a:solidFill>
                  <a:srgbClr val="FFFFFF"/>
                </a:solidFill>
                <a:latin typeface="Times New Roman" pitchFamily="18" charset="0"/>
                <a:ea typeface="和平特圓" pitchFamily="1" charset="-120"/>
              </a:rPr>
              <a:t>伊斯蘭</a:t>
            </a:r>
          </a:p>
          <a:p>
            <a:pPr algn="ctr" eaLnBrk="1" hangingPunct="1"/>
            <a:r>
              <a:rPr lang="zh-TW" altLang="en-US" sz="5400" dirty="0" smtClean="0">
                <a:solidFill>
                  <a:srgbClr val="FFFFFF"/>
                </a:solidFill>
                <a:latin typeface="Times New Roman" pitchFamily="18" charset="0"/>
                <a:ea typeface="和平特圓" pitchFamily="1" charset="-120"/>
              </a:rPr>
              <a:t>的</a:t>
            </a:r>
          </a:p>
          <a:p>
            <a:pPr algn="ctr" eaLnBrk="1" hangingPunct="1"/>
            <a:r>
              <a:rPr lang="zh-TW" altLang="en-US" sz="9600" dirty="0" smtClean="0">
                <a:solidFill>
                  <a:srgbClr val="FFFFFF"/>
                </a:solidFill>
                <a:latin typeface="Times New Roman" pitchFamily="18" charset="0"/>
                <a:ea typeface="和平特圓" pitchFamily="1" charset="-120"/>
              </a:rPr>
              <a:t>仁愛觀</a:t>
            </a:r>
          </a:p>
        </p:txBody>
      </p:sp>
      <p:pic>
        <p:nvPicPr>
          <p:cNvPr id="16388" name="Picture 3" descr="cerceve2ay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48015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9ED1B-71CA-4ECC-B5B2-B19D9F2CAF88}" type="slidenum">
              <a:rPr lang="en-US" altLang="zh-TW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357438" y="274638"/>
            <a:ext cx="4643437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6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仁愛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4688" y="2857500"/>
            <a:ext cx="2447925" cy="2447925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zh-TW" altLang="en-US" sz="5400" b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真主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sz="5400" b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人</a:t>
            </a: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102" name="文字方塊 7"/>
          <p:cNvSpPr txBox="1">
            <a:spLocks noChangeArrowheads="1"/>
          </p:cNvSpPr>
          <p:nvPr/>
        </p:nvSpPr>
        <p:spPr bwMode="auto">
          <a:xfrm>
            <a:off x="1785938" y="1857375"/>
            <a:ext cx="5643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4000" b="1" dirty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可從以下兩個層面討論：</a:t>
            </a:r>
          </a:p>
        </p:txBody>
      </p:sp>
    </p:spTree>
    <p:extLst>
      <p:ext uri="{BB962C8B-B14F-4D97-AF65-F5344CB8AC3E}">
        <p14:creationId xmlns="" xmlns:p14="http://schemas.microsoft.com/office/powerpoint/2010/main" val="364131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9CC8D-D603-45A5-8266-0FD96DA7BAF9}" type="slidenum">
              <a:rPr lang="en-US" altLang="zh-TW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835150" y="1884363"/>
            <a:ext cx="5616575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kumimoji="0" lang="zh-TW" altLang="en-US" sz="3200" b="1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古蘭經中用以下多個詞彙來概括「真主的慈愛」的觀念：</a:t>
            </a:r>
          </a:p>
          <a:p>
            <a:pPr>
              <a:lnSpc>
                <a:spcPct val="102000"/>
              </a:lnSpc>
              <a:spcBef>
                <a:spcPct val="30000"/>
              </a:spcBef>
              <a:buFont typeface="Wingdings" pitchFamily="2" charset="2"/>
              <a:buChar char="Ø"/>
            </a:pPr>
            <a:r>
              <a:rPr kumimoji="0" lang="zh-TW" altLang="en-US" sz="2800">
                <a:solidFill>
                  <a:srgbClr val="993300"/>
                </a:solidFill>
              </a:rPr>
              <a:t> </a:t>
            </a:r>
            <a:r>
              <a:rPr kumimoji="0" lang="ar-SA" altLang="zh-TW" b="1">
                <a:solidFill>
                  <a:srgbClr val="0033CC"/>
                </a:solidFill>
                <a:cs typeface="Times New Roman" pitchFamily="18" charset="0"/>
              </a:rPr>
              <a:t>رءُوف</a:t>
            </a:r>
            <a:r>
              <a:rPr kumimoji="0" lang="en-US" altLang="zh-TW" b="1"/>
              <a:t> </a:t>
            </a:r>
            <a:r>
              <a:rPr kumimoji="0" lang="en-US" altLang="zh-TW" sz="2800" b="1" i="1">
                <a:solidFill>
                  <a:srgbClr val="993300"/>
                </a:solidFill>
              </a:rPr>
              <a:t>ra’af</a:t>
            </a:r>
            <a:r>
              <a:rPr kumimoji="0" lang="en-US" altLang="zh-TW"/>
              <a:t> </a:t>
            </a:r>
            <a:r>
              <a:rPr kumimoji="0" lang="en-US" altLang="zh-TW" sz="2800">
                <a:solidFill>
                  <a:srgbClr val="993300"/>
                </a:solidFill>
              </a:rPr>
              <a:t> - </a:t>
            </a:r>
            <a:r>
              <a:rPr kumimoji="0" lang="zh-TW" altLang="en-US" sz="2800" b="1">
                <a:solidFill>
                  <a:srgbClr val="993300"/>
                </a:solidFill>
                <a:ea typeface="標楷體" pitchFamily="65" charset="-120"/>
              </a:rPr>
              <a:t>仁愛的、憐憫的</a:t>
            </a:r>
          </a:p>
          <a:p>
            <a:pPr>
              <a:lnSpc>
                <a:spcPct val="102000"/>
              </a:lnSpc>
              <a:spcBef>
                <a:spcPct val="30000"/>
              </a:spcBef>
              <a:buFont typeface="Wingdings" pitchFamily="2" charset="2"/>
              <a:buChar char="Ø"/>
            </a:pPr>
            <a:r>
              <a:rPr kumimoji="0" lang="zh-TW" altLang="en-US" sz="2800" b="1">
                <a:solidFill>
                  <a:srgbClr val="993300"/>
                </a:solidFill>
                <a:latin typeface="新細明體" pitchFamily="18" charset="-120"/>
              </a:rPr>
              <a:t> </a:t>
            </a:r>
            <a:r>
              <a:rPr kumimoji="0" lang="ar-SA" altLang="zh-TW" b="1">
                <a:solidFill>
                  <a:srgbClr val="0033CC"/>
                </a:solidFill>
                <a:cs typeface="Times New Roman" pitchFamily="18" charset="0"/>
              </a:rPr>
              <a:t>رَحْمَة</a:t>
            </a:r>
            <a:r>
              <a:rPr kumimoji="0" lang="en-US" altLang="zh-TW" b="1"/>
              <a:t> </a:t>
            </a:r>
            <a:r>
              <a:rPr kumimoji="0" lang="en-US" altLang="zh-TW" sz="2800" b="1" i="1">
                <a:solidFill>
                  <a:srgbClr val="993300"/>
                </a:solidFill>
              </a:rPr>
              <a:t>rahmah</a:t>
            </a:r>
            <a:r>
              <a:rPr kumimoji="0" lang="en-US" altLang="zh-TW" sz="2800" b="1">
                <a:solidFill>
                  <a:srgbClr val="993300"/>
                </a:solidFill>
                <a:latin typeface="新細明體" pitchFamily="18" charset="-120"/>
              </a:rPr>
              <a:t>–</a:t>
            </a:r>
            <a:r>
              <a:rPr kumimoji="0" lang="zh-TW" altLang="en-US" sz="2800" b="1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慈憫的</a:t>
            </a:r>
          </a:p>
          <a:p>
            <a:pPr>
              <a:lnSpc>
                <a:spcPct val="102000"/>
              </a:lnSpc>
              <a:spcBef>
                <a:spcPct val="30000"/>
              </a:spcBef>
              <a:buClr>
                <a:srgbClr val="993300"/>
              </a:buClr>
              <a:buFont typeface="Wingdings" pitchFamily="2" charset="2"/>
              <a:buChar char="Ø"/>
            </a:pPr>
            <a:r>
              <a:rPr kumimoji="0" lang="ar-SA" altLang="zh-TW" b="1" i="1">
                <a:solidFill>
                  <a:srgbClr val="0033CC"/>
                </a:solidFill>
                <a:cs typeface="Times New Roman" pitchFamily="18" charset="0"/>
              </a:rPr>
              <a:t>وُدُّ</a:t>
            </a:r>
            <a:r>
              <a:rPr kumimoji="0" lang="en-US" altLang="zh-TW" b="1"/>
              <a:t>    </a:t>
            </a:r>
            <a:r>
              <a:rPr kumimoji="0" lang="en-US" altLang="zh-TW" sz="2800" b="1" i="1">
                <a:solidFill>
                  <a:srgbClr val="993300"/>
                </a:solidFill>
              </a:rPr>
              <a:t>wudda</a:t>
            </a:r>
            <a:r>
              <a:rPr kumimoji="0" lang="en-US" altLang="zh-TW" sz="2800" b="1">
                <a:solidFill>
                  <a:srgbClr val="993300"/>
                </a:solidFill>
                <a:latin typeface="新細明體" pitchFamily="18" charset="-120"/>
              </a:rPr>
              <a:t> –</a:t>
            </a:r>
            <a:r>
              <a:rPr kumimoji="0" lang="zh-TW" altLang="en-US" sz="2800" b="1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愛、友愛</a:t>
            </a:r>
          </a:p>
          <a:p>
            <a:pPr>
              <a:lnSpc>
                <a:spcPct val="102000"/>
              </a:lnSpc>
              <a:spcBef>
                <a:spcPct val="30000"/>
              </a:spcBef>
              <a:buFont typeface="Wingdings" pitchFamily="2" charset="2"/>
              <a:buChar char="Ø"/>
            </a:pPr>
            <a:r>
              <a:rPr kumimoji="0" lang="zh-TW" altLang="en-US" sz="2800" b="1">
                <a:solidFill>
                  <a:srgbClr val="993300"/>
                </a:solidFill>
                <a:latin typeface="新細明體" pitchFamily="18" charset="-120"/>
              </a:rPr>
              <a:t> </a:t>
            </a:r>
            <a:r>
              <a:rPr kumimoji="0" lang="zh-TW" altLang="zh-TW"/>
              <a:t> </a:t>
            </a:r>
            <a:r>
              <a:rPr kumimoji="0" lang="ar-SA" altLang="zh-TW" b="1">
                <a:solidFill>
                  <a:srgbClr val="0033CC"/>
                </a:solidFill>
                <a:cs typeface="Times New Roman" pitchFamily="18" charset="0"/>
              </a:rPr>
              <a:t>حُبُّ</a:t>
            </a:r>
            <a:r>
              <a:rPr kumimoji="0" lang="en-US" altLang="zh-TW"/>
              <a:t>  </a:t>
            </a:r>
            <a:r>
              <a:rPr kumimoji="0" lang="en-US" altLang="zh-TW" sz="2800" b="1" i="1">
                <a:solidFill>
                  <a:srgbClr val="993300"/>
                </a:solidFill>
              </a:rPr>
              <a:t>hub </a:t>
            </a:r>
            <a:r>
              <a:rPr kumimoji="0" lang="en-US" altLang="zh-TW" sz="2800" b="1">
                <a:solidFill>
                  <a:srgbClr val="993300"/>
                </a:solidFill>
                <a:latin typeface="新細明體" pitchFamily="18" charset="-120"/>
              </a:rPr>
              <a:t>– </a:t>
            </a:r>
            <a:r>
              <a:rPr kumimoji="0" lang="zh-TW" altLang="en-US" sz="2800" b="1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喜愛</a:t>
            </a:r>
            <a:endParaRPr kumimoji="0" lang="en-US" altLang="zh-TW" sz="2800" b="1">
              <a:solidFill>
                <a:srgbClr val="9933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2000"/>
              </a:lnSpc>
              <a:spcBef>
                <a:spcPct val="30000"/>
              </a:spcBef>
              <a:buFont typeface="Wingdings" pitchFamily="2" charset="2"/>
              <a:buChar char="Ø"/>
            </a:pPr>
            <a:r>
              <a:rPr kumimoji="0" lang="en-US" altLang="zh-TW" sz="2800" b="1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ar-SA" altLang="zh-TW" sz="2800" b="1" i="1">
                <a:solidFill>
                  <a:srgbClr val="0033CC"/>
                </a:solidFill>
                <a:cs typeface="Times New Roman" pitchFamily="18" charset="0"/>
              </a:rPr>
              <a:t>مَحَبَّة</a:t>
            </a:r>
            <a:r>
              <a:rPr lang="en-US" altLang="zh-TW" sz="2800" b="1" i="1">
                <a:solidFill>
                  <a:srgbClr val="0033CC"/>
                </a:solidFill>
                <a:cs typeface="Times New Roman" pitchFamily="18" charset="0"/>
              </a:rPr>
              <a:t>  </a:t>
            </a:r>
            <a:r>
              <a:rPr lang="en-US" altLang="zh-TW" sz="2800" b="1" i="1">
                <a:solidFill>
                  <a:srgbClr val="993300"/>
                </a:solidFill>
                <a:cs typeface="Times New Roman" pitchFamily="18" charset="0"/>
              </a:rPr>
              <a:t>mahabah </a:t>
            </a:r>
            <a:r>
              <a:rPr lang="zh-TW" altLang="en-US" sz="2800" b="1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慈愛</a:t>
            </a:r>
            <a:endParaRPr kumimoji="0" lang="zh-TW" altLang="en-US" sz="2800" b="1">
              <a:solidFill>
                <a:srgbClr val="99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547813" y="333375"/>
            <a:ext cx="597693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和平特黑" pitchFamily="1" charset="-120"/>
                <a:cs typeface="Times New Roman" pitchFamily="18" charset="0"/>
              </a:rPr>
              <a:t>伊斯蘭對</a:t>
            </a:r>
          </a:p>
          <a:p>
            <a:pPr algn="ctr">
              <a:defRPr/>
            </a:pPr>
            <a:r>
              <a:rPr lang="zh-TW" alt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和平特黑" pitchFamily="1" charset="-120"/>
                <a:cs typeface="Times New Roman" pitchFamily="18" charset="0"/>
              </a:rPr>
              <a:t>「真主的慈愛」的詮釋</a:t>
            </a:r>
          </a:p>
        </p:txBody>
      </p:sp>
    </p:spTree>
    <p:extLst>
      <p:ext uri="{BB962C8B-B14F-4D97-AF65-F5344CB8AC3E}">
        <p14:creationId xmlns="" xmlns:p14="http://schemas.microsoft.com/office/powerpoint/2010/main" val="1977927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1F241-6533-4197-B0E9-528358D14082}" type="slidenum">
              <a:rPr lang="en-US" altLang="zh-TW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727200" y="1884363"/>
            <a:ext cx="59404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179388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kumimoji="0" lang="zh-TW" altLang="en-US" sz="3200" b="1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古蘭經用於描述真主的慈愛分兩類：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zh-TW" altLang="en-US" sz="2800" b="1">
                <a:solidFill>
                  <a:srgbClr val="993300"/>
                </a:solidFill>
              </a:rPr>
              <a:t>普愛萬物 </a:t>
            </a:r>
            <a:r>
              <a:rPr kumimoji="0" lang="en-US" altLang="zh-TW" sz="2800" b="1">
                <a:solidFill>
                  <a:srgbClr val="993300"/>
                </a:solidFill>
              </a:rPr>
              <a:t>(</a:t>
            </a:r>
            <a:r>
              <a:rPr kumimoji="0" lang="en-US" altLang="zh-TW" sz="2800" b="1" i="1">
                <a:solidFill>
                  <a:srgbClr val="0033CC"/>
                </a:solidFill>
              </a:rPr>
              <a:t>ra’af, rahmah</a:t>
            </a:r>
            <a:r>
              <a:rPr kumimoji="0" lang="en-US" altLang="zh-TW" sz="2800" b="1">
                <a:solidFill>
                  <a:srgbClr val="993300"/>
                </a:solidFill>
              </a:rPr>
              <a:t> )</a:t>
            </a:r>
            <a:endParaRPr kumimoji="0" lang="en-US" altLang="zh-TW" sz="2800" b="1" i="1">
              <a:solidFill>
                <a:srgbClr val="993300"/>
              </a:solidFill>
            </a:endParaRPr>
          </a:p>
          <a:p>
            <a:pPr lvl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zh-TW" altLang="en-US" sz="2800" b="1">
                <a:solidFill>
                  <a:srgbClr val="993300"/>
                </a:solidFill>
                <a:latin typeface="新細明體" pitchFamily="18" charset="-120"/>
              </a:rPr>
              <a:t>獨愛善者 </a:t>
            </a:r>
            <a:r>
              <a:rPr kumimoji="0" lang="en-US" altLang="zh-TW" sz="2800" b="1">
                <a:solidFill>
                  <a:srgbClr val="993300"/>
                </a:solidFill>
                <a:latin typeface="新細明體" pitchFamily="18" charset="-120"/>
              </a:rPr>
              <a:t>(</a:t>
            </a:r>
            <a:r>
              <a:rPr kumimoji="0" lang="en-US" altLang="zh-TW" sz="2800" b="1" i="1">
                <a:solidFill>
                  <a:srgbClr val="0033CC"/>
                </a:solidFill>
              </a:rPr>
              <a:t>hub, mahabah, wudda</a:t>
            </a:r>
            <a:r>
              <a:rPr kumimoji="0" lang="en-US" altLang="zh-TW" sz="2800" b="1">
                <a:solidFill>
                  <a:srgbClr val="993300"/>
                </a:solidFill>
                <a:latin typeface="新細明體" pitchFamily="18" charset="-120"/>
              </a:rPr>
              <a:t>)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943100" y="333375"/>
            <a:ext cx="52562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和平特黑" pitchFamily="1" charset="-120"/>
              </a:rPr>
              <a:t>真主</a:t>
            </a:r>
            <a:r>
              <a:rPr lang="zh-TW" alt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和平特黑" pitchFamily="1" charset="-120"/>
                <a:cs typeface="Times New Roman" pitchFamily="18" charset="0"/>
              </a:rPr>
              <a:t>對萬物的慈愛</a:t>
            </a:r>
          </a:p>
          <a:p>
            <a:pPr algn="ctr">
              <a:defRPr/>
            </a:pPr>
            <a:r>
              <a:rPr lang="en-US" altLang="zh-TW" dirty="0">
                <a:solidFill>
                  <a:srgbClr val="0033CC"/>
                </a:solidFill>
                <a:ea typeface="和平特黑" pitchFamily="1" charset="-120"/>
                <a:cs typeface="Times New Roman" pitchFamily="18" charset="0"/>
              </a:rPr>
              <a:t>(</a:t>
            </a:r>
            <a:r>
              <a:rPr lang="ar-SA" altLang="zh-TW" b="1" dirty="0">
                <a:solidFill>
                  <a:srgbClr val="0033CC"/>
                </a:solidFill>
                <a:cs typeface="Times New Roman" pitchFamily="18" charset="0"/>
              </a:rPr>
              <a:t>رءُوف</a:t>
            </a:r>
            <a:r>
              <a:rPr lang="en-US" altLang="zh-TW" dirty="0"/>
              <a:t> </a:t>
            </a:r>
            <a:r>
              <a:rPr lang="en-US" altLang="zh-TW" b="1" i="1" dirty="0" err="1">
                <a:solidFill>
                  <a:srgbClr val="0033CC"/>
                </a:solidFill>
                <a:ea typeface="和平特黑" pitchFamily="1" charset="-120"/>
              </a:rPr>
              <a:t>ra’af</a:t>
            </a:r>
            <a:r>
              <a:rPr lang="en-US" altLang="zh-TW" b="1" i="1" dirty="0">
                <a:solidFill>
                  <a:srgbClr val="0033CC"/>
                </a:solidFill>
                <a:ea typeface="和平特黑" pitchFamily="1" charset="-120"/>
              </a:rPr>
              <a:t>, </a:t>
            </a:r>
            <a:r>
              <a:rPr lang="ar-SA" altLang="zh-TW" b="1" i="1" dirty="0">
                <a:solidFill>
                  <a:srgbClr val="0033CC"/>
                </a:solidFill>
                <a:cs typeface="Times New Roman" pitchFamily="18" charset="0"/>
              </a:rPr>
              <a:t>رَحْمَة</a:t>
            </a:r>
            <a:r>
              <a:rPr lang="en-US" altLang="zh-TW" b="1" dirty="0"/>
              <a:t> </a:t>
            </a:r>
            <a:r>
              <a:rPr lang="en-US" altLang="zh-TW" b="1" i="1" dirty="0">
                <a:solidFill>
                  <a:srgbClr val="0033CC"/>
                </a:solidFill>
                <a:ea typeface="和平特黑" pitchFamily="1" charset="-120"/>
              </a:rPr>
              <a:t> </a:t>
            </a:r>
            <a:r>
              <a:rPr lang="en-US" altLang="zh-TW" b="1" i="1" dirty="0" err="1">
                <a:solidFill>
                  <a:srgbClr val="0033CC"/>
                </a:solidFill>
                <a:ea typeface="和平特黑" pitchFamily="1" charset="-120"/>
              </a:rPr>
              <a:t>rahmah</a:t>
            </a:r>
            <a:r>
              <a:rPr lang="en-US" altLang="zh-TW" dirty="0">
                <a:solidFill>
                  <a:srgbClr val="0033CC"/>
                </a:solidFill>
                <a:ea typeface="和平特黑" pitchFamily="1" charset="-120"/>
              </a:rPr>
              <a:t>)</a:t>
            </a: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291317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70209-9D63-4738-AD6F-423AD92CC431}" type="slidenum">
              <a:rPr lang="en-US" altLang="zh-TW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835150" y="1412875"/>
            <a:ext cx="55991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kumimoji="0" lang="zh-TW" altLang="en-US" sz="3200" b="1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真主的慈憫恩及所有萬物：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943100" y="333375"/>
            <a:ext cx="52562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和平特黑" pitchFamily="1" charset="-120"/>
              </a:rPr>
              <a:t>慈憫</a:t>
            </a:r>
            <a:r>
              <a:rPr lang="en-US" altLang="zh-TW" dirty="0">
                <a:solidFill>
                  <a:srgbClr val="0033CC"/>
                </a:solidFill>
                <a:ea typeface="和平特黑" pitchFamily="1" charset="-120"/>
                <a:cs typeface="Times New Roman" pitchFamily="18" charset="0"/>
              </a:rPr>
              <a:t>(</a:t>
            </a:r>
            <a:r>
              <a:rPr lang="ar-SA" altLang="zh-TW" b="1" dirty="0">
                <a:solidFill>
                  <a:srgbClr val="0033CC"/>
                </a:solidFill>
                <a:cs typeface="Times New Roman" pitchFamily="18" charset="0"/>
              </a:rPr>
              <a:t>رَحْمَة</a:t>
            </a:r>
            <a:r>
              <a:rPr lang="en-US" altLang="zh-TW" dirty="0"/>
              <a:t> </a:t>
            </a:r>
            <a:r>
              <a:rPr lang="en-US" altLang="zh-TW" b="1" i="1" dirty="0" err="1">
                <a:solidFill>
                  <a:srgbClr val="0033CC"/>
                </a:solidFill>
                <a:ea typeface="和平特黑" pitchFamily="1" charset="-120"/>
              </a:rPr>
              <a:t>rahmah</a:t>
            </a:r>
            <a:r>
              <a:rPr lang="en-US" altLang="zh-TW" dirty="0">
                <a:solidFill>
                  <a:srgbClr val="0033CC"/>
                </a:solidFill>
                <a:ea typeface="和平特黑" pitchFamily="1" charset="-120"/>
              </a:rPr>
              <a:t>)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1835150" y="2492375"/>
            <a:ext cx="54737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kumimoji="0" lang="zh-TW" altLang="en-US" sz="2800" b="1">
                <a:solidFill>
                  <a:srgbClr val="993300"/>
                </a:solidFill>
              </a:rPr>
              <a:t>「</a:t>
            </a:r>
            <a:r>
              <a:rPr kumimoji="0" lang="en-US" altLang="zh-TW" sz="2800" b="1">
                <a:solidFill>
                  <a:srgbClr val="993300"/>
                </a:solidFill>
              </a:rPr>
              <a:t>…</a:t>
            </a:r>
            <a:r>
              <a:rPr kumimoji="0" lang="zh-TW" altLang="en-US" sz="2800" b="1">
                <a:solidFill>
                  <a:srgbClr val="993300"/>
                </a:solidFill>
              </a:rPr>
              <a:t>我以懲罰打擊我所意欲的人，而我的</a:t>
            </a:r>
            <a:r>
              <a:rPr kumimoji="0" lang="zh-TW" altLang="en-US" sz="3000" b="1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慈憫</a:t>
            </a:r>
            <a:r>
              <a:rPr kumimoji="0" lang="zh-TW" altLang="en-US" sz="2800" b="1">
                <a:solidFill>
                  <a:srgbClr val="993300"/>
                </a:solidFill>
              </a:rPr>
              <a:t>卻包羅萬物。」</a:t>
            </a:r>
            <a:endParaRPr lang="zh-TW" altLang="en-US"/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4572000" y="3644900"/>
            <a:ext cx="2808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kumimoji="0" lang="en-US" altLang="zh-TW" sz="2800" b="1">
                <a:solidFill>
                  <a:srgbClr val="993300"/>
                </a:solidFill>
              </a:rPr>
              <a:t>(</a:t>
            </a:r>
            <a:r>
              <a:rPr kumimoji="0" lang="zh-TW" altLang="en-US" sz="2800" b="1">
                <a:solidFill>
                  <a:srgbClr val="993300"/>
                </a:solidFill>
              </a:rPr>
              <a:t>古蘭  </a:t>
            </a:r>
            <a:r>
              <a:rPr kumimoji="0" lang="en-US" altLang="zh-TW" sz="2800" b="1">
                <a:solidFill>
                  <a:srgbClr val="993300"/>
                </a:solidFill>
              </a:rPr>
              <a:t>7</a:t>
            </a:r>
            <a:r>
              <a:rPr kumimoji="0" lang="zh-TW" altLang="en-US" sz="2800" b="1">
                <a:solidFill>
                  <a:srgbClr val="993300"/>
                </a:solidFill>
              </a:rPr>
              <a:t>：</a:t>
            </a:r>
            <a:r>
              <a:rPr kumimoji="0" lang="en-US" altLang="zh-TW" sz="2800" b="1">
                <a:solidFill>
                  <a:srgbClr val="993300"/>
                </a:solidFill>
              </a:rPr>
              <a:t>156)</a:t>
            </a:r>
            <a:endParaRPr lang="en-US" altLang="zh-TW" sz="2800"/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1835150" y="4581525"/>
            <a:ext cx="54737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kumimoji="0" lang="zh-TW" altLang="en-US" sz="2800" b="1">
                <a:solidFill>
                  <a:srgbClr val="993300"/>
                </a:solidFill>
              </a:rPr>
              <a:t>「</a:t>
            </a:r>
            <a:r>
              <a:rPr kumimoji="0" lang="en-US" altLang="zh-TW" sz="2800" b="1">
                <a:solidFill>
                  <a:srgbClr val="993300"/>
                </a:solidFill>
              </a:rPr>
              <a:t>…</a:t>
            </a:r>
            <a:r>
              <a:rPr kumimoji="0" lang="zh-TW" altLang="en-US" sz="2800" b="1">
                <a:solidFill>
                  <a:srgbClr val="993300"/>
                </a:solidFill>
                <a:latin typeface="新細明體" pitchFamily="18" charset="-120"/>
              </a:rPr>
              <a:t>我們的主啊</a:t>
            </a:r>
            <a:r>
              <a:rPr kumimoji="0" lang="en-US" altLang="zh-TW" sz="2800" b="1">
                <a:solidFill>
                  <a:srgbClr val="993300"/>
                </a:solidFill>
                <a:latin typeface="新細明體" pitchFamily="18" charset="-120"/>
              </a:rPr>
              <a:t>!</a:t>
            </a:r>
            <a:r>
              <a:rPr kumimoji="0" lang="zh-TW" altLang="en-US" sz="2800" b="1">
                <a:solidFill>
                  <a:srgbClr val="993300"/>
                </a:solidFill>
                <a:latin typeface="新細明體" pitchFamily="18" charset="-120"/>
              </a:rPr>
              <a:t>你的</a:t>
            </a:r>
            <a:r>
              <a:rPr kumimoji="0" lang="zh-TW" altLang="en-US" sz="3000" b="1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慈憫</a:t>
            </a:r>
            <a:r>
              <a:rPr kumimoji="0" lang="zh-TW" altLang="en-US" sz="2800" b="1">
                <a:solidFill>
                  <a:srgbClr val="993300"/>
                </a:solidFill>
                <a:latin typeface="新細明體" pitchFamily="18" charset="-120"/>
              </a:rPr>
              <a:t>和知識包容了萬物，</a:t>
            </a:r>
            <a:r>
              <a:rPr kumimoji="0" lang="en-US" altLang="zh-TW" sz="2800" b="1">
                <a:solidFill>
                  <a:srgbClr val="993300"/>
                </a:solidFill>
                <a:latin typeface="新細明體" pitchFamily="18" charset="-120"/>
              </a:rPr>
              <a:t>…</a:t>
            </a:r>
            <a:r>
              <a:rPr kumimoji="0" lang="en-US" altLang="zh-TW"/>
              <a:t> </a:t>
            </a:r>
            <a:r>
              <a:rPr kumimoji="0" lang="zh-TW" altLang="en-US" sz="2800" b="1">
                <a:solidFill>
                  <a:srgbClr val="993300"/>
                </a:solidFill>
              </a:rPr>
              <a:t>」</a:t>
            </a:r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3995738" y="5589588"/>
            <a:ext cx="30241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kumimoji="0" lang="en-US" altLang="zh-TW" sz="2800" b="1">
                <a:solidFill>
                  <a:srgbClr val="993300"/>
                </a:solidFill>
              </a:rPr>
              <a:t>(</a:t>
            </a:r>
            <a:r>
              <a:rPr kumimoji="0" lang="zh-TW" altLang="en-US" sz="2800" b="1">
                <a:solidFill>
                  <a:srgbClr val="993300"/>
                </a:solidFill>
              </a:rPr>
              <a:t>古蘭  </a:t>
            </a:r>
            <a:r>
              <a:rPr kumimoji="0" lang="en-US" altLang="zh-TW" sz="2800" b="1">
                <a:solidFill>
                  <a:srgbClr val="993300"/>
                </a:solidFill>
              </a:rPr>
              <a:t>40</a:t>
            </a:r>
            <a:r>
              <a:rPr kumimoji="0" lang="zh-TW" altLang="en-US" sz="2800" b="1">
                <a:solidFill>
                  <a:srgbClr val="993300"/>
                </a:solidFill>
              </a:rPr>
              <a:t>：</a:t>
            </a:r>
            <a:r>
              <a:rPr kumimoji="0" lang="en-US" altLang="zh-TW" sz="2800" b="1">
                <a:solidFill>
                  <a:srgbClr val="993300"/>
                </a:solidFill>
              </a:rPr>
              <a:t>7)</a:t>
            </a:r>
            <a:endParaRPr lang="en-US" altLang="zh-TW" sz="2800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213954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B1BA7-75AE-45D4-8EB1-EF9071A44509}" type="slidenum">
              <a:rPr lang="en-US" altLang="zh-TW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692275" y="1431925"/>
            <a:ext cx="56896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zh-TW" altLang="en-US" sz="2800" b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慈憫</a:t>
            </a:r>
            <a:r>
              <a:rPr kumimoji="0" lang="en-US" altLang="zh-TW" sz="2500" b="1" dirty="0">
                <a:solidFill>
                  <a:srgbClr val="993300"/>
                </a:solidFill>
                <a:latin typeface="新細明體" pitchFamily="18" charset="-120"/>
              </a:rPr>
              <a:t>(</a:t>
            </a:r>
            <a:r>
              <a:rPr kumimoji="0" lang="en-US" altLang="zh-TW" sz="2500" b="1" i="1" dirty="0" err="1">
                <a:solidFill>
                  <a:srgbClr val="0033CC"/>
                </a:solidFill>
              </a:rPr>
              <a:t>rahmah</a:t>
            </a:r>
            <a:r>
              <a:rPr kumimoji="0" lang="en-US" altLang="zh-TW" sz="2500" b="1" dirty="0">
                <a:solidFill>
                  <a:srgbClr val="993300"/>
                </a:solidFill>
                <a:latin typeface="新細明體" pitchFamily="18" charset="-120"/>
              </a:rPr>
              <a:t>)</a:t>
            </a:r>
            <a:r>
              <a:rPr kumimoji="0" lang="zh-TW" altLang="en-US" sz="2500" b="1" dirty="0">
                <a:solidFill>
                  <a:srgbClr val="993300"/>
                </a:solidFill>
                <a:latin typeface="新細明體" pitchFamily="18" charset="-120"/>
              </a:rPr>
              <a:t>是真主對人及萬物的本性、本然、正常態度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zh-TW" altLang="en-US" sz="2500" b="1" dirty="0">
                <a:solidFill>
                  <a:srgbClr val="993300"/>
                </a:solidFill>
              </a:rPr>
              <a:t>真主的懲罰只為某些目的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zh-TW" altLang="en-US" sz="2500" b="1" dirty="0">
                <a:solidFill>
                  <a:srgbClr val="993300"/>
                </a:solidFill>
                <a:latin typeface="新細明體" pitchFamily="18" charset="-120"/>
              </a:rPr>
              <a:t>真主的</a:t>
            </a:r>
            <a:r>
              <a:rPr kumimoji="0" lang="zh-TW" altLang="en-US" sz="2800" b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慈憫</a:t>
            </a:r>
            <a:r>
              <a:rPr kumimoji="0" lang="en-US" altLang="zh-TW" sz="2500" b="1" dirty="0">
                <a:solidFill>
                  <a:srgbClr val="993300"/>
                </a:solidFill>
                <a:latin typeface="新細明體" pitchFamily="18" charset="-120"/>
              </a:rPr>
              <a:t>(</a:t>
            </a:r>
            <a:r>
              <a:rPr kumimoji="0" lang="en-US" altLang="zh-TW" sz="2500" b="1" i="1" dirty="0" err="1">
                <a:solidFill>
                  <a:srgbClr val="0033CC"/>
                </a:solidFill>
              </a:rPr>
              <a:t>rahmah</a:t>
            </a:r>
            <a:r>
              <a:rPr kumimoji="0" lang="en-US" altLang="zh-TW" sz="2500" b="1" dirty="0">
                <a:solidFill>
                  <a:srgbClr val="993300"/>
                </a:solidFill>
                <a:latin typeface="新細明體" pitchFamily="18" charset="-120"/>
              </a:rPr>
              <a:t>)</a:t>
            </a:r>
            <a:r>
              <a:rPr kumimoji="0" lang="zh-TW" altLang="en-US" sz="2500" b="1" dirty="0">
                <a:solidFill>
                  <a:srgbClr val="993300"/>
                </a:solidFill>
                <a:latin typeface="新細明體" pitchFamily="18" charset="-120"/>
              </a:rPr>
              <a:t>包容萬物，包括被懲罰者</a:t>
            </a:r>
          </a:p>
          <a:p>
            <a:pPr>
              <a:spcBef>
                <a:spcPct val="15000"/>
              </a:spcBef>
              <a:buFont typeface="Wingdings" pitchFamily="2" charset="2"/>
              <a:buNone/>
            </a:pPr>
            <a:r>
              <a:rPr kumimoji="0" lang="en-US" altLang="zh-TW" sz="2500" b="1" dirty="0"/>
              <a:t>【    </a:t>
            </a:r>
            <a:r>
              <a:rPr kumimoji="0" lang="zh-TW" altLang="en-US" sz="2500" b="1" dirty="0"/>
              <a:t>透過懲罰與磨難</a:t>
            </a:r>
          </a:p>
          <a:p>
            <a:pPr>
              <a:spcBef>
                <a:spcPct val="15000"/>
              </a:spcBef>
              <a:buFont typeface="Wingdings" pitchFamily="2" charset="2"/>
              <a:buNone/>
            </a:pPr>
            <a:r>
              <a:rPr kumimoji="0" lang="zh-TW" altLang="en-US" sz="2500" b="1" dirty="0"/>
              <a:t>    </a:t>
            </a:r>
            <a:r>
              <a:rPr kumimoji="0" lang="zh-TW" altLang="en-US" sz="2500" b="1" dirty="0">
                <a:sym typeface="Wingdings" pitchFamily="2" charset="2"/>
              </a:rPr>
              <a:t>使我們驚覺自己逾越應有的界限</a:t>
            </a:r>
          </a:p>
          <a:p>
            <a:pPr>
              <a:spcBef>
                <a:spcPct val="15000"/>
              </a:spcBef>
              <a:buFont typeface="Wingdings" pitchFamily="2" charset="2"/>
              <a:buNone/>
            </a:pPr>
            <a:r>
              <a:rPr kumimoji="0" lang="zh-TW" altLang="en-US" sz="2500" b="1" dirty="0">
                <a:sym typeface="Wingdings" pitchFamily="2" charset="2"/>
              </a:rPr>
              <a:t>    使我們能自知及自醒</a:t>
            </a:r>
          </a:p>
          <a:p>
            <a:pPr>
              <a:spcBef>
                <a:spcPct val="15000"/>
              </a:spcBef>
              <a:buFont typeface="Wingdings" pitchFamily="2" charset="2"/>
              <a:buNone/>
            </a:pPr>
            <a:r>
              <a:rPr kumimoji="0" lang="zh-TW" altLang="en-US" sz="2500" b="1" dirty="0">
                <a:sym typeface="Wingdings" pitchFamily="2" charset="2"/>
              </a:rPr>
              <a:t>    從而返回中正之道</a:t>
            </a:r>
          </a:p>
          <a:p>
            <a:pPr>
              <a:spcBef>
                <a:spcPct val="15000"/>
              </a:spcBef>
              <a:buFont typeface="Wingdings" pitchFamily="2" charset="2"/>
              <a:buNone/>
            </a:pPr>
            <a:r>
              <a:rPr kumimoji="0" lang="zh-TW" altLang="en-US" sz="2500" b="1" dirty="0">
                <a:sym typeface="Wingdings" pitchFamily="2" charset="2"/>
              </a:rPr>
              <a:t>    得到滿足及平安                      </a:t>
            </a:r>
            <a:r>
              <a:rPr kumimoji="0" lang="en-US" altLang="zh-TW" sz="2500" b="1" dirty="0"/>
              <a:t>】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2000250" y="500063"/>
            <a:ext cx="5214938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3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和平特黑" pitchFamily="1" charset="-120"/>
                <a:cs typeface="Times New Roman" pitchFamily="18" charset="0"/>
              </a:rPr>
              <a:t>從以上古蘭經章節得知：</a:t>
            </a: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476961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3A287-5EBE-4187-8251-A47FE165CD98}" type="slidenum">
              <a:rPr lang="en-US" altLang="zh-TW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727200" y="1884363"/>
            <a:ext cx="5940425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zh-TW" altLang="en-US" sz="3200" b="1">
                <a:solidFill>
                  <a:srgbClr val="993300"/>
                </a:solidFill>
                <a:latin typeface="新細明體" pitchFamily="18" charset="-120"/>
              </a:rPr>
              <a:t>無限的寬恕</a:t>
            </a:r>
            <a:r>
              <a:rPr kumimoji="0" lang="en-US" altLang="zh-TW" sz="3200" b="1">
                <a:solidFill>
                  <a:srgbClr val="993300"/>
                </a:solidFill>
                <a:latin typeface="新細明體" pitchFamily="18" charset="-120"/>
              </a:rPr>
              <a:t>(</a:t>
            </a:r>
            <a:r>
              <a:rPr kumimoji="0" lang="zh-TW" altLang="en-US" sz="3200" b="1">
                <a:solidFill>
                  <a:srgbClr val="993300"/>
                </a:solidFill>
                <a:latin typeface="新細明體" pitchFamily="18" charset="-120"/>
              </a:rPr>
              <a:t>如 </a:t>
            </a:r>
            <a:r>
              <a:rPr kumimoji="0" lang="en-US" altLang="zh-TW" sz="3200" b="1">
                <a:solidFill>
                  <a:srgbClr val="993300"/>
                </a:solidFill>
                <a:latin typeface="新細明體" pitchFamily="18" charset="-120"/>
              </a:rPr>
              <a:t>23:118)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zh-TW" altLang="en-US" sz="3200" b="1">
                <a:solidFill>
                  <a:srgbClr val="993300"/>
                </a:solidFill>
                <a:latin typeface="新細明體" pitchFamily="18" charset="-120"/>
              </a:rPr>
              <a:t>創造適合人類的生活環境 </a:t>
            </a:r>
            <a:r>
              <a:rPr kumimoji="0" lang="en-US" altLang="zh-TW" sz="3200" b="1">
                <a:solidFill>
                  <a:srgbClr val="993300"/>
                </a:solidFill>
                <a:latin typeface="新細明體" pitchFamily="18" charset="-120"/>
              </a:rPr>
              <a:t>(</a:t>
            </a:r>
            <a:r>
              <a:rPr kumimoji="0" lang="zh-TW" altLang="en-US" sz="3200" b="1">
                <a:solidFill>
                  <a:srgbClr val="993300"/>
                </a:solidFill>
                <a:latin typeface="新細明體" pitchFamily="18" charset="-120"/>
              </a:rPr>
              <a:t>如</a:t>
            </a:r>
            <a:r>
              <a:rPr kumimoji="0" lang="en-US" altLang="zh-TW" sz="3200" b="1">
                <a:solidFill>
                  <a:srgbClr val="993300"/>
                </a:solidFill>
              </a:rPr>
              <a:t>22:65</a:t>
            </a:r>
            <a:r>
              <a:rPr kumimoji="0" lang="zh-TW" altLang="en-US" sz="3200" b="1">
                <a:solidFill>
                  <a:srgbClr val="993300"/>
                </a:solidFill>
              </a:rPr>
              <a:t>；</a:t>
            </a:r>
            <a:r>
              <a:rPr kumimoji="0" lang="en-US" altLang="zh-TW" sz="3200" b="1">
                <a:solidFill>
                  <a:srgbClr val="993300"/>
                </a:solidFill>
              </a:rPr>
              <a:t>30:50</a:t>
            </a:r>
            <a:r>
              <a:rPr kumimoji="0" lang="en-US" altLang="zh-TW" sz="3200" b="1">
                <a:solidFill>
                  <a:srgbClr val="993300"/>
                </a:solidFill>
                <a:latin typeface="新細明體" pitchFamily="18" charset="-120"/>
              </a:rPr>
              <a:t>)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zh-TW" altLang="en-US" sz="3200" b="1">
                <a:solidFill>
                  <a:srgbClr val="993300"/>
                </a:solidFill>
                <a:latin typeface="新細明體" pitchFamily="18" charset="-120"/>
              </a:rPr>
              <a:t>派遣使者，啟導人類</a:t>
            </a:r>
            <a:r>
              <a:rPr kumimoji="0" lang="en-US" altLang="zh-TW" sz="3200" b="1">
                <a:solidFill>
                  <a:srgbClr val="993300"/>
                </a:solidFill>
                <a:latin typeface="新細明體" pitchFamily="18" charset="-120"/>
              </a:rPr>
              <a:t>(</a:t>
            </a:r>
            <a:r>
              <a:rPr kumimoji="0" lang="zh-TW" altLang="en-US" sz="3200" b="1">
                <a:solidFill>
                  <a:srgbClr val="993300"/>
                </a:solidFill>
                <a:latin typeface="新細明體" pitchFamily="18" charset="-120"/>
              </a:rPr>
              <a:t>如</a:t>
            </a:r>
            <a:r>
              <a:rPr kumimoji="0" lang="en-US" altLang="zh-TW" sz="3200" b="1">
                <a:solidFill>
                  <a:srgbClr val="993300"/>
                </a:solidFill>
              </a:rPr>
              <a:t>11:17</a:t>
            </a:r>
            <a:r>
              <a:rPr kumimoji="0" lang="en-US" altLang="zh-TW" sz="3200" b="1">
                <a:solidFill>
                  <a:srgbClr val="993300"/>
                </a:solidFill>
                <a:latin typeface="新細明體" pitchFamily="18" charset="-120"/>
              </a:rPr>
              <a:t>)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2071688" y="428625"/>
            <a:ext cx="50196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3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和平特黑" pitchFamily="1" charset="-120"/>
                <a:cs typeface="Times New Roman" pitchFamily="18" charset="0"/>
              </a:rPr>
              <a:t>真主的慈憫，表現在他</a:t>
            </a: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668588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sz="6000" b="1" dirty="0" smtClean="0">
                <a:solidFill>
                  <a:srgbClr val="FFFF00"/>
                </a:solidFill>
                <a:latin typeface="Adobe 楷体 Std R" pitchFamily="18" charset="-128"/>
                <a:ea typeface="Adobe 楷体 Std R" pitchFamily="18" charset="-128"/>
              </a:rPr>
              <a:t>愛與寬容</a:t>
            </a:r>
            <a:endParaRPr lang="zh-HK" altLang="en-US" sz="6000" b="1" dirty="0">
              <a:solidFill>
                <a:srgbClr val="FFFF00"/>
              </a:solidFill>
              <a:latin typeface="Adobe 楷体 Std R" pitchFamily="18" charset="-128"/>
              <a:ea typeface="Adobe 楷体 Std R" pitchFamily="18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altLang="zh-HK" sz="4000" b="1" dirty="0" smtClean="0">
                <a:solidFill>
                  <a:schemeClr val="bg1"/>
                </a:solidFill>
              </a:rPr>
              <a:t>9-11</a:t>
            </a:r>
            <a:r>
              <a:rPr lang="zh-HK" altLang="en-US" sz="4000" b="1" dirty="0" smtClean="0">
                <a:solidFill>
                  <a:schemeClr val="bg1"/>
                </a:solidFill>
              </a:rPr>
              <a:t>事件</a:t>
            </a:r>
            <a:endParaRPr lang="en-US" altLang="zh-HK" sz="4000" b="1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zh-HK" altLang="en-US" sz="4000" b="1" dirty="0" smtClean="0">
                <a:solidFill>
                  <a:schemeClr val="bg1"/>
                </a:solidFill>
              </a:rPr>
              <a:t>伊斯蘭的仁愛觀</a:t>
            </a:r>
            <a:endParaRPr lang="en-US" altLang="zh-HK" sz="4000" b="1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zh-HK" altLang="en-US" sz="4000" b="1" dirty="0" smtClean="0">
                <a:solidFill>
                  <a:schemeClr val="bg1"/>
                </a:solidFill>
              </a:rPr>
              <a:t>專案研究：耶路撒冷之易手</a:t>
            </a:r>
            <a:endParaRPr lang="zh-HK" alt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C3406-72B5-41C4-B2CB-2992B9454C42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="" xmlns:p14="http://schemas.microsoft.com/office/powerpoint/2010/main" val="13779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57A1F-1CF3-41EC-AFF7-03B9743477E9}" type="slidenum">
              <a:rPr lang="en-US" altLang="zh-TW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727200" y="2924175"/>
            <a:ext cx="56896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115000"/>
              </a:lnSpc>
              <a:spcBef>
                <a:spcPct val="30000"/>
              </a:spcBef>
              <a:buClr>
                <a:srgbClr val="993300"/>
              </a:buClr>
              <a:buFont typeface="Wingdings" pitchFamily="2" charset="2"/>
              <a:buChar char="Ø"/>
            </a:pPr>
            <a:r>
              <a:rPr kumimoji="0" lang="zh-TW" altLang="en-US" sz="4800" b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至仁</a:t>
            </a:r>
            <a:r>
              <a:rPr kumimoji="0" lang="zh-TW" altLang="en-US" sz="3200" b="1" dirty="0">
                <a:solidFill>
                  <a:srgbClr val="993300"/>
                </a:solidFill>
                <a:latin typeface="新細明體" pitchFamily="18" charset="-120"/>
              </a:rPr>
              <a:t> </a:t>
            </a:r>
            <a:r>
              <a:rPr kumimoji="0" lang="en-US" altLang="zh-TW" sz="3200" b="1" dirty="0">
                <a:solidFill>
                  <a:srgbClr val="0033CC"/>
                </a:solidFill>
                <a:latin typeface="新細明體" pitchFamily="18" charset="-120"/>
              </a:rPr>
              <a:t>(</a:t>
            </a:r>
            <a:r>
              <a:rPr kumimoji="0" lang="en-US" altLang="zh-TW" sz="3200" b="1" i="1" dirty="0">
                <a:solidFill>
                  <a:srgbClr val="0033CC"/>
                </a:solidFill>
              </a:rPr>
              <a:t>Al-</a:t>
            </a:r>
            <a:r>
              <a:rPr kumimoji="0" lang="en-US" altLang="zh-TW" sz="3200" b="1" i="1" dirty="0" err="1">
                <a:solidFill>
                  <a:srgbClr val="0033CC"/>
                </a:solidFill>
              </a:rPr>
              <a:t>Rahman</a:t>
            </a:r>
            <a:r>
              <a:rPr kumimoji="0" lang="en-US" altLang="zh-TW" sz="3200" b="1" dirty="0">
                <a:solidFill>
                  <a:srgbClr val="0033CC"/>
                </a:solidFill>
                <a:latin typeface="新細明體" pitchFamily="18" charset="-120"/>
              </a:rPr>
              <a:t>)</a:t>
            </a:r>
          </a:p>
          <a:p>
            <a:pPr>
              <a:lnSpc>
                <a:spcPct val="115000"/>
              </a:lnSpc>
              <a:spcBef>
                <a:spcPct val="30000"/>
              </a:spcBef>
              <a:buClr>
                <a:srgbClr val="993300"/>
              </a:buClr>
              <a:buFont typeface="Wingdings" pitchFamily="2" charset="2"/>
              <a:buChar char="Ø"/>
            </a:pPr>
            <a:r>
              <a:rPr kumimoji="0" lang="zh-TW" altLang="en-US" sz="4800" b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至慈</a:t>
            </a:r>
            <a:r>
              <a:rPr kumimoji="0" lang="zh-TW" altLang="en-US" sz="3200" b="1" dirty="0">
                <a:solidFill>
                  <a:srgbClr val="993300"/>
                </a:solidFill>
                <a:latin typeface="新細明體" pitchFamily="18" charset="-120"/>
              </a:rPr>
              <a:t> </a:t>
            </a:r>
            <a:r>
              <a:rPr kumimoji="0" lang="en-US" altLang="zh-TW" sz="3200" b="1" dirty="0">
                <a:solidFill>
                  <a:srgbClr val="0033CC"/>
                </a:solidFill>
              </a:rPr>
              <a:t>(</a:t>
            </a:r>
            <a:r>
              <a:rPr kumimoji="0" lang="en-US" altLang="zh-TW" sz="3200" b="1" i="1" dirty="0">
                <a:solidFill>
                  <a:srgbClr val="0033CC"/>
                </a:solidFill>
              </a:rPr>
              <a:t>Al-Rahim</a:t>
            </a:r>
            <a:r>
              <a:rPr kumimoji="0" lang="en-US" altLang="zh-TW" sz="3200" b="1" dirty="0">
                <a:solidFill>
                  <a:srgbClr val="0033CC"/>
                </a:solidFill>
              </a:rPr>
              <a:t>)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kumimoji="0" lang="zh-TW" altLang="en-US" sz="3000" b="1" dirty="0">
                <a:solidFill>
                  <a:srgbClr val="993300"/>
                </a:solidFill>
                <a:latin typeface="新細明體" pitchFamily="18" charset="-120"/>
              </a:rPr>
              <a:t>兩詞均是</a:t>
            </a:r>
            <a:r>
              <a:rPr kumimoji="0" lang="zh-TW" altLang="en-US" sz="3800" b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慈憫</a:t>
            </a:r>
            <a:r>
              <a:rPr kumimoji="0" lang="en-US" altLang="zh-TW" sz="3000" b="1" dirty="0">
                <a:solidFill>
                  <a:srgbClr val="993300"/>
                </a:solidFill>
                <a:latin typeface="新細明體" pitchFamily="18" charset="-120"/>
              </a:rPr>
              <a:t>(</a:t>
            </a:r>
            <a:r>
              <a:rPr kumimoji="0" lang="en-US" altLang="zh-TW" sz="3000" b="1" i="1" dirty="0" err="1">
                <a:solidFill>
                  <a:srgbClr val="0033CC"/>
                </a:solidFill>
              </a:rPr>
              <a:t>rahmah</a:t>
            </a:r>
            <a:r>
              <a:rPr kumimoji="0" lang="en-US" altLang="zh-TW" sz="3000" b="1" dirty="0">
                <a:solidFill>
                  <a:srgbClr val="993300"/>
                </a:solidFill>
                <a:latin typeface="新細明體" pitchFamily="18" charset="-120"/>
              </a:rPr>
              <a:t>)</a:t>
            </a:r>
            <a:r>
              <a:rPr kumimoji="0" lang="zh-TW" altLang="en-US" sz="3000" b="1" dirty="0">
                <a:solidFill>
                  <a:srgbClr val="993300"/>
                </a:solidFill>
                <a:latin typeface="新細明體" pitchFamily="18" charset="-120"/>
              </a:rPr>
              <a:t>之極至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1979613" y="0"/>
            <a:ext cx="5400675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TW" altLang="en-US" sz="2900" b="1">
                <a:solidFill>
                  <a:srgbClr val="993300"/>
                </a:solidFill>
                <a:cs typeface="Times New Roman" pitchFamily="18" charset="0"/>
              </a:rPr>
              <a:t>真主的 </a:t>
            </a:r>
            <a:r>
              <a:rPr lang="zh-TW" altLang="en-US" sz="4800" b="1">
                <a:solidFill>
                  <a:srgbClr val="0033CC"/>
                </a:solidFill>
                <a:ea typeface="標楷體" pitchFamily="65" charset="-120"/>
                <a:cs typeface="Times New Roman" pitchFamily="18" charset="0"/>
              </a:rPr>
              <a:t>慈憫 </a:t>
            </a:r>
            <a:r>
              <a:rPr lang="en-US" altLang="zh-TW" sz="3200" b="1">
                <a:solidFill>
                  <a:srgbClr val="0033CC"/>
                </a:solidFill>
                <a:cs typeface="Times New Roman" pitchFamily="18" charset="0"/>
              </a:rPr>
              <a:t>(</a:t>
            </a:r>
            <a:r>
              <a:rPr lang="en-US" altLang="zh-TW" sz="3200" b="1" i="1">
                <a:solidFill>
                  <a:srgbClr val="0033CC"/>
                </a:solidFill>
                <a:cs typeface="Times New Roman" pitchFamily="18" charset="0"/>
              </a:rPr>
              <a:t>rahmah</a:t>
            </a:r>
            <a:r>
              <a:rPr lang="en-US" altLang="zh-TW" sz="3200" b="1">
                <a:solidFill>
                  <a:srgbClr val="0033CC"/>
                </a:solidFill>
                <a:cs typeface="Times New Roman" pitchFamily="18" charset="0"/>
              </a:rPr>
              <a:t>) </a:t>
            </a:r>
            <a:r>
              <a:rPr lang="zh-TW" altLang="en-US" sz="3200" b="1">
                <a:solidFill>
                  <a:srgbClr val="993300"/>
                </a:solidFill>
                <a:cs typeface="Times New Roman" pitchFamily="18" charset="0"/>
              </a:rPr>
              <a:t>及 </a:t>
            </a:r>
            <a:r>
              <a:rPr lang="zh-TW" altLang="en-US" sz="4800" b="1">
                <a:solidFill>
                  <a:srgbClr val="0033CC"/>
                </a:solidFill>
                <a:ea typeface="標楷體" pitchFamily="65" charset="-120"/>
              </a:rPr>
              <a:t>仁愛</a:t>
            </a:r>
            <a:r>
              <a:rPr lang="zh-TW" altLang="en-US" sz="3200" b="1">
                <a:solidFill>
                  <a:srgbClr val="0033CC"/>
                </a:solidFill>
              </a:rPr>
              <a:t> </a:t>
            </a:r>
            <a:r>
              <a:rPr lang="en-US" altLang="zh-TW" sz="3200" b="1">
                <a:solidFill>
                  <a:srgbClr val="0033CC"/>
                </a:solidFill>
                <a:cs typeface="Times New Roman" pitchFamily="18" charset="0"/>
              </a:rPr>
              <a:t>(</a:t>
            </a:r>
            <a:r>
              <a:rPr lang="en-US" altLang="zh-TW" sz="3200" b="1" i="1">
                <a:solidFill>
                  <a:srgbClr val="0033CC"/>
                </a:solidFill>
                <a:cs typeface="Times New Roman" pitchFamily="18" charset="0"/>
              </a:rPr>
              <a:t>ra’af</a:t>
            </a:r>
            <a:r>
              <a:rPr lang="en-US" altLang="zh-TW" sz="3200" b="1">
                <a:solidFill>
                  <a:srgbClr val="0033CC"/>
                </a:solidFill>
                <a:cs typeface="Times New Roman" pitchFamily="18" charset="0"/>
              </a:rPr>
              <a:t>)</a:t>
            </a:r>
            <a:r>
              <a:rPr lang="zh-TW" altLang="en-US" sz="2900" b="1">
                <a:solidFill>
                  <a:srgbClr val="993300"/>
                </a:solidFill>
                <a:cs typeface="Times New Roman" pitchFamily="18" charset="0"/>
              </a:rPr>
              <a:t>的具體顯現，引申出兩個經常提及的真主的德性：</a:t>
            </a: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910304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C1FF8-C4BB-4DCB-8C41-468A717F7FB6}" type="slidenum">
              <a:rPr lang="en-US" altLang="zh-TW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928813" y="2000250"/>
            <a:ext cx="5472112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zh-TW" altLang="en-US" sz="2900" b="1" dirty="0">
                <a:solidFill>
                  <a:srgbClr val="993300"/>
                </a:solidFill>
                <a:latin typeface="新細明體" pitchFamily="18" charset="-120"/>
              </a:rPr>
              <a:t>真主創造人，出於他的仁愛與慈悲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zh-TW" altLang="en-US" sz="2900" b="1" dirty="0">
                <a:solidFill>
                  <a:srgbClr val="993300"/>
                </a:solidFill>
                <a:latin typeface="新細明體" pitchFamily="18" charset="-120"/>
              </a:rPr>
              <a:t>派遣聖人教導世人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zh-TW" altLang="en-US" sz="2900" b="1" dirty="0">
                <a:solidFill>
                  <a:srgbClr val="993300"/>
                </a:solidFill>
                <a:latin typeface="新細明體" pitchFamily="18" charset="-120"/>
              </a:rPr>
              <a:t>引導部份的人走向正道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kumimoji="0" lang="en-US" altLang="zh-TW" sz="2900" b="1" dirty="0">
                <a:solidFill>
                  <a:srgbClr val="993300"/>
                </a:solidFill>
                <a:latin typeface="新細明體" pitchFamily="18" charset="-120"/>
              </a:rPr>
              <a:t>(   </a:t>
            </a:r>
            <a:r>
              <a:rPr kumimoji="0" lang="zh-TW" altLang="en-US" sz="2900" b="1" dirty="0">
                <a:solidFill>
                  <a:srgbClr val="993300"/>
                </a:solidFill>
                <a:latin typeface="新細明體" pitchFamily="18" charset="-120"/>
              </a:rPr>
              <a:t>以上所指的真主的作為，完全與人的行為無關   </a:t>
            </a:r>
            <a:r>
              <a:rPr kumimoji="0" lang="en-US" altLang="zh-TW" sz="2900" b="1" dirty="0">
                <a:solidFill>
                  <a:srgbClr val="993300"/>
                </a:solidFill>
                <a:latin typeface="新細明體" pitchFamily="18" charset="-120"/>
              </a:rPr>
              <a:t>)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000250" y="0"/>
            <a:ext cx="5329238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kumimoji="0" lang="zh-TW" altLang="en-US" sz="4800" b="1">
                <a:solidFill>
                  <a:srgbClr val="0033CC"/>
                </a:solidFill>
                <a:ea typeface="標楷體" pitchFamily="65" charset="-120"/>
              </a:rPr>
              <a:t>至仁</a:t>
            </a:r>
            <a:r>
              <a:rPr kumimoji="0" lang="en-US" altLang="zh-TW" sz="3200" b="1">
                <a:solidFill>
                  <a:srgbClr val="993300"/>
                </a:solidFill>
              </a:rPr>
              <a:t>(</a:t>
            </a:r>
            <a:r>
              <a:rPr kumimoji="0" lang="en-US" altLang="zh-TW" sz="3200" b="1" i="1">
                <a:solidFill>
                  <a:srgbClr val="0033CC"/>
                </a:solidFill>
              </a:rPr>
              <a:t>Al-Rahman</a:t>
            </a:r>
            <a:r>
              <a:rPr kumimoji="0" lang="en-US" altLang="zh-TW" sz="3200" b="1">
                <a:solidFill>
                  <a:srgbClr val="993300"/>
                </a:solidFill>
              </a:rPr>
              <a:t>)-</a:t>
            </a:r>
            <a:r>
              <a:rPr kumimoji="0" lang="zh-TW" altLang="en-US" sz="2900" b="1">
                <a:solidFill>
                  <a:srgbClr val="993300"/>
                </a:solidFill>
              </a:rPr>
              <a:t>強調從真主處自然湧出的仁愛與慈悲</a:t>
            </a:r>
            <a:r>
              <a:rPr kumimoji="0" lang="zh-TW" altLang="en-US" sz="2900" b="1">
                <a:solidFill>
                  <a:srgbClr val="993300"/>
                </a:solidFill>
                <a:latin typeface="新細明體" pitchFamily="18" charset="-120"/>
              </a:rPr>
              <a:t>，</a:t>
            </a:r>
            <a:r>
              <a:rPr kumimoji="0" lang="zh-TW" altLang="en-US" sz="2900" b="1">
                <a:solidFill>
                  <a:srgbClr val="993300"/>
                </a:solidFill>
              </a:rPr>
              <a:t>例如：</a:t>
            </a:r>
            <a:endParaRPr lang="zh-TW" altLang="en-US" sz="290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490823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20832-810F-4A81-999C-973A6F8ADC1E}" type="slidenum">
              <a:rPr lang="en-US" altLang="zh-TW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2143125" y="2357438"/>
            <a:ext cx="5040313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40000"/>
              </a:spcBef>
              <a:buFont typeface="Wingdings" pitchFamily="2" charset="2"/>
              <a:buChar char="Ø"/>
            </a:pPr>
            <a:r>
              <a:rPr kumimoji="0" lang="zh-TW" altLang="en-US" sz="3200" b="1" dirty="0">
                <a:solidFill>
                  <a:srgbClr val="993300"/>
                </a:solidFill>
              </a:rPr>
              <a:t>當人犯錯時；真主的耐性和寬恕</a:t>
            </a:r>
          </a:p>
          <a:p>
            <a:pPr eaLnBrk="1" hangingPunct="1">
              <a:spcBef>
                <a:spcPct val="40000"/>
              </a:spcBef>
              <a:buFont typeface="Wingdings" pitchFamily="2" charset="2"/>
              <a:buChar char="Ø"/>
            </a:pPr>
            <a:r>
              <a:rPr kumimoji="0" lang="zh-TW" altLang="en-US" sz="3200" b="1" dirty="0">
                <a:solidFill>
                  <a:srgbClr val="993300"/>
                </a:solidFill>
              </a:rPr>
              <a:t>當人受苦時，真主答允人的祈求</a:t>
            </a:r>
            <a:endParaRPr lang="zh-TW" altLang="en-US" sz="3200" b="1" dirty="0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2000250" y="357188"/>
            <a:ext cx="52578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ts val="48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kumimoji="0" lang="zh-TW" altLang="en-US" sz="4800" b="1" dirty="0">
                <a:solidFill>
                  <a:srgbClr val="0033CC"/>
                </a:solidFill>
                <a:ea typeface="標楷體" pitchFamily="65" charset="-120"/>
              </a:rPr>
              <a:t>至慈</a:t>
            </a:r>
            <a:r>
              <a:rPr kumimoji="0" lang="en-US" altLang="zh-TW" sz="3200" b="1" dirty="0">
                <a:solidFill>
                  <a:srgbClr val="993300"/>
                </a:solidFill>
              </a:rPr>
              <a:t>(</a:t>
            </a:r>
            <a:r>
              <a:rPr kumimoji="0" lang="en-US" altLang="zh-TW" sz="3200" b="1" i="1" dirty="0">
                <a:solidFill>
                  <a:srgbClr val="0033CC"/>
                </a:solidFill>
              </a:rPr>
              <a:t>Al-Rahim</a:t>
            </a:r>
            <a:r>
              <a:rPr kumimoji="0" lang="en-US" altLang="zh-TW" sz="3200" b="1" dirty="0">
                <a:solidFill>
                  <a:srgbClr val="993300"/>
                </a:solidFill>
              </a:rPr>
              <a:t>) </a:t>
            </a:r>
            <a:r>
              <a:rPr kumimoji="0" lang="en-US" altLang="zh-TW" sz="3200" b="1" i="1" dirty="0">
                <a:solidFill>
                  <a:srgbClr val="993300"/>
                </a:solidFill>
              </a:rPr>
              <a:t>-  </a:t>
            </a:r>
            <a:r>
              <a:rPr kumimoji="0" lang="zh-TW" altLang="en-US" sz="2900" b="1" dirty="0">
                <a:solidFill>
                  <a:srgbClr val="993300"/>
                </a:solidFill>
                <a:latin typeface="新細明體" pitchFamily="18" charset="-120"/>
              </a:rPr>
              <a:t>強調真主的愛對應於人的行為或需要，例如：</a:t>
            </a:r>
            <a:endParaRPr lang="zh-TW" altLang="en-US" sz="2900" dirty="0">
              <a:latin typeface="新細明體" pitchFamily="18" charset="-120"/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4204325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FAE5B-1B69-4B6E-9B49-EAED7F6BE053}" type="slidenum">
              <a:rPr lang="en-US" altLang="zh-TW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785938" y="1143000"/>
            <a:ext cx="568960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zh-TW" altLang="en-US" sz="3200" b="1" dirty="0">
                <a:solidFill>
                  <a:srgbClr val="993300"/>
                </a:solidFill>
                <a:latin typeface="新細明體" pitchFamily="18" charset="-120"/>
              </a:rPr>
              <a:t>令我們的父母無微不至的愛護我們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zh-TW" altLang="en-US" sz="3200" b="1" dirty="0">
                <a:solidFill>
                  <a:srgbClr val="993300"/>
                </a:solidFill>
                <a:latin typeface="新細明體" pitchFamily="18" charset="-120"/>
              </a:rPr>
              <a:t>賜給我們衣祿及其他很多的恩典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zh-TW" altLang="en-US" sz="3200" b="1" dirty="0">
                <a:solidFill>
                  <a:srgbClr val="993300"/>
                </a:solidFill>
                <a:latin typeface="新細明體" pitchFamily="18" charset="-120"/>
              </a:rPr>
              <a:t>使我們存在、維護我們的生存，使我們成長及發展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zh-TW" altLang="en-US" sz="3200" b="1" dirty="0">
                <a:solidFill>
                  <a:srgbClr val="993300"/>
                </a:solidFill>
                <a:latin typeface="新細明體" pitchFamily="18" charset="-120"/>
              </a:rPr>
              <a:t>是撫育者、維護者、開啓者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2143125" y="214313"/>
            <a:ext cx="48958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800" b="1">
                <a:solidFill>
                  <a:srgbClr val="0033CC"/>
                </a:solidFill>
                <a:ea typeface="標楷體" pitchFamily="65" charset="-120"/>
                <a:cs typeface="Times New Roman" pitchFamily="18" charset="0"/>
              </a:rPr>
              <a:t>養主</a:t>
            </a:r>
            <a:r>
              <a:rPr lang="zh-TW" altLang="en-US" sz="4400" b="1" i="1">
                <a:solidFill>
                  <a:srgbClr val="0033CC"/>
                </a:solidFill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4400" b="1" i="1">
                <a:solidFill>
                  <a:srgbClr val="0033CC"/>
                </a:solidFill>
                <a:ea typeface="標楷體" pitchFamily="65" charset="-120"/>
                <a:cs typeface="Times New Roman" pitchFamily="18" charset="0"/>
              </a:rPr>
              <a:t>( </a:t>
            </a:r>
            <a:r>
              <a:rPr lang="ar-SA" altLang="zh-TW" b="1" i="1">
                <a:solidFill>
                  <a:srgbClr val="0033CC"/>
                </a:solidFill>
                <a:ea typeface="標楷體" pitchFamily="65" charset="-120"/>
                <a:cs typeface="Times New Roman" pitchFamily="18" charset="0"/>
              </a:rPr>
              <a:t>رَبَّ</a:t>
            </a:r>
            <a:r>
              <a:rPr lang="en-US" altLang="zh-TW" b="1" i="1">
                <a:solidFill>
                  <a:srgbClr val="0033CC"/>
                </a:solidFill>
                <a:ea typeface="標楷體" pitchFamily="65" charset="-120"/>
                <a:cs typeface="Times New Roman" pitchFamily="18" charset="0"/>
              </a:rPr>
              <a:t> Rabb</a:t>
            </a:r>
            <a:r>
              <a:rPr lang="en-US" altLang="zh-TW" sz="4400" b="1" i="1">
                <a:solidFill>
                  <a:srgbClr val="0033CC"/>
                </a:solidFill>
                <a:ea typeface="標楷體" pitchFamily="65" charset="-120"/>
                <a:cs typeface="Times New Roman" pitchFamily="18" charset="0"/>
              </a:rPr>
              <a:t>)</a:t>
            </a: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884638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26FE7-F38F-42BB-BE45-524DFC330E2A}" type="slidenum">
              <a:rPr lang="en-US" altLang="zh-TW"/>
              <a:pPr>
                <a:defRPr/>
              </a:pPr>
              <a:t>24</a:t>
            </a:fld>
            <a:endParaRPr lang="en-US" altLang="zh-TW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835150" y="2349500"/>
            <a:ext cx="54721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   </a:t>
            </a:r>
            <a:r>
              <a:rPr lang="ar-SA" altLang="zh-TW" sz="4400" b="1" i="1">
                <a:solidFill>
                  <a:srgbClr val="0033CC"/>
                </a:solidFill>
                <a:cs typeface="Times New Roman" pitchFamily="18" charset="0"/>
              </a:rPr>
              <a:t>مَحَبَّة</a:t>
            </a:r>
            <a:r>
              <a:rPr lang="en-US" altLang="zh-TW" sz="4400"/>
              <a:t> </a:t>
            </a:r>
            <a:r>
              <a:rPr lang="en-US" altLang="zh-TW" b="1" i="1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altLang="zh-TW" sz="4400" b="1" i="1">
                <a:solidFill>
                  <a:srgbClr val="0033CC"/>
                </a:solidFill>
                <a:cs typeface="Times New Roman" pitchFamily="18" charset="0"/>
              </a:rPr>
              <a:t>(</a:t>
            </a:r>
            <a:r>
              <a:rPr lang="en-US" altLang="zh-TW" sz="4400" b="1" i="1">
                <a:solidFill>
                  <a:srgbClr val="0033CC"/>
                </a:solidFill>
              </a:rPr>
              <a:t>mahabah)</a:t>
            </a:r>
            <a:r>
              <a:rPr lang="zh-TW" altLang="en-US" sz="4400" b="1">
                <a:solidFill>
                  <a:srgbClr val="0033CC"/>
                </a:solidFill>
                <a:ea typeface="標楷體" pitchFamily="65" charset="-120"/>
                <a:cs typeface="Times New Roman" pitchFamily="18" charset="0"/>
              </a:rPr>
              <a:t>慈愛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2825750" y="3429000"/>
            <a:ext cx="3492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zh-TW" sz="4400" b="1" i="1">
                <a:solidFill>
                  <a:srgbClr val="0033CC"/>
                </a:solidFill>
                <a:cs typeface="Times New Roman" pitchFamily="18" charset="0"/>
              </a:rPr>
              <a:t>وُدُّ</a:t>
            </a:r>
            <a:r>
              <a:rPr lang="en-US" altLang="zh-TW" sz="4400">
                <a:solidFill>
                  <a:srgbClr val="0033CC"/>
                </a:solidFill>
              </a:rPr>
              <a:t> </a:t>
            </a:r>
            <a:r>
              <a:rPr lang="en-US" altLang="zh-TW" sz="4400" b="1" i="1">
                <a:solidFill>
                  <a:srgbClr val="0033CC"/>
                </a:solidFill>
                <a:cs typeface="Times New Roman" pitchFamily="18" charset="0"/>
              </a:rPr>
              <a:t>(</a:t>
            </a:r>
            <a:r>
              <a:rPr lang="en-US" altLang="zh-TW" sz="4400" b="1" i="1">
                <a:solidFill>
                  <a:srgbClr val="0033CC"/>
                </a:solidFill>
              </a:rPr>
              <a:t>wudda)</a:t>
            </a:r>
            <a:r>
              <a:rPr lang="en-US" altLang="zh-TW" sz="4400" b="1">
                <a:solidFill>
                  <a:srgbClr val="0033CC"/>
                </a:solidFill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4400" b="1">
                <a:solidFill>
                  <a:srgbClr val="0033CC"/>
                </a:solidFill>
                <a:ea typeface="標楷體" pitchFamily="65" charset="-120"/>
                <a:cs typeface="Times New Roman" pitchFamily="18" charset="0"/>
              </a:rPr>
              <a:t>愛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2843213" y="4652963"/>
            <a:ext cx="38719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zh-TW" sz="4400" b="1" i="1">
                <a:solidFill>
                  <a:srgbClr val="0033CC"/>
                </a:solidFill>
                <a:cs typeface="Times New Roman" pitchFamily="18" charset="0"/>
              </a:rPr>
              <a:t>حُبُّ</a:t>
            </a:r>
            <a:r>
              <a:rPr lang="en-US" altLang="zh-TW" sz="4400">
                <a:solidFill>
                  <a:srgbClr val="0033CC"/>
                </a:solidFill>
              </a:rPr>
              <a:t> </a:t>
            </a:r>
            <a:r>
              <a:rPr lang="en-US" altLang="zh-TW" b="1" i="1">
                <a:cs typeface="Times New Roman" pitchFamily="18" charset="0"/>
              </a:rPr>
              <a:t> </a:t>
            </a:r>
            <a:r>
              <a:rPr lang="en-US" altLang="zh-TW" sz="4400" b="1" i="1">
                <a:solidFill>
                  <a:srgbClr val="0033CC"/>
                </a:solidFill>
                <a:cs typeface="Times New Roman" pitchFamily="18" charset="0"/>
              </a:rPr>
              <a:t>(</a:t>
            </a:r>
            <a:r>
              <a:rPr lang="en-US" altLang="zh-TW" sz="4400" b="1" i="1">
                <a:solidFill>
                  <a:srgbClr val="0033CC"/>
                </a:solidFill>
              </a:rPr>
              <a:t>hub)</a:t>
            </a:r>
            <a:r>
              <a:rPr lang="zh-TW" altLang="en-US" sz="4400" b="1">
                <a:solidFill>
                  <a:srgbClr val="0033CC"/>
                </a:solidFill>
                <a:ea typeface="標楷體" pitchFamily="65" charset="-120"/>
                <a:cs typeface="Times New Roman" pitchFamily="18" charset="0"/>
              </a:rPr>
              <a:t>喜愛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2071688" y="357188"/>
            <a:ext cx="525621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800" b="1">
                <a:solidFill>
                  <a:srgbClr val="993300"/>
                </a:solidFill>
                <a:ea typeface="標楷體" pitchFamily="65" charset="-120"/>
              </a:rPr>
              <a:t>真主特別的慈愛：</a:t>
            </a:r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939350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C962C-4466-4212-86EF-74052A99202A}" type="slidenum">
              <a:rPr lang="en-US" altLang="zh-TW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727200" y="1884363"/>
            <a:ext cx="56896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0" lang="zh-TW" altLang="en-US" sz="3200" b="1">
                <a:solidFill>
                  <a:srgbClr val="993300"/>
                </a:solidFill>
                <a:latin typeface="新細明體" pitchFamily="18" charset="-120"/>
              </a:rPr>
              <a:t>「</a:t>
            </a:r>
            <a:r>
              <a:rPr kumimoji="0" lang="en-US" altLang="zh-TW" b="1">
                <a:solidFill>
                  <a:srgbClr val="993300"/>
                </a:solidFill>
              </a:rPr>
              <a:t>….</a:t>
            </a:r>
            <a:r>
              <a:rPr kumimoji="0" lang="zh-TW" altLang="en-US" b="1">
                <a:solidFill>
                  <a:srgbClr val="993300"/>
                </a:solidFill>
              </a:rPr>
              <a:t>我把從我發出的</a:t>
            </a:r>
            <a:r>
              <a:rPr kumimoji="0" lang="zh-TW" altLang="en-US" sz="3800" b="1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慈愛</a:t>
            </a:r>
            <a:r>
              <a:rPr kumimoji="0" lang="en-US" altLang="zh-TW" b="1">
                <a:solidFill>
                  <a:srgbClr val="993300"/>
                </a:solidFill>
              </a:rPr>
              <a:t>(</a:t>
            </a:r>
            <a:r>
              <a:rPr lang="ar-SA" altLang="zh-TW" sz="4000" b="1" i="1">
                <a:solidFill>
                  <a:srgbClr val="0033CC"/>
                </a:solidFill>
                <a:cs typeface="Times New Roman" pitchFamily="18" charset="0"/>
              </a:rPr>
              <a:t>مَحَبَّة</a:t>
            </a:r>
            <a:r>
              <a:rPr lang="en-US" altLang="zh-TW" sz="4000" b="1"/>
              <a:t> </a:t>
            </a:r>
            <a:r>
              <a:rPr lang="en-US" altLang="zh-TW" b="1">
                <a:solidFill>
                  <a:srgbClr val="993300"/>
                </a:solidFill>
                <a:cs typeface="Times New Roman" pitchFamily="18" charset="0"/>
              </a:rPr>
              <a:t>)</a:t>
            </a:r>
            <a:r>
              <a:rPr kumimoji="0" lang="zh-TW" altLang="en-US" b="1">
                <a:solidFill>
                  <a:srgbClr val="993300"/>
                </a:solidFill>
              </a:rPr>
              <a:t>賞賜你，以便你在我的監護之下受撫育。</a:t>
            </a:r>
            <a:r>
              <a:rPr kumimoji="0" lang="zh-TW" altLang="en-US">
                <a:solidFill>
                  <a:srgbClr val="993300"/>
                </a:solidFill>
              </a:rPr>
              <a:t> </a:t>
            </a:r>
            <a:r>
              <a:rPr kumimoji="0" lang="zh-TW" altLang="en-US" sz="3200" b="1">
                <a:solidFill>
                  <a:srgbClr val="993300"/>
                </a:solidFill>
                <a:latin typeface="新細明體" pitchFamily="18" charset="-120"/>
              </a:rPr>
              <a:t>」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835150" y="620713"/>
            <a:ext cx="54721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   </a:t>
            </a:r>
            <a:r>
              <a:rPr lang="ar-SA" altLang="zh-TW" sz="4400" b="1" i="1">
                <a:solidFill>
                  <a:srgbClr val="0033CC"/>
                </a:solidFill>
                <a:cs typeface="Times New Roman" pitchFamily="18" charset="0"/>
              </a:rPr>
              <a:t>مَحَبَّة</a:t>
            </a:r>
            <a:r>
              <a:rPr lang="en-US" altLang="zh-TW" sz="4400"/>
              <a:t> </a:t>
            </a:r>
            <a:r>
              <a:rPr lang="en-US" altLang="zh-TW" b="1" i="1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altLang="zh-TW" sz="4400" b="1" i="1">
                <a:solidFill>
                  <a:srgbClr val="0033CC"/>
                </a:solidFill>
                <a:cs typeface="Times New Roman" pitchFamily="18" charset="0"/>
              </a:rPr>
              <a:t>(</a:t>
            </a:r>
            <a:r>
              <a:rPr lang="en-US" altLang="zh-TW" sz="4400" b="1" i="1">
                <a:solidFill>
                  <a:srgbClr val="0033CC"/>
                </a:solidFill>
              </a:rPr>
              <a:t>mahabah)</a:t>
            </a:r>
            <a:r>
              <a:rPr lang="zh-TW" altLang="en-US" sz="4400" b="1">
                <a:solidFill>
                  <a:srgbClr val="0033CC"/>
                </a:solidFill>
                <a:ea typeface="標楷體" pitchFamily="65" charset="-120"/>
                <a:cs typeface="Times New Roman" pitchFamily="18" charset="0"/>
              </a:rPr>
              <a:t>慈愛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356100" y="4149725"/>
            <a:ext cx="28797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kumimoji="0" lang="en-US" altLang="zh-TW" sz="2800" b="1">
                <a:solidFill>
                  <a:srgbClr val="993300"/>
                </a:solidFill>
              </a:rPr>
              <a:t>(</a:t>
            </a:r>
            <a:r>
              <a:rPr kumimoji="0" lang="zh-TW" altLang="en-US" sz="2800" b="1">
                <a:solidFill>
                  <a:srgbClr val="993300"/>
                </a:solidFill>
              </a:rPr>
              <a:t>古蘭  </a:t>
            </a:r>
            <a:r>
              <a:rPr kumimoji="0" lang="en-US" altLang="zh-TW" sz="2800" b="1">
                <a:solidFill>
                  <a:srgbClr val="993300"/>
                </a:solidFill>
              </a:rPr>
              <a:t>20</a:t>
            </a:r>
            <a:r>
              <a:rPr kumimoji="0" lang="zh-TW" altLang="en-US" sz="2800" b="1">
                <a:solidFill>
                  <a:srgbClr val="993300"/>
                </a:solidFill>
              </a:rPr>
              <a:t>：</a:t>
            </a:r>
            <a:r>
              <a:rPr kumimoji="0" lang="en-US" altLang="zh-TW" sz="2800" b="1">
                <a:solidFill>
                  <a:srgbClr val="993300"/>
                </a:solidFill>
              </a:rPr>
              <a:t>31</a:t>
            </a:r>
            <a:r>
              <a:rPr kumimoji="0" lang="en-US" altLang="zh-TW" sz="2800">
                <a:solidFill>
                  <a:srgbClr val="993300"/>
                </a:solidFill>
              </a:rPr>
              <a:t> )</a:t>
            </a:r>
            <a:endParaRPr lang="en-US" altLang="zh-TW" sz="280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618925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84848-AFE0-4EAA-A1C2-154308C7F178}" type="slidenum">
              <a:rPr lang="en-US" altLang="zh-TW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727200" y="1884363"/>
            <a:ext cx="579755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0" lang="zh-TW" altLang="en-US" sz="3200" b="1">
                <a:solidFill>
                  <a:srgbClr val="993300"/>
                </a:solidFill>
                <a:latin typeface="新細明體" pitchFamily="18" charset="-120"/>
              </a:rPr>
              <a:t>「</a:t>
            </a:r>
            <a:r>
              <a:rPr kumimoji="0" lang="en-US" altLang="zh-TW" b="1">
                <a:solidFill>
                  <a:srgbClr val="993300"/>
                </a:solidFill>
              </a:rPr>
              <a:t>….</a:t>
            </a:r>
            <a:r>
              <a:rPr kumimoji="0" lang="zh-TW" altLang="en-US" b="1">
                <a:solidFill>
                  <a:srgbClr val="993300"/>
                </a:solidFill>
              </a:rPr>
              <a:t>仁主</a:t>
            </a:r>
            <a:r>
              <a:rPr kumimoji="0" lang="en-US" altLang="zh-TW" b="1">
                <a:solidFill>
                  <a:srgbClr val="993300"/>
                </a:solidFill>
              </a:rPr>
              <a:t>(</a:t>
            </a:r>
            <a:r>
              <a:rPr kumimoji="0" lang="zh-TW" altLang="en-US" b="1">
                <a:solidFill>
                  <a:srgbClr val="993300"/>
                </a:solidFill>
              </a:rPr>
              <a:t>拉曼</a:t>
            </a:r>
            <a:r>
              <a:rPr kumimoji="0" lang="en-US" altLang="zh-TW" b="1">
                <a:solidFill>
                  <a:srgbClr val="993300"/>
                </a:solidFill>
              </a:rPr>
              <a:t>)</a:t>
            </a:r>
            <a:r>
              <a:rPr kumimoji="0" lang="zh-TW" altLang="en-US" b="1">
                <a:solidFill>
                  <a:srgbClr val="993300"/>
                </a:solidFill>
              </a:rPr>
              <a:t>將賜給那些信仰並致力於善行的人</a:t>
            </a:r>
            <a:r>
              <a:rPr kumimoji="0" lang="en-US" altLang="zh-TW" b="1">
                <a:solidFill>
                  <a:srgbClr val="993300"/>
                </a:solidFill>
              </a:rPr>
              <a:t>(</a:t>
            </a:r>
            <a:r>
              <a:rPr kumimoji="0" lang="zh-TW" altLang="en-US" b="1">
                <a:solidFill>
                  <a:srgbClr val="993300"/>
                </a:solidFill>
              </a:rPr>
              <a:t>他的</a:t>
            </a:r>
            <a:r>
              <a:rPr kumimoji="0" lang="en-US" altLang="zh-TW" b="1">
                <a:solidFill>
                  <a:srgbClr val="993300"/>
                </a:solidFill>
              </a:rPr>
              <a:t>)</a:t>
            </a:r>
            <a:r>
              <a:rPr kumimoji="0" lang="zh-TW" altLang="en-US" b="1">
                <a:solidFill>
                  <a:srgbClr val="993300"/>
                </a:solidFill>
              </a:rPr>
              <a:t>愛</a:t>
            </a:r>
            <a:r>
              <a:rPr kumimoji="0" lang="en-US" altLang="zh-TW" b="1">
                <a:solidFill>
                  <a:srgbClr val="993300"/>
                </a:solidFill>
              </a:rPr>
              <a:t>(</a:t>
            </a:r>
            <a:r>
              <a:rPr lang="ar-SA" altLang="zh-TW" sz="4400" b="1" i="1">
                <a:solidFill>
                  <a:srgbClr val="0033CC"/>
                </a:solidFill>
                <a:cs typeface="Times New Roman" pitchFamily="18" charset="0"/>
              </a:rPr>
              <a:t>وُدُّ</a:t>
            </a:r>
            <a:r>
              <a:rPr lang="en-US" altLang="zh-TW" sz="4400">
                <a:solidFill>
                  <a:srgbClr val="0033CC"/>
                </a:solidFill>
              </a:rPr>
              <a:t> </a:t>
            </a:r>
            <a:r>
              <a:rPr kumimoji="0" lang="en-US" altLang="zh-TW" b="1">
                <a:solidFill>
                  <a:srgbClr val="993300"/>
                </a:solidFill>
              </a:rPr>
              <a:t>)</a:t>
            </a:r>
            <a:r>
              <a:rPr kumimoji="0" lang="zh-TW" altLang="en-US" b="1">
                <a:solidFill>
                  <a:srgbClr val="993300"/>
                </a:solidFill>
              </a:rPr>
              <a:t>。</a:t>
            </a:r>
            <a:r>
              <a:rPr kumimoji="0" lang="zh-TW" altLang="en-US">
                <a:solidFill>
                  <a:srgbClr val="993300"/>
                </a:solidFill>
              </a:rPr>
              <a:t> </a:t>
            </a:r>
            <a:r>
              <a:rPr kumimoji="0" lang="zh-TW" altLang="en-US" sz="3200" b="1">
                <a:solidFill>
                  <a:srgbClr val="993300"/>
                </a:solidFill>
                <a:latin typeface="新細明體" pitchFamily="18" charset="-120"/>
              </a:rPr>
              <a:t>」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2951163" y="620713"/>
            <a:ext cx="3492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zh-TW" sz="4400" b="1" i="1">
                <a:solidFill>
                  <a:srgbClr val="0033CC"/>
                </a:solidFill>
                <a:cs typeface="Times New Roman" pitchFamily="18" charset="0"/>
              </a:rPr>
              <a:t>وُدُّ</a:t>
            </a:r>
            <a:r>
              <a:rPr lang="en-US" altLang="zh-TW" sz="4400">
                <a:solidFill>
                  <a:srgbClr val="0033CC"/>
                </a:solidFill>
              </a:rPr>
              <a:t> </a:t>
            </a:r>
            <a:r>
              <a:rPr lang="en-US" altLang="zh-TW" sz="4400" b="1" i="1">
                <a:solidFill>
                  <a:srgbClr val="0033CC"/>
                </a:solidFill>
                <a:cs typeface="Times New Roman" pitchFamily="18" charset="0"/>
              </a:rPr>
              <a:t>(</a:t>
            </a:r>
            <a:r>
              <a:rPr lang="en-US" altLang="zh-TW" sz="4400" b="1" i="1">
                <a:solidFill>
                  <a:srgbClr val="0033CC"/>
                </a:solidFill>
              </a:rPr>
              <a:t>wudda)</a:t>
            </a:r>
            <a:r>
              <a:rPr lang="en-US" altLang="zh-TW" sz="4400" b="1">
                <a:solidFill>
                  <a:srgbClr val="0033CC"/>
                </a:solidFill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4400" b="1">
                <a:solidFill>
                  <a:srgbClr val="0033CC"/>
                </a:solidFill>
                <a:ea typeface="標楷體" pitchFamily="65" charset="-120"/>
                <a:cs typeface="Times New Roman" pitchFamily="18" charset="0"/>
              </a:rPr>
              <a:t>愛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4356100" y="4076700"/>
            <a:ext cx="28797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kumimoji="0" lang="en-US" altLang="zh-TW" sz="2800" b="1">
                <a:solidFill>
                  <a:srgbClr val="993300"/>
                </a:solidFill>
              </a:rPr>
              <a:t>(</a:t>
            </a:r>
            <a:r>
              <a:rPr kumimoji="0" lang="zh-TW" altLang="en-US" sz="2800" b="1">
                <a:solidFill>
                  <a:srgbClr val="993300"/>
                </a:solidFill>
              </a:rPr>
              <a:t>古蘭 </a:t>
            </a:r>
            <a:r>
              <a:rPr kumimoji="0" lang="en-US" altLang="zh-TW" sz="2800" b="1">
                <a:solidFill>
                  <a:srgbClr val="993300"/>
                </a:solidFill>
              </a:rPr>
              <a:t>19</a:t>
            </a:r>
            <a:r>
              <a:rPr kumimoji="0" lang="zh-TW" altLang="en-US" sz="2800" b="1">
                <a:solidFill>
                  <a:srgbClr val="993300"/>
                </a:solidFill>
              </a:rPr>
              <a:t>：</a:t>
            </a:r>
            <a:r>
              <a:rPr kumimoji="0" lang="en-US" altLang="zh-TW" sz="2800" b="1">
                <a:solidFill>
                  <a:srgbClr val="993300"/>
                </a:solidFill>
              </a:rPr>
              <a:t>96</a:t>
            </a:r>
            <a:r>
              <a:rPr kumimoji="0" lang="en-US" altLang="zh-TW" sz="2800">
                <a:solidFill>
                  <a:srgbClr val="993300"/>
                </a:solidFill>
              </a:rPr>
              <a:t> )</a:t>
            </a:r>
            <a:endParaRPr lang="en-US" altLang="zh-TW" sz="280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947247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4F91C-A896-455A-B871-A0B26DDD5CAC}" type="slidenum">
              <a:rPr lang="en-US" altLang="zh-TW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727200" y="1884363"/>
            <a:ext cx="5689600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0" lang="zh-TW" altLang="en-US" sz="3200" b="1">
                <a:solidFill>
                  <a:srgbClr val="993300"/>
                </a:solidFill>
                <a:latin typeface="新細明體" pitchFamily="18" charset="-120"/>
              </a:rPr>
              <a:t>「你說：</a:t>
            </a:r>
            <a:r>
              <a:rPr kumimoji="0" lang="en-US" altLang="zh-TW" sz="3200" b="1">
                <a:solidFill>
                  <a:srgbClr val="993300"/>
                </a:solidFill>
                <a:latin typeface="新細明體" pitchFamily="18" charset="-120"/>
              </a:rPr>
              <a:t>『</a:t>
            </a:r>
            <a:r>
              <a:rPr kumimoji="0" lang="zh-TW" altLang="en-US" sz="3200" b="1">
                <a:solidFill>
                  <a:srgbClr val="993300"/>
                </a:solidFill>
                <a:latin typeface="新細明體" pitchFamily="18" charset="-120"/>
              </a:rPr>
              <a:t>如果你們確實敬愛安拉，</a:t>
            </a:r>
            <a:r>
              <a:rPr kumimoji="0" lang="en-US" altLang="zh-TW" sz="3200" b="1">
                <a:solidFill>
                  <a:srgbClr val="993300"/>
                </a:solidFill>
                <a:latin typeface="新細明體" pitchFamily="18" charset="-120"/>
              </a:rPr>
              <a:t>(</a:t>
            </a:r>
            <a:r>
              <a:rPr kumimoji="0" lang="zh-TW" altLang="en-US" sz="3200" b="1">
                <a:solidFill>
                  <a:srgbClr val="993300"/>
                </a:solidFill>
                <a:latin typeface="新細明體" pitchFamily="18" charset="-120"/>
              </a:rPr>
              <a:t>那麼你們就</a:t>
            </a:r>
            <a:r>
              <a:rPr kumimoji="0" lang="en-US" altLang="zh-TW" sz="3200" b="1">
                <a:solidFill>
                  <a:srgbClr val="993300"/>
                </a:solidFill>
                <a:latin typeface="新細明體" pitchFamily="18" charset="-120"/>
              </a:rPr>
              <a:t>)</a:t>
            </a:r>
            <a:r>
              <a:rPr kumimoji="0" lang="zh-TW" altLang="en-US" sz="3200" b="1">
                <a:solidFill>
                  <a:srgbClr val="993300"/>
                </a:solidFill>
                <a:latin typeface="新細明體" pitchFamily="18" charset="-120"/>
              </a:rPr>
              <a:t>跟隨我，安拉將會</a:t>
            </a:r>
            <a:r>
              <a:rPr kumimoji="0" lang="zh-TW" altLang="en-US" sz="3400" b="1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喜愛</a:t>
            </a:r>
            <a:r>
              <a:rPr kumimoji="0" lang="en-US" altLang="zh-TW" sz="3200" b="1">
                <a:solidFill>
                  <a:srgbClr val="993300"/>
                </a:solidFill>
                <a:latin typeface="新細明體" pitchFamily="18" charset="-120"/>
              </a:rPr>
              <a:t>(</a:t>
            </a:r>
            <a:r>
              <a:rPr lang="ar-SA" altLang="zh-TW" b="1" i="1">
                <a:solidFill>
                  <a:srgbClr val="0033CC"/>
                </a:solidFill>
                <a:cs typeface="Times New Roman" pitchFamily="18" charset="0"/>
              </a:rPr>
              <a:t>حُبُّ</a:t>
            </a:r>
            <a:r>
              <a:rPr lang="en-US" altLang="zh-TW"/>
              <a:t> </a:t>
            </a:r>
            <a:r>
              <a:rPr kumimoji="0" lang="en-US" altLang="zh-TW" sz="3200" b="1">
                <a:solidFill>
                  <a:srgbClr val="993300"/>
                </a:solidFill>
                <a:latin typeface="新細明體" pitchFamily="18" charset="-120"/>
              </a:rPr>
              <a:t>)</a:t>
            </a:r>
            <a:r>
              <a:rPr kumimoji="0" lang="zh-TW" altLang="en-US" sz="3200" b="1">
                <a:solidFill>
                  <a:srgbClr val="993300"/>
                </a:solidFill>
                <a:latin typeface="新細明體" pitchFamily="18" charset="-120"/>
              </a:rPr>
              <a:t>你們， 並且寬恕你們的罪過。安拉是多恕的、大慈的。</a:t>
            </a:r>
            <a:r>
              <a:rPr kumimoji="0" lang="en-US" altLang="zh-TW" sz="3200" b="1">
                <a:solidFill>
                  <a:srgbClr val="993300"/>
                </a:solidFill>
                <a:latin typeface="新細明體" pitchFamily="18" charset="-120"/>
              </a:rPr>
              <a:t>』</a:t>
            </a:r>
            <a:r>
              <a:rPr kumimoji="0" lang="zh-TW" altLang="en-US" sz="3200" b="1">
                <a:solidFill>
                  <a:srgbClr val="993300"/>
                </a:solidFill>
                <a:latin typeface="新細明體" pitchFamily="18" charset="-120"/>
              </a:rPr>
              <a:t>」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2860675" y="620713"/>
            <a:ext cx="3871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zh-TW" sz="4400" b="1" i="1">
                <a:solidFill>
                  <a:srgbClr val="0033CC"/>
                </a:solidFill>
                <a:cs typeface="Times New Roman" pitchFamily="18" charset="0"/>
              </a:rPr>
              <a:t>حُبُّ</a:t>
            </a:r>
            <a:r>
              <a:rPr lang="en-US" altLang="zh-TW" sz="4400">
                <a:solidFill>
                  <a:srgbClr val="0033CC"/>
                </a:solidFill>
              </a:rPr>
              <a:t> </a:t>
            </a:r>
            <a:r>
              <a:rPr lang="en-US" altLang="zh-TW" b="1" i="1">
                <a:cs typeface="Times New Roman" pitchFamily="18" charset="0"/>
              </a:rPr>
              <a:t> </a:t>
            </a:r>
            <a:r>
              <a:rPr lang="en-US" altLang="zh-TW" sz="4400" b="1" i="1">
                <a:solidFill>
                  <a:srgbClr val="0033CC"/>
                </a:solidFill>
                <a:cs typeface="Times New Roman" pitchFamily="18" charset="0"/>
              </a:rPr>
              <a:t>(</a:t>
            </a:r>
            <a:r>
              <a:rPr lang="en-US" altLang="zh-TW" sz="4400" b="1" i="1">
                <a:solidFill>
                  <a:srgbClr val="0033CC"/>
                </a:solidFill>
              </a:rPr>
              <a:t>hub)</a:t>
            </a:r>
            <a:r>
              <a:rPr lang="zh-TW" altLang="en-US" sz="4400" b="1">
                <a:solidFill>
                  <a:srgbClr val="0033CC"/>
                </a:solidFill>
                <a:ea typeface="標楷體" pitchFamily="65" charset="-120"/>
                <a:cs typeface="Times New Roman" pitchFamily="18" charset="0"/>
              </a:rPr>
              <a:t>喜愛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4356100" y="5300663"/>
            <a:ext cx="287972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kumimoji="0" lang="en-US" altLang="zh-TW" sz="2800" b="1">
                <a:solidFill>
                  <a:srgbClr val="993300"/>
                </a:solidFill>
              </a:rPr>
              <a:t>(</a:t>
            </a:r>
            <a:r>
              <a:rPr kumimoji="0" lang="zh-TW" altLang="en-US" sz="2800" b="1">
                <a:solidFill>
                  <a:srgbClr val="993300"/>
                </a:solidFill>
              </a:rPr>
              <a:t>古蘭  </a:t>
            </a:r>
            <a:r>
              <a:rPr kumimoji="0" lang="en-US" altLang="zh-TW" sz="2800" b="1">
                <a:solidFill>
                  <a:srgbClr val="993300"/>
                </a:solidFill>
              </a:rPr>
              <a:t>20</a:t>
            </a:r>
            <a:r>
              <a:rPr kumimoji="0" lang="zh-TW" altLang="en-US" sz="2800" b="1">
                <a:solidFill>
                  <a:srgbClr val="993300"/>
                </a:solidFill>
              </a:rPr>
              <a:t>：</a:t>
            </a:r>
            <a:r>
              <a:rPr kumimoji="0" lang="en-US" altLang="zh-TW" sz="2800" b="1">
                <a:solidFill>
                  <a:srgbClr val="993300"/>
                </a:solidFill>
              </a:rPr>
              <a:t>39</a:t>
            </a:r>
            <a:r>
              <a:rPr kumimoji="0" lang="en-US" altLang="zh-TW" sz="2800">
                <a:solidFill>
                  <a:srgbClr val="993300"/>
                </a:solidFill>
              </a:rPr>
              <a:t> )</a:t>
            </a:r>
            <a:endParaRPr lang="en-US" altLang="zh-TW" sz="280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562817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A3C9D6DC-631D-475A-95B0-392ABB6DB981}" type="slidenum">
              <a:rPr kumimoji="0" lang="en-US" altLang="zh-TW">
                <a:solidFill>
                  <a:srgbClr val="000000"/>
                </a:solidFill>
              </a:rPr>
              <a:pPr eaLnBrk="1" hangingPunct="1"/>
              <a:t>28</a:t>
            </a:fld>
            <a:endParaRPr kumimoji="0" lang="en-US" altLang="zh-TW" dirty="0">
              <a:solidFill>
                <a:srgbClr val="000000"/>
              </a:solidFill>
            </a:endParaRPr>
          </a:p>
        </p:txBody>
      </p:sp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1835150" y="1196975"/>
            <a:ext cx="5905500" cy="517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zh-TW" altLang="en-US" sz="2900" b="1" dirty="0" smtClean="0">
                <a:solidFill>
                  <a:srgbClr val="993300"/>
                </a:solidFill>
                <a:latin typeface="新細明體" pitchFamily="18" charset="-120"/>
              </a:rPr>
              <a:t>悔罪的人 </a:t>
            </a:r>
            <a:r>
              <a:rPr kumimoji="0" lang="en-US" altLang="zh-TW" sz="2900" b="1" dirty="0" smtClean="0">
                <a:solidFill>
                  <a:srgbClr val="993300"/>
                </a:solidFill>
                <a:latin typeface="新細明體" pitchFamily="18" charset="-120"/>
              </a:rPr>
              <a:t>(</a:t>
            </a:r>
            <a:r>
              <a:rPr kumimoji="0" lang="zh-TW" altLang="en-US" sz="2900" b="1" dirty="0" smtClean="0">
                <a:solidFill>
                  <a:srgbClr val="993300"/>
                </a:solidFill>
                <a:latin typeface="新細明體" pitchFamily="18" charset="-120"/>
              </a:rPr>
              <a:t>古蘭 </a:t>
            </a:r>
            <a:r>
              <a:rPr kumimoji="0" lang="en-US" altLang="zh-TW" sz="2900" b="1" dirty="0" smtClean="0">
                <a:solidFill>
                  <a:srgbClr val="993300"/>
                </a:solidFill>
                <a:latin typeface="Times New Roman" pitchFamily="18" charset="0"/>
              </a:rPr>
              <a:t>2:222</a:t>
            </a:r>
            <a:r>
              <a:rPr kumimoji="0" lang="en-US" altLang="zh-TW" sz="2900" b="1" dirty="0" smtClean="0">
                <a:solidFill>
                  <a:srgbClr val="993300"/>
                </a:solidFill>
                <a:latin typeface="新細明體" pitchFamily="18" charset="-120"/>
              </a:rPr>
              <a:t>)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zh-TW" altLang="en-US" sz="2900" b="1" dirty="0" smtClean="0">
                <a:solidFill>
                  <a:srgbClr val="993300"/>
                </a:solidFill>
                <a:latin typeface="新細明體" pitchFamily="18" charset="-120"/>
              </a:rPr>
              <a:t>行善的人</a:t>
            </a:r>
            <a:r>
              <a:rPr kumimoji="0" lang="en-US" altLang="zh-TW" sz="2900" b="1" dirty="0" smtClean="0">
                <a:solidFill>
                  <a:srgbClr val="993300"/>
                </a:solidFill>
                <a:latin typeface="Times New Roman" pitchFamily="18" charset="0"/>
              </a:rPr>
              <a:t>(</a:t>
            </a:r>
            <a:r>
              <a:rPr kumimoji="0" lang="zh-TW" altLang="en-US" sz="2900" b="1" dirty="0" smtClean="0">
                <a:solidFill>
                  <a:srgbClr val="993300"/>
                </a:solidFill>
                <a:latin typeface="Times New Roman" pitchFamily="18" charset="0"/>
              </a:rPr>
              <a:t>古蘭 </a:t>
            </a:r>
            <a:r>
              <a:rPr kumimoji="0" lang="en-US" altLang="zh-TW" sz="2900" b="1" dirty="0" smtClean="0">
                <a:solidFill>
                  <a:srgbClr val="993300"/>
                </a:solidFill>
                <a:latin typeface="Times New Roman" pitchFamily="18" charset="0"/>
              </a:rPr>
              <a:t>2:195)</a:t>
            </a:r>
            <a:endParaRPr kumimoji="0" lang="en-US" altLang="zh-TW" sz="2900" b="1" dirty="0" smtClean="0">
              <a:solidFill>
                <a:srgbClr val="993300"/>
              </a:solidFill>
              <a:latin typeface="新細明體" pitchFamily="18" charset="-12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zh-TW" altLang="en-US" sz="2900" b="1" dirty="0" smtClean="0">
                <a:solidFill>
                  <a:srgbClr val="993300"/>
                </a:solidFill>
                <a:latin typeface="新細明體" pitchFamily="18" charset="-120"/>
              </a:rPr>
              <a:t>公道的人</a:t>
            </a:r>
            <a:r>
              <a:rPr kumimoji="0" lang="en-US" altLang="zh-TW" sz="2900" b="1" dirty="0" smtClean="0">
                <a:solidFill>
                  <a:srgbClr val="993300"/>
                </a:solidFill>
                <a:latin typeface="Times New Roman" pitchFamily="18" charset="0"/>
              </a:rPr>
              <a:t>(</a:t>
            </a:r>
            <a:r>
              <a:rPr kumimoji="0" lang="zh-TW" altLang="en-US" sz="2900" b="1" dirty="0" smtClean="0">
                <a:solidFill>
                  <a:srgbClr val="993300"/>
                </a:solidFill>
                <a:latin typeface="Times New Roman" pitchFamily="18" charset="0"/>
              </a:rPr>
              <a:t>古蘭 </a:t>
            </a:r>
            <a:r>
              <a:rPr kumimoji="0" lang="en-US" altLang="zh-TW" sz="2900" b="1" dirty="0" smtClean="0">
                <a:solidFill>
                  <a:srgbClr val="993300"/>
                </a:solidFill>
                <a:latin typeface="Times New Roman" pitchFamily="18" charset="0"/>
              </a:rPr>
              <a:t>5:42)</a:t>
            </a:r>
            <a:endParaRPr kumimoji="0" lang="en-US" altLang="zh-TW" sz="2900" b="1" dirty="0" smtClean="0">
              <a:solidFill>
                <a:srgbClr val="993300"/>
              </a:solidFill>
              <a:latin typeface="新細明體" pitchFamily="18" charset="-12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zh-TW" altLang="en-US" sz="2900" b="1" dirty="0" smtClean="0">
                <a:solidFill>
                  <a:srgbClr val="993300"/>
                </a:solidFill>
                <a:latin typeface="新細明體" pitchFamily="18" charset="-120"/>
              </a:rPr>
              <a:t>知感的人</a:t>
            </a:r>
            <a:r>
              <a:rPr kumimoji="0" lang="en-US" altLang="zh-TW" sz="2900" b="1" dirty="0" smtClean="0">
                <a:solidFill>
                  <a:srgbClr val="993300"/>
                </a:solidFill>
                <a:latin typeface="Times New Roman" pitchFamily="18" charset="0"/>
              </a:rPr>
              <a:t>(</a:t>
            </a:r>
            <a:r>
              <a:rPr kumimoji="0" lang="zh-TW" altLang="en-US" sz="2900" b="1" dirty="0" smtClean="0">
                <a:solidFill>
                  <a:srgbClr val="993300"/>
                </a:solidFill>
                <a:latin typeface="Times New Roman" pitchFamily="18" charset="0"/>
              </a:rPr>
              <a:t>古蘭 </a:t>
            </a:r>
            <a:r>
              <a:rPr kumimoji="0" lang="en-US" altLang="zh-TW" sz="2900" b="1" dirty="0" smtClean="0">
                <a:solidFill>
                  <a:srgbClr val="993300"/>
                </a:solidFill>
                <a:latin typeface="Times New Roman" pitchFamily="18" charset="0"/>
              </a:rPr>
              <a:t>3:145)</a:t>
            </a:r>
            <a:endParaRPr kumimoji="0" lang="en-US" altLang="zh-TW" sz="2900" b="1" dirty="0" smtClean="0">
              <a:solidFill>
                <a:srgbClr val="993300"/>
              </a:solidFill>
              <a:latin typeface="新細明體" pitchFamily="18" charset="-12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zh-TW" altLang="en-US" sz="2900" b="1" dirty="0" smtClean="0">
                <a:solidFill>
                  <a:srgbClr val="993300"/>
                </a:solidFill>
                <a:latin typeface="新細明體" pitchFamily="18" charset="-120"/>
              </a:rPr>
              <a:t>在他的道上作戰</a:t>
            </a:r>
            <a:r>
              <a:rPr kumimoji="0" lang="zh-TW" altLang="en-US" sz="2900" b="1" dirty="0" smtClean="0">
                <a:solidFill>
                  <a:srgbClr val="993300"/>
                </a:solidFill>
                <a:latin typeface="Times New Roman" pitchFamily="18" charset="0"/>
              </a:rPr>
              <a:t>的人 </a:t>
            </a:r>
            <a:r>
              <a:rPr kumimoji="0" lang="en-US" altLang="zh-TW" sz="2900" b="1" dirty="0" smtClean="0">
                <a:solidFill>
                  <a:srgbClr val="993300"/>
                </a:solidFill>
                <a:latin typeface="Times New Roman" pitchFamily="18" charset="0"/>
              </a:rPr>
              <a:t>(</a:t>
            </a:r>
            <a:r>
              <a:rPr kumimoji="0" lang="zh-TW" altLang="en-US" sz="2900" b="1" dirty="0" smtClean="0">
                <a:solidFill>
                  <a:srgbClr val="993300"/>
                </a:solidFill>
                <a:latin typeface="Times New Roman" pitchFamily="18" charset="0"/>
              </a:rPr>
              <a:t>古蘭 </a:t>
            </a:r>
            <a:r>
              <a:rPr kumimoji="0" lang="en-US" altLang="zh-TW" sz="2900" b="1" dirty="0" smtClean="0">
                <a:solidFill>
                  <a:srgbClr val="993300"/>
                </a:solidFill>
                <a:latin typeface="Times New Roman" pitchFamily="18" charset="0"/>
              </a:rPr>
              <a:t>61:4)</a:t>
            </a:r>
            <a:endParaRPr kumimoji="0" lang="en-US" altLang="zh-TW" sz="2900" b="1" dirty="0" smtClean="0">
              <a:solidFill>
                <a:srgbClr val="993300"/>
              </a:solidFill>
              <a:latin typeface="新細明體" pitchFamily="18" charset="-12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zh-TW" altLang="en-US" sz="2900" b="1" dirty="0" smtClean="0">
                <a:solidFill>
                  <a:srgbClr val="993300"/>
                </a:solidFill>
                <a:latin typeface="新細明體" pitchFamily="18" charset="-120"/>
              </a:rPr>
              <a:t>愛潔淨</a:t>
            </a:r>
            <a:r>
              <a:rPr kumimoji="0" lang="zh-TW" altLang="en-US" sz="2900" b="1" dirty="0" smtClean="0">
                <a:solidFill>
                  <a:srgbClr val="993300"/>
                </a:solidFill>
                <a:latin typeface="Times New Roman" pitchFamily="18" charset="0"/>
              </a:rPr>
              <a:t>的人 </a:t>
            </a:r>
            <a:r>
              <a:rPr kumimoji="0" lang="en-US" altLang="zh-TW" sz="2900" b="1" dirty="0" smtClean="0">
                <a:solidFill>
                  <a:srgbClr val="993300"/>
                </a:solidFill>
                <a:latin typeface="Times New Roman" pitchFamily="18" charset="0"/>
              </a:rPr>
              <a:t>(</a:t>
            </a:r>
            <a:r>
              <a:rPr kumimoji="0" lang="zh-TW" altLang="en-US" sz="2900" b="1" dirty="0" smtClean="0">
                <a:solidFill>
                  <a:srgbClr val="993300"/>
                </a:solidFill>
                <a:latin typeface="Times New Roman" pitchFamily="18" charset="0"/>
              </a:rPr>
              <a:t>古蘭 </a:t>
            </a:r>
            <a:r>
              <a:rPr kumimoji="0" lang="en-US" altLang="zh-TW" sz="2900" b="1" dirty="0" smtClean="0">
                <a:solidFill>
                  <a:srgbClr val="993300"/>
                </a:solidFill>
                <a:latin typeface="Times New Roman" pitchFamily="18" charset="0"/>
              </a:rPr>
              <a:t>2:222)</a:t>
            </a:r>
            <a:endParaRPr kumimoji="0" lang="en-US" altLang="zh-TW" sz="2900" b="1" dirty="0" smtClean="0">
              <a:solidFill>
                <a:srgbClr val="993300"/>
              </a:solidFill>
              <a:latin typeface="新細明體" pitchFamily="18" charset="-12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zh-TW" altLang="en-US" sz="2900" b="1" dirty="0" smtClean="0">
                <a:solidFill>
                  <a:srgbClr val="993300"/>
                </a:solidFill>
                <a:latin typeface="新細明體" pitchFamily="18" charset="-120"/>
              </a:rPr>
              <a:t>信賴真主</a:t>
            </a:r>
            <a:r>
              <a:rPr kumimoji="0" lang="zh-TW" altLang="en-US" sz="2900" b="1" dirty="0" smtClean="0">
                <a:solidFill>
                  <a:srgbClr val="993300"/>
                </a:solidFill>
                <a:latin typeface="Times New Roman" pitchFamily="18" charset="0"/>
              </a:rPr>
              <a:t>的人 </a:t>
            </a:r>
            <a:r>
              <a:rPr kumimoji="0" lang="en-US" altLang="zh-TW" sz="2900" b="1" dirty="0" smtClean="0">
                <a:solidFill>
                  <a:srgbClr val="993300"/>
                </a:solidFill>
                <a:latin typeface="Times New Roman" pitchFamily="18" charset="0"/>
              </a:rPr>
              <a:t>(</a:t>
            </a:r>
            <a:r>
              <a:rPr kumimoji="0" lang="zh-TW" altLang="en-US" sz="2900" b="1" dirty="0" smtClean="0">
                <a:solidFill>
                  <a:srgbClr val="993300"/>
                </a:solidFill>
                <a:latin typeface="Times New Roman" pitchFamily="18" charset="0"/>
              </a:rPr>
              <a:t>古蘭 </a:t>
            </a:r>
            <a:r>
              <a:rPr kumimoji="0" lang="en-US" altLang="zh-TW" sz="2900" b="1" dirty="0" smtClean="0">
                <a:solidFill>
                  <a:srgbClr val="993300"/>
                </a:solidFill>
                <a:latin typeface="Times New Roman" pitchFamily="18" charset="0"/>
              </a:rPr>
              <a:t>3:159)</a:t>
            </a:r>
            <a:endParaRPr kumimoji="0" lang="en-US" altLang="zh-TW" sz="2900" b="1" dirty="0" smtClean="0">
              <a:solidFill>
                <a:srgbClr val="993300"/>
              </a:solidFill>
              <a:latin typeface="新細明體" pitchFamily="18" charset="-12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2124075" y="333375"/>
            <a:ext cx="48958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400" b="1" dirty="0" smtClean="0">
                <a:solidFill>
                  <a:srgbClr val="0033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真主喜愛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4572000" y="476250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3600" b="1" i="1" dirty="0" smtClean="0">
                <a:solidFill>
                  <a:srgbClr val="993300"/>
                </a:solidFill>
                <a:latin typeface="Times New Roman" pitchFamily="18" charset="0"/>
              </a:rPr>
              <a:t>(</a:t>
            </a:r>
            <a:r>
              <a:rPr lang="ar-SA" altLang="zh-TW" sz="36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حُبُّ</a:t>
            </a:r>
            <a:r>
              <a:rPr lang="ar-SA" altLang="zh-TW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3600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altLang="zh-TW" sz="3600" b="1" i="1" dirty="0" smtClean="0">
                <a:solidFill>
                  <a:srgbClr val="0033CC"/>
                </a:solidFill>
                <a:latin typeface="Times New Roman" pitchFamily="18" charset="0"/>
              </a:rPr>
              <a:t>hub</a:t>
            </a:r>
            <a:r>
              <a:rPr kumimoji="0" lang="en-US" altLang="zh-TW" sz="3600" b="1" dirty="0" smtClean="0">
                <a:solidFill>
                  <a:srgbClr val="993300"/>
                </a:solidFill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729516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3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3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3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3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3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3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4259BAAA-96A5-4C0E-96CF-663D391D6EA0}" type="slidenum">
              <a:rPr kumimoji="0" lang="en-US" altLang="zh-TW">
                <a:solidFill>
                  <a:srgbClr val="000000"/>
                </a:solidFill>
              </a:rPr>
              <a:pPr eaLnBrk="1" hangingPunct="1"/>
              <a:t>29</a:t>
            </a:fld>
            <a:endParaRPr kumimoji="0" lang="en-US" altLang="zh-TW" dirty="0">
              <a:solidFill>
                <a:srgbClr val="000000"/>
              </a:solidFill>
            </a:endParaRPr>
          </a:p>
        </p:txBody>
      </p:sp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1692275" y="1433513"/>
            <a:ext cx="5616575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zh-TW" altLang="en-US" sz="3200" b="1" dirty="0" smtClean="0">
                <a:solidFill>
                  <a:srgbClr val="993300"/>
                </a:solidFill>
                <a:latin typeface="新細明體" pitchFamily="18" charset="-120"/>
              </a:rPr>
              <a:t>過份</a:t>
            </a:r>
            <a:r>
              <a:rPr kumimoji="0" lang="zh-TW" altLang="en-US" sz="3200" b="1" dirty="0" smtClean="0">
                <a:solidFill>
                  <a:srgbClr val="993300"/>
                </a:solidFill>
                <a:latin typeface="Times New Roman" pitchFamily="18" charset="0"/>
              </a:rPr>
              <a:t>的人 </a:t>
            </a:r>
            <a:r>
              <a:rPr kumimoji="0" lang="en-US" altLang="zh-TW" sz="3200" b="1" dirty="0" smtClean="0">
                <a:solidFill>
                  <a:srgbClr val="993300"/>
                </a:solidFill>
                <a:latin typeface="Times New Roman" pitchFamily="18" charset="0"/>
              </a:rPr>
              <a:t>(</a:t>
            </a:r>
            <a:r>
              <a:rPr kumimoji="0" lang="zh-TW" altLang="en-US" sz="3200" b="1" dirty="0" smtClean="0">
                <a:solidFill>
                  <a:srgbClr val="993300"/>
                </a:solidFill>
                <a:latin typeface="Times New Roman" pitchFamily="18" charset="0"/>
              </a:rPr>
              <a:t>古蘭 </a:t>
            </a:r>
            <a:r>
              <a:rPr kumimoji="0" lang="en-US" altLang="zh-TW" sz="3200" b="1" dirty="0" smtClean="0">
                <a:solidFill>
                  <a:srgbClr val="993300"/>
                </a:solidFill>
                <a:latin typeface="Times New Roman" pitchFamily="18" charset="0"/>
              </a:rPr>
              <a:t>2:190) </a:t>
            </a:r>
            <a:r>
              <a:rPr kumimoji="0" lang="en-US" altLang="zh-TW" sz="3000" b="1" dirty="0" smtClean="0">
                <a:solidFill>
                  <a:srgbClr val="993300"/>
                </a:solidFill>
                <a:latin typeface="Times New Roman" pitchFamily="18" charset="0"/>
              </a:rPr>
              <a:t>【</a:t>
            </a:r>
            <a:r>
              <a:rPr kumimoji="0" lang="zh-TW" altLang="en-US" sz="3000" b="1" dirty="0" smtClean="0">
                <a:solidFill>
                  <a:srgbClr val="993300"/>
                </a:solidFill>
                <a:latin typeface="Times New Roman" pitchFamily="18" charset="0"/>
              </a:rPr>
              <a:t>自誇的</a:t>
            </a:r>
            <a:r>
              <a:rPr kumimoji="0" lang="en-US" altLang="zh-TW" sz="3000" b="1" dirty="0" smtClean="0">
                <a:solidFill>
                  <a:srgbClr val="993300"/>
                </a:solidFill>
                <a:latin typeface="Times New Roman" pitchFamily="18" charset="0"/>
              </a:rPr>
              <a:t>】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zh-TW" altLang="en-US" sz="3200" b="1" dirty="0" smtClean="0">
                <a:solidFill>
                  <a:srgbClr val="993300"/>
                </a:solidFill>
                <a:latin typeface="新細明體" pitchFamily="18" charset="-120"/>
              </a:rPr>
              <a:t>為非作歹</a:t>
            </a:r>
            <a:r>
              <a:rPr kumimoji="0" lang="zh-TW" altLang="en-US" sz="3200" b="1" dirty="0" smtClean="0">
                <a:solidFill>
                  <a:srgbClr val="993300"/>
                </a:solidFill>
                <a:latin typeface="Times New Roman" pitchFamily="18" charset="0"/>
              </a:rPr>
              <a:t>的人 </a:t>
            </a:r>
            <a:r>
              <a:rPr kumimoji="0" lang="en-US" altLang="zh-TW" sz="3200" b="1" dirty="0" smtClean="0">
                <a:solidFill>
                  <a:srgbClr val="993300"/>
                </a:solidFill>
                <a:latin typeface="Times New Roman" pitchFamily="18" charset="0"/>
              </a:rPr>
              <a:t>(</a:t>
            </a:r>
            <a:r>
              <a:rPr kumimoji="0" lang="zh-TW" altLang="en-US" sz="3200" b="1" dirty="0" smtClean="0">
                <a:solidFill>
                  <a:srgbClr val="993300"/>
                </a:solidFill>
                <a:latin typeface="Times New Roman" pitchFamily="18" charset="0"/>
              </a:rPr>
              <a:t>古蘭 </a:t>
            </a:r>
            <a:r>
              <a:rPr kumimoji="0" lang="en-US" altLang="zh-TW" sz="3200" b="1" dirty="0" smtClean="0">
                <a:solidFill>
                  <a:srgbClr val="993300"/>
                </a:solidFill>
                <a:latin typeface="Times New Roman" pitchFamily="18" charset="0"/>
              </a:rPr>
              <a:t>28:77)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zh-TW" altLang="en-US" sz="3200" b="1" dirty="0" smtClean="0">
                <a:solidFill>
                  <a:srgbClr val="993300"/>
                </a:solidFill>
                <a:latin typeface="新細明體" pitchFamily="18" charset="-120"/>
              </a:rPr>
              <a:t>背義</a:t>
            </a:r>
            <a:r>
              <a:rPr kumimoji="0" lang="zh-TW" altLang="en-US" sz="3200" b="1" dirty="0" smtClean="0">
                <a:solidFill>
                  <a:srgbClr val="993300"/>
                </a:solidFill>
                <a:latin typeface="Times New Roman" pitchFamily="18" charset="0"/>
              </a:rPr>
              <a:t>的人 </a:t>
            </a:r>
            <a:r>
              <a:rPr kumimoji="0" lang="en-US" altLang="zh-TW" sz="3200" b="1" dirty="0" smtClean="0">
                <a:solidFill>
                  <a:srgbClr val="993300"/>
                </a:solidFill>
                <a:latin typeface="Times New Roman" pitchFamily="18" charset="0"/>
              </a:rPr>
              <a:t>(</a:t>
            </a:r>
            <a:r>
              <a:rPr kumimoji="0" lang="zh-TW" altLang="en-US" sz="3200" b="1" dirty="0" smtClean="0">
                <a:solidFill>
                  <a:srgbClr val="993300"/>
                </a:solidFill>
                <a:latin typeface="Times New Roman" pitchFamily="18" charset="0"/>
              </a:rPr>
              <a:t>古蘭 </a:t>
            </a:r>
            <a:r>
              <a:rPr kumimoji="0" lang="en-US" altLang="zh-TW" sz="3200" b="1" dirty="0" smtClean="0">
                <a:solidFill>
                  <a:srgbClr val="993300"/>
                </a:solidFill>
                <a:latin typeface="Times New Roman" pitchFamily="18" charset="0"/>
              </a:rPr>
              <a:t>42:40)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zh-TW" altLang="en-US" sz="3200" b="1" dirty="0" smtClean="0">
                <a:solidFill>
                  <a:srgbClr val="993300"/>
                </a:solidFill>
                <a:latin typeface="新細明體" pitchFamily="18" charset="-120"/>
              </a:rPr>
              <a:t>浪費</a:t>
            </a:r>
            <a:r>
              <a:rPr kumimoji="0" lang="zh-TW" altLang="en-US" sz="3200" b="1" dirty="0" smtClean="0">
                <a:solidFill>
                  <a:srgbClr val="993300"/>
                </a:solidFill>
                <a:latin typeface="Times New Roman" pitchFamily="18" charset="0"/>
              </a:rPr>
              <a:t>的人 </a:t>
            </a:r>
            <a:r>
              <a:rPr kumimoji="0" lang="en-US" altLang="zh-TW" sz="3200" b="1" dirty="0" smtClean="0">
                <a:solidFill>
                  <a:srgbClr val="993300"/>
                </a:solidFill>
                <a:latin typeface="Times New Roman" pitchFamily="18" charset="0"/>
              </a:rPr>
              <a:t>(</a:t>
            </a:r>
            <a:r>
              <a:rPr kumimoji="0" lang="zh-TW" altLang="en-US" sz="3200" b="1" dirty="0" smtClean="0">
                <a:solidFill>
                  <a:srgbClr val="993300"/>
                </a:solidFill>
                <a:latin typeface="Times New Roman" pitchFamily="18" charset="0"/>
              </a:rPr>
              <a:t>古蘭 </a:t>
            </a:r>
            <a:r>
              <a:rPr kumimoji="0" lang="en-US" altLang="zh-TW" sz="3200" b="1" dirty="0" smtClean="0">
                <a:solidFill>
                  <a:srgbClr val="993300"/>
                </a:solidFill>
                <a:latin typeface="Times New Roman" pitchFamily="18" charset="0"/>
              </a:rPr>
              <a:t>6:141)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zh-TW" altLang="en-US" sz="3200" b="1" dirty="0" smtClean="0">
                <a:solidFill>
                  <a:srgbClr val="993300"/>
                </a:solidFill>
                <a:latin typeface="新細明體" pitchFamily="18" charset="-120"/>
              </a:rPr>
              <a:t>自高自大</a:t>
            </a:r>
            <a:r>
              <a:rPr kumimoji="0" lang="zh-TW" altLang="en-US" sz="3200" b="1" dirty="0" smtClean="0">
                <a:solidFill>
                  <a:srgbClr val="993300"/>
                </a:solidFill>
                <a:latin typeface="Times New Roman" pitchFamily="18" charset="0"/>
              </a:rPr>
              <a:t>的人 </a:t>
            </a:r>
            <a:r>
              <a:rPr kumimoji="0" lang="en-US" altLang="zh-TW" sz="3200" b="1" dirty="0" smtClean="0">
                <a:solidFill>
                  <a:srgbClr val="993300"/>
                </a:solidFill>
                <a:latin typeface="Times New Roman" pitchFamily="18" charset="0"/>
              </a:rPr>
              <a:t>(</a:t>
            </a:r>
            <a:r>
              <a:rPr kumimoji="0" lang="zh-TW" altLang="en-US" sz="3200" b="1" dirty="0" smtClean="0">
                <a:solidFill>
                  <a:srgbClr val="993300"/>
                </a:solidFill>
                <a:latin typeface="Times New Roman" pitchFamily="18" charset="0"/>
              </a:rPr>
              <a:t>古蘭 </a:t>
            </a:r>
            <a:r>
              <a:rPr kumimoji="0" lang="en-US" altLang="zh-TW" sz="3200" b="1" dirty="0" smtClean="0">
                <a:solidFill>
                  <a:srgbClr val="993300"/>
                </a:solidFill>
                <a:latin typeface="Times New Roman" pitchFamily="18" charset="0"/>
              </a:rPr>
              <a:t>16:23)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2124075" y="333375"/>
            <a:ext cx="48958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400" b="1" dirty="0" smtClean="0">
                <a:solidFill>
                  <a:srgbClr val="0033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真主不喜愛</a:t>
            </a:r>
          </a:p>
        </p:txBody>
      </p:sp>
    </p:spTree>
    <p:extLst>
      <p:ext uri="{BB962C8B-B14F-4D97-AF65-F5344CB8AC3E}">
        <p14:creationId xmlns="" xmlns:p14="http://schemas.microsoft.com/office/powerpoint/2010/main" val="4122820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5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5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5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3BEE4-AB51-4175-8F3F-6CC67E6EE224}" type="slidenum">
              <a:rPr lang="en-US" altLang="zh-TW"/>
              <a:pPr>
                <a:defRPr/>
              </a:pPr>
              <a:t>3</a:t>
            </a:fld>
            <a:endParaRPr lang="en-US" altLang="zh-TW" dirty="0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7596188" y="5734050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chemeClr val="bg1"/>
                </a:solidFill>
              </a:rPr>
              <a:t>(2:18)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6149" name="文字方塊 4"/>
          <p:cNvSpPr txBox="1">
            <a:spLocks noChangeArrowheads="1"/>
          </p:cNvSpPr>
          <p:nvPr/>
        </p:nvSpPr>
        <p:spPr bwMode="auto">
          <a:xfrm>
            <a:off x="2500313" y="5643563"/>
            <a:ext cx="4143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4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視覺識別</a:t>
            </a:r>
            <a:endParaRPr lang="zh-TW" altLang="en-US" sz="48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911scholars's Channel4.WMV">
            <a:hlinkClick r:id="" action="ppaction://media"/>
          </p:cNvPr>
          <p:cNvPicPr>
            <a:picLocks noGrp="1" noRot="1" noChangeAspect="1"/>
          </p:cNvPicPr>
          <p:nvPr>
            <p:ph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331640" y="980728"/>
            <a:ext cx="6264696" cy="469852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527694B6-70CF-4FD8-BD03-9530394C9F30}" type="slidenum">
              <a:rPr kumimoji="0" lang="en-US" altLang="zh-TW">
                <a:solidFill>
                  <a:srgbClr val="000000"/>
                </a:solidFill>
              </a:rPr>
              <a:pPr eaLnBrk="1" hangingPunct="1"/>
              <a:t>30</a:t>
            </a:fld>
            <a:endParaRPr kumimoji="0" lang="en-US" altLang="zh-TW" dirty="0">
              <a:solidFill>
                <a:srgbClr val="000000"/>
              </a:solidFill>
            </a:endParaRPr>
          </a:p>
        </p:txBody>
      </p:sp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1692275" y="908050"/>
            <a:ext cx="568801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zh-TW" altLang="en-US" sz="2400" b="1" dirty="0" smtClean="0">
                <a:solidFill>
                  <a:srgbClr val="993300"/>
                </a:solidFill>
                <a:latin typeface="Times New Roman" pitchFamily="18" charset="0"/>
              </a:rPr>
              <a:t>真主的慈愛 </a:t>
            </a:r>
            <a:r>
              <a:rPr kumimoji="0" lang="en-US" altLang="zh-TW" sz="2400" b="1" dirty="0" smtClean="0">
                <a:solidFill>
                  <a:srgbClr val="993300"/>
                </a:solidFill>
                <a:latin typeface="Times New Roman" pitchFamily="18" charset="0"/>
              </a:rPr>
              <a:t>(</a:t>
            </a:r>
            <a:r>
              <a:rPr kumimoji="0" lang="en-US" altLang="zh-TW" sz="2400" b="1" i="1" dirty="0" err="1" smtClean="0">
                <a:solidFill>
                  <a:srgbClr val="993300"/>
                </a:solidFill>
                <a:latin typeface="Times New Roman" pitchFamily="18" charset="0"/>
              </a:rPr>
              <a:t>ra’af</a:t>
            </a:r>
            <a:r>
              <a:rPr kumimoji="0" lang="en-US" altLang="zh-TW" sz="2400" b="1" i="1" dirty="0" smtClean="0">
                <a:solidFill>
                  <a:srgbClr val="993300"/>
                </a:solidFill>
                <a:latin typeface="Times New Roman" pitchFamily="18" charset="0"/>
              </a:rPr>
              <a:t>, </a:t>
            </a:r>
            <a:r>
              <a:rPr kumimoji="0" lang="en-US" altLang="zh-TW" sz="2400" b="1" i="1" dirty="0" err="1" smtClean="0">
                <a:solidFill>
                  <a:srgbClr val="993300"/>
                </a:solidFill>
                <a:latin typeface="Times New Roman" pitchFamily="18" charset="0"/>
              </a:rPr>
              <a:t>rahmah</a:t>
            </a:r>
            <a:r>
              <a:rPr kumimoji="0" lang="en-US" altLang="zh-TW" sz="2400" b="1" dirty="0" smtClean="0">
                <a:solidFill>
                  <a:srgbClr val="993300"/>
                </a:solidFill>
                <a:latin typeface="Times New Roman" pitchFamily="18" charset="0"/>
              </a:rPr>
              <a:t>)</a:t>
            </a:r>
            <a:r>
              <a:rPr kumimoji="0" lang="zh-TW" altLang="en-US" sz="2400" b="1" dirty="0" smtClean="0">
                <a:solidFill>
                  <a:srgbClr val="993300"/>
                </a:solidFill>
                <a:latin typeface="Times New Roman" pitchFamily="18" charset="0"/>
              </a:rPr>
              <a:t>包羅萬物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zh-TW" altLang="en-US" sz="2400" b="1" dirty="0" smtClean="0">
                <a:solidFill>
                  <a:srgbClr val="993300"/>
                </a:solidFill>
                <a:latin typeface="Times New Roman" pitchFamily="18" charset="0"/>
              </a:rPr>
              <a:t>真主將他另一種較溫情的愛</a:t>
            </a:r>
            <a:r>
              <a:rPr kumimoji="0" lang="en-US" altLang="zh-TW" sz="2400" b="1" dirty="0" smtClean="0">
                <a:solidFill>
                  <a:srgbClr val="993300"/>
                </a:solidFill>
                <a:latin typeface="Times New Roman" pitchFamily="18" charset="0"/>
              </a:rPr>
              <a:t>(</a:t>
            </a:r>
            <a:r>
              <a:rPr kumimoji="0" lang="en-US" altLang="zh-TW" sz="2400" b="1" i="1" dirty="0" smtClean="0">
                <a:solidFill>
                  <a:srgbClr val="993300"/>
                </a:solidFill>
                <a:latin typeface="Times New Roman" pitchFamily="18" charset="0"/>
              </a:rPr>
              <a:t>hub</a:t>
            </a:r>
            <a:r>
              <a:rPr kumimoji="0" lang="en-US" altLang="zh-TW" sz="2400" b="1" dirty="0" smtClean="0">
                <a:solidFill>
                  <a:srgbClr val="993300"/>
                </a:solidFill>
                <a:latin typeface="Times New Roman" pitchFamily="18" charset="0"/>
              </a:rPr>
              <a:t>)</a:t>
            </a:r>
            <a:r>
              <a:rPr kumimoji="0" lang="zh-TW" altLang="en-US" sz="2400" b="1" dirty="0" smtClean="0">
                <a:solidFill>
                  <a:srgbClr val="993300"/>
                </a:solidFill>
                <a:latin typeface="Times New Roman" pitchFamily="18" charset="0"/>
              </a:rPr>
              <a:t>賜予一些特定的人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zh-TW" altLang="en-US" sz="2400" b="1" dirty="0" smtClean="0">
                <a:solidFill>
                  <a:srgbClr val="993300"/>
                </a:solidFill>
                <a:latin typeface="Times New Roman" pitchFamily="18" charset="0"/>
              </a:rPr>
              <a:t>這安排只反映真主對善惡分明的立場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zh-TW" altLang="en-US" sz="2400" b="1" dirty="0" smtClean="0">
                <a:solidFill>
                  <a:srgbClr val="993300"/>
                </a:solidFill>
                <a:latin typeface="Times New Roman" pitchFamily="18" charset="0"/>
              </a:rPr>
              <a:t>反之，若真主對待所有的人都一致的話，那善惡不分，正義何存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zh-TW" altLang="en-US" sz="2400" b="1" dirty="0" smtClean="0">
                <a:solidFill>
                  <a:srgbClr val="993300"/>
                </a:solidFill>
                <a:latin typeface="Times New Roman" pitchFamily="18" charset="0"/>
              </a:rPr>
              <a:t>故有些人指古蘭經所述之上主不完美或不夠寬容，理由是因為他只要求人順從他而不泛愛眾生；這指控實毫無道理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2195513" y="188913"/>
            <a:ext cx="48958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400" b="1" dirty="0" smtClean="0">
                <a:solidFill>
                  <a:srgbClr val="0033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善惡分明</a:t>
            </a:r>
          </a:p>
        </p:txBody>
      </p:sp>
    </p:spTree>
    <p:extLst>
      <p:ext uri="{BB962C8B-B14F-4D97-AF65-F5344CB8AC3E}">
        <p14:creationId xmlns="" xmlns:p14="http://schemas.microsoft.com/office/powerpoint/2010/main" val="1441005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7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7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7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7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1CAE266C-DDFD-4466-A855-80BBB31622D3}" type="slidenum">
              <a:rPr kumimoji="0" lang="en-US" altLang="zh-TW">
                <a:solidFill>
                  <a:srgbClr val="000000"/>
                </a:solidFill>
              </a:rPr>
              <a:pPr eaLnBrk="1" hangingPunct="1"/>
              <a:t>31</a:t>
            </a:fld>
            <a:endParaRPr kumimoji="0" lang="en-US" altLang="zh-TW" dirty="0">
              <a:solidFill>
                <a:srgbClr val="000000"/>
              </a:solidFill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692275" y="1557338"/>
            <a:ext cx="5688013" cy="345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kumimoji="0" lang="zh-TW" altLang="en-US" sz="3000" b="1" dirty="0" smtClean="0">
                <a:solidFill>
                  <a:srgbClr val="993300"/>
                </a:solidFill>
                <a:latin typeface="Times New Roman" pitchFamily="18" charset="0"/>
              </a:rPr>
              <a:t>「（你說：）</a:t>
            </a:r>
            <a:r>
              <a:rPr kumimoji="0" lang="en-US" altLang="zh-TW" sz="3000" b="1" dirty="0" smtClean="0">
                <a:solidFill>
                  <a:srgbClr val="993300"/>
                </a:solidFill>
                <a:latin typeface="Times New Roman" pitchFamily="18" charset="0"/>
              </a:rPr>
              <a:t>『</a:t>
            </a:r>
            <a:r>
              <a:rPr kumimoji="0" lang="zh-TW" altLang="en-US" sz="3000" b="1" dirty="0" smtClean="0">
                <a:solidFill>
                  <a:srgbClr val="993300"/>
                </a:solidFill>
                <a:latin typeface="Times New Roman" pitchFamily="18" charset="0"/>
              </a:rPr>
              <a:t>我的過份自害的眾僕呀！你們對真主的恩惠不要絕望，真主必定赦宥一切罪過，他確是至赦的，確是至慈的</a:t>
            </a:r>
            <a:r>
              <a:rPr kumimoji="0" lang="en-US" altLang="zh-TW" sz="3000" b="1" dirty="0" smtClean="0">
                <a:solidFill>
                  <a:srgbClr val="993300"/>
                </a:solidFill>
                <a:latin typeface="Times New Roman" pitchFamily="18" charset="0"/>
              </a:rPr>
              <a:t>』</a:t>
            </a:r>
            <a:r>
              <a:rPr kumimoji="0" lang="zh-TW" altLang="en-US" sz="3000" b="1" dirty="0" smtClean="0">
                <a:solidFill>
                  <a:srgbClr val="993300"/>
                </a:solidFill>
                <a:latin typeface="Times New Roman" pitchFamily="18" charset="0"/>
              </a:rPr>
              <a:t>。」</a:t>
            </a:r>
            <a:r>
              <a:rPr kumimoji="0" lang="zh-TW" altLang="en-US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2654300" y="333375"/>
            <a:ext cx="38338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5400" b="1" dirty="0" smtClean="0">
                <a:solidFill>
                  <a:srgbClr val="0033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真主的寬恕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4284663" y="4724400"/>
            <a:ext cx="30956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kumimoji="0" lang="en-US" altLang="zh-TW" sz="2800" b="1" dirty="0" smtClean="0">
                <a:solidFill>
                  <a:srgbClr val="993300"/>
                </a:solidFill>
                <a:latin typeface="Times New Roman" pitchFamily="18" charset="0"/>
              </a:rPr>
              <a:t>(</a:t>
            </a:r>
            <a:r>
              <a:rPr kumimoji="0" lang="zh-TW" altLang="en-US" sz="2800" b="1" dirty="0" smtClean="0">
                <a:solidFill>
                  <a:srgbClr val="993300"/>
                </a:solidFill>
                <a:latin typeface="Times New Roman" pitchFamily="18" charset="0"/>
              </a:rPr>
              <a:t>古蘭 </a:t>
            </a:r>
            <a:r>
              <a:rPr kumimoji="0" lang="en-US" altLang="zh-TW" sz="2800" b="1" dirty="0" smtClean="0">
                <a:solidFill>
                  <a:srgbClr val="993300"/>
                </a:solidFill>
                <a:latin typeface="Times New Roman" pitchFamily="18" charset="0"/>
              </a:rPr>
              <a:t>39</a:t>
            </a:r>
            <a:r>
              <a:rPr kumimoji="0" lang="zh-TW" altLang="en-US" sz="2800" b="1" dirty="0" smtClean="0">
                <a:solidFill>
                  <a:srgbClr val="993300"/>
                </a:solidFill>
                <a:latin typeface="Times New Roman" pitchFamily="18" charset="0"/>
              </a:rPr>
              <a:t>：</a:t>
            </a:r>
            <a:r>
              <a:rPr kumimoji="0" lang="en-US" altLang="zh-TW" sz="2800" b="1" dirty="0" smtClean="0">
                <a:solidFill>
                  <a:srgbClr val="993300"/>
                </a:solidFill>
                <a:latin typeface="Times New Roman" pitchFamily="18" charset="0"/>
              </a:rPr>
              <a:t>53</a:t>
            </a:r>
            <a:r>
              <a:rPr kumimoji="0" lang="en-US" altLang="zh-TW" sz="2800" dirty="0" smtClean="0">
                <a:solidFill>
                  <a:srgbClr val="993300"/>
                </a:solidFill>
                <a:latin typeface="Times New Roman" pitchFamily="18" charset="0"/>
              </a:rPr>
              <a:t> )</a:t>
            </a:r>
            <a:endParaRPr lang="en-US" altLang="zh-TW" sz="28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0106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E30F10EC-47B9-4CDC-B33A-DAF8B86E5785}" type="slidenum">
              <a:rPr kumimoji="0" lang="en-US" altLang="zh-TW">
                <a:solidFill>
                  <a:srgbClr val="000000"/>
                </a:solidFill>
              </a:rPr>
              <a:pPr eaLnBrk="1" hangingPunct="1"/>
              <a:t>32</a:t>
            </a:fld>
            <a:endParaRPr kumimoji="0" lang="en-US" altLang="zh-TW" dirty="0">
              <a:solidFill>
                <a:srgbClr val="000000"/>
              </a:solidFill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1692275" y="1557338"/>
            <a:ext cx="57594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kumimoji="0" lang="zh-TW" altLang="en-US" sz="3000" b="1" dirty="0" smtClean="0">
                <a:solidFill>
                  <a:srgbClr val="993300"/>
                </a:solidFill>
                <a:latin typeface="新細明體" pitchFamily="18" charset="-120"/>
              </a:rPr>
              <a:t>「當我的僕人向你</a:t>
            </a:r>
            <a:r>
              <a:rPr kumimoji="0" lang="en-US" altLang="zh-TW" sz="3000" b="1" dirty="0" smtClean="0">
                <a:solidFill>
                  <a:srgbClr val="993300"/>
                </a:solidFill>
                <a:latin typeface="新細明體" pitchFamily="18" charset="-120"/>
              </a:rPr>
              <a:t>(</a:t>
            </a:r>
            <a:r>
              <a:rPr kumimoji="0" lang="zh-TW" altLang="en-US" sz="3000" b="1" dirty="0" smtClean="0">
                <a:solidFill>
                  <a:srgbClr val="993300"/>
                </a:solidFill>
                <a:latin typeface="新細明體" pitchFamily="18" charset="-120"/>
              </a:rPr>
              <a:t>穆聖</a:t>
            </a:r>
            <a:r>
              <a:rPr kumimoji="0" lang="en-US" altLang="zh-TW" sz="3000" b="1" dirty="0" smtClean="0">
                <a:solidFill>
                  <a:srgbClr val="993300"/>
                </a:solidFill>
                <a:latin typeface="新細明體" pitchFamily="18" charset="-120"/>
              </a:rPr>
              <a:t>)</a:t>
            </a:r>
            <a:r>
              <a:rPr kumimoji="0" lang="zh-TW" altLang="en-US" sz="3000" b="1" dirty="0" smtClean="0">
                <a:solidFill>
                  <a:srgbClr val="993300"/>
                </a:solidFill>
                <a:latin typeface="新細明體" pitchFamily="18" charset="-120"/>
              </a:rPr>
              <a:t>詢問我的時候，你告訴他們我實在是很接近</a:t>
            </a:r>
            <a:r>
              <a:rPr kumimoji="0" lang="en-US" altLang="zh-TW" sz="3000" b="1" dirty="0" smtClean="0">
                <a:solidFill>
                  <a:srgbClr val="993300"/>
                </a:solidFill>
                <a:latin typeface="新細明體" pitchFamily="18" charset="-120"/>
              </a:rPr>
              <a:t>(</a:t>
            </a:r>
            <a:r>
              <a:rPr kumimoji="0" lang="zh-TW" altLang="en-US" sz="3000" b="1" dirty="0" smtClean="0">
                <a:solidFill>
                  <a:srgbClr val="993300"/>
                </a:solidFill>
                <a:latin typeface="新細明體" pitchFamily="18" charset="-120"/>
              </a:rPr>
              <a:t>他們</a:t>
            </a:r>
            <a:r>
              <a:rPr kumimoji="0" lang="en-US" altLang="zh-TW" sz="3000" b="1" dirty="0" smtClean="0">
                <a:solidFill>
                  <a:srgbClr val="993300"/>
                </a:solidFill>
                <a:latin typeface="新細明體" pitchFamily="18" charset="-120"/>
              </a:rPr>
              <a:t>)</a:t>
            </a:r>
            <a:r>
              <a:rPr kumimoji="0" lang="zh-TW" altLang="en-US" sz="3000" b="1" dirty="0" smtClean="0">
                <a:solidFill>
                  <a:srgbClr val="993300"/>
                </a:solidFill>
                <a:latin typeface="新細明體" pitchFamily="18" charset="-120"/>
              </a:rPr>
              <a:t>的。當他祈求我時，我答應祈禱者的懇求，讓他們也聽從我的召喚，並且信賴我，以便他們能被導入正道。」</a:t>
            </a:r>
            <a:r>
              <a:rPr kumimoji="0" lang="zh-TW" altLang="en-US" sz="3000" dirty="0" smtClean="0">
                <a:solidFill>
                  <a:srgbClr val="000000"/>
                </a:solidFill>
                <a:latin typeface="新細明體" pitchFamily="18" charset="-120"/>
              </a:rPr>
              <a:t> 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2051050" y="333375"/>
            <a:ext cx="50403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5400" b="1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人與真主的關係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4067175" y="5949950"/>
            <a:ext cx="30956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kumimoji="0" lang="en-US" altLang="zh-TW" sz="2800" b="1" dirty="0" smtClean="0">
                <a:solidFill>
                  <a:srgbClr val="993300"/>
                </a:solidFill>
                <a:latin typeface="Times New Roman" pitchFamily="18" charset="0"/>
              </a:rPr>
              <a:t>(</a:t>
            </a:r>
            <a:r>
              <a:rPr kumimoji="0" lang="zh-TW" altLang="en-US" sz="2800" b="1" dirty="0" smtClean="0">
                <a:solidFill>
                  <a:srgbClr val="993300"/>
                </a:solidFill>
                <a:latin typeface="Times New Roman" pitchFamily="18" charset="0"/>
              </a:rPr>
              <a:t>古蘭 </a:t>
            </a:r>
            <a:r>
              <a:rPr kumimoji="0" lang="en-US" altLang="zh-TW" sz="2800" b="1" dirty="0" smtClean="0">
                <a:solidFill>
                  <a:srgbClr val="993300"/>
                </a:solidFill>
                <a:latin typeface="Times New Roman" pitchFamily="18" charset="0"/>
              </a:rPr>
              <a:t>2</a:t>
            </a:r>
            <a:r>
              <a:rPr kumimoji="0" lang="zh-TW" altLang="en-US" sz="2800" b="1" dirty="0" smtClean="0">
                <a:solidFill>
                  <a:srgbClr val="993300"/>
                </a:solidFill>
                <a:latin typeface="Times New Roman" pitchFamily="18" charset="0"/>
              </a:rPr>
              <a:t>：</a:t>
            </a:r>
            <a:r>
              <a:rPr kumimoji="0" lang="en-US" altLang="zh-TW" sz="2800" b="1" dirty="0" smtClean="0">
                <a:solidFill>
                  <a:srgbClr val="993300"/>
                </a:solidFill>
                <a:latin typeface="Times New Roman" pitchFamily="18" charset="0"/>
              </a:rPr>
              <a:t>186</a:t>
            </a:r>
            <a:r>
              <a:rPr kumimoji="0" lang="en-US" altLang="zh-TW" sz="2800" dirty="0" smtClean="0">
                <a:solidFill>
                  <a:srgbClr val="993300"/>
                </a:solidFill>
                <a:latin typeface="Times New Roman" pitchFamily="18" charset="0"/>
              </a:rPr>
              <a:t> )</a:t>
            </a:r>
            <a:endParaRPr lang="en-US" altLang="zh-TW" sz="28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340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5BA10CB1-1E24-485E-ADBF-500EBD39D599}" type="slidenum">
              <a:rPr kumimoji="0" lang="en-US" altLang="zh-TW">
                <a:solidFill>
                  <a:srgbClr val="000000"/>
                </a:solidFill>
              </a:rPr>
              <a:pPr eaLnBrk="1" hangingPunct="1"/>
              <a:t>33</a:t>
            </a:fld>
            <a:endParaRPr kumimoji="0" lang="en-US" altLang="zh-TW" dirty="0">
              <a:solidFill>
                <a:srgbClr val="000000"/>
              </a:solidFill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692275" y="1557338"/>
            <a:ext cx="57594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kumimoji="0" lang="zh-TW" altLang="en-US" sz="3000" b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「你們當紀念我，我就紀念你們；你們應當感謝我，你們不要對我忘恩</a:t>
            </a:r>
            <a:r>
              <a:rPr kumimoji="0" lang="zh-TW" altLang="en-US" sz="3000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 。</a:t>
            </a:r>
            <a:r>
              <a:rPr kumimoji="0" lang="zh-TW" altLang="en-US" sz="3000" b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kumimoji="0" lang="zh-TW" altLang="en-US" sz="3000" dirty="0" smtClean="0">
                <a:solidFill>
                  <a:srgbClr val="993300"/>
                </a:solidFill>
                <a:latin typeface="新細明體" pitchFamily="18" charset="-120"/>
              </a:rPr>
              <a:t> 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2051050" y="333375"/>
            <a:ext cx="50403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5400" b="1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人與真主的關係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4787900" y="3644900"/>
            <a:ext cx="2374900" cy="49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kumimoji="0" lang="en-US" altLang="zh-TW" sz="2400" b="1" dirty="0" smtClean="0">
                <a:solidFill>
                  <a:srgbClr val="993300"/>
                </a:solidFill>
                <a:latin typeface="Times New Roman" pitchFamily="18" charset="0"/>
              </a:rPr>
              <a:t>(</a:t>
            </a:r>
            <a:r>
              <a:rPr kumimoji="0" lang="zh-TW" altLang="en-US" sz="2400" b="1" dirty="0" smtClean="0">
                <a:solidFill>
                  <a:srgbClr val="993300"/>
                </a:solidFill>
                <a:latin typeface="Times New Roman" pitchFamily="18" charset="0"/>
              </a:rPr>
              <a:t>古蘭 </a:t>
            </a:r>
            <a:r>
              <a:rPr kumimoji="0" lang="en-US" altLang="zh-TW" sz="2400" b="1" dirty="0" smtClean="0">
                <a:solidFill>
                  <a:srgbClr val="993300"/>
                </a:solidFill>
                <a:latin typeface="Times New Roman" pitchFamily="18" charset="0"/>
              </a:rPr>
              <a:t>2</a:t>
            </a:r>
            <a:r>
              <a:rPr kumimoji="0" lang="zh-TW" altLang="en-US" sz="2400" b="1" dirty="0" smtClean="0">
                <a:solidFill>
                  <a:srgbClr val="993300"/>
                </a:solidFill>
                <a:latin typeface="Times New Roman" pitchFamily="18" charset="0"/>
              </a:rPr>
              <a:t>：</a:t>
            </a:r>
            <a:r>
              <a:rPr kumimoji="0" lang="en-US" altLang="zh-TW" sz="2400" b="1" dirty="0" smtClean="0">
                <a:solidFill>
                  <a:srgbClr val="993300"/>
                </a:solidFill>
                <a:latin typeface="Times New Roman" pitchFamily="18" charset="0"/>
              </a:rPr>
              <a:t>152</a:t>
            </a:r>
            <a:r>
              <a:rPr kumimoji="0" lang="en-US" altLang="zh-TW" sz="2400" dirty="0" smtClean="0">
                <a:solidFill>
                  <a:srgbClr val="993300"/>
                </a:solidFill>
                <a:latin typeface="Times New Roman" pitchFamily="18" charset="0"/>
              </a:rPr>
              <a:t>)</a:t>
            </a:r>
            <a:endParaRPr lang="en-US" altLang="zh-TW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6530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372B1E14-8E9A-40C0-94DC-DF44E99717B1}" type="slidenum">
              <a:rPr kumimoji="0" lang="en-US" altLang="zh-TW">
                <a:solidFill>
                  <a:srgbClr val="000000"/>
                </a:solidFill>
              </a:rPr>
              <a:pPr eaLnBrk="1" hangingPunct="1"/>
              <a:t>34</a:t>
            </a:fld>
            <a:endParaRPr kumimoji="0" lang="en-US" altLang="zh-TW" dirty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zh-TW" b="1" dirty="0" smtClean="0">
                <a:solidFill>
                  <a:srgbClr val="0033CC"/>
                </a:solidFill>
                <a:ea typeface="標楷體" pitchFamily="65" charset="-120"/>
              </a:rPr>
              <a:t>從</a:t>
            </a:r>
            <a:r>
              <a:rPr lang="zh-CN" altLang="en-US" b="1" dirty="0" smtClean="0">
                <a:solidFill>
                  <a:srgbClr val="0033CC"/>
                </a:solidFill>
                <a:ea typeface="標楷體" pitchFamily="65" charset="-120"/>
              </a:rPr>
              <a:t>上</a:t>
            </a:r>
            <a:r>
              <a:rPr lang="zh-CN" altLang="zh-TW" b="1" dirty="0" smtClean="0">
                <a:solidFill>
                  <a:srgbClr val="0033CC"/>
                </a:solidFill>
                <a:ea typeface="標楷體" pitchFamily="65" charset="-120"/>
              </a:rPr>
              <a:t>述</a:t>
            </a:r>
            <a:r>
              <a:rPr lang="zh-CN" altLang="en-US" b="1" dirty="0" smtClean="0">
                <a:solidFill>
                  <a:srgbClr val="0033CC"/>
                </a:solidFill>
                <a:ea typeface="標楷體" pitchFamily="65" charset="-120"/>
              </a:rPr>
              <a:t>的</a:t>
            </a:r>
            <a:r>
              <a:rPr lang="zh-CN" altLang="zh-TW" b="1" dirty="0" smtClean="0">
                <a:solidFill>
                  <a:srgbClr val="0033CC"/>
                </a:solidFill>
                <a:ea typeface="標楷體" pitchFamily="65" charset="-120"/>
              </a:rPr>
              <a:t>討</a:t>
            </a:r>
            <a:r>
              <a:rPr lang="zh-CN" altLang="en-US" b="1" dirty="0" smtClean="0">
                <a:solidFill>
                  <a:srgbClr val="0033CC"/>
                </a:solidFill>
                <a:ea typeface="標楷體" pitchFamily="65" charset="-120"/>
              </a:rPr>
              <a:t>論</a:t>
            </a:r>
            <a:r>
              <a:rPr lang="zh-CN" altLang="zh-TW" b="1" dirty="0" smtClean="0">
                <a:solidFill>
                  <a:srgbClr val="0033CC"/>
                </a:solidFill>
                <a:ea typeface="標楷體" pitchFamily="65" charset="-120"/>
              </a:rPr>
              <a:t>：</a:t>
            </a:r>
            <a:endParaRPr lang="zh-CN" altLang="en-US" b="1" dirty="0" smtClean="0">
              <a:solidFill>
                <a:srgbClr val="0033CC"/>
              </a:solidFill>
              <a:ea typeface="標楷體" pitchFamily="65" charset="-120"/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600200"/>
            <a:ext cx="5472113" cy="4525963"/>
          </a:xfrm>
        </p:spPr>
        <p:txBody>
          <a:bodyPr/>
          <a:lstStyle/>
          <a:p>
            <a:pPr marL="441325" indent="-441325" eaLnBrk="1" hangingPunct="1"/>
            <a:r>
              <a:rPr lang="zh-CN" altLang="zh-TW" b="1" dirty="0" smtClean="0">
                <a:solidFill>
                  <a:srgbClr val="0033CC"/>
                </a:solidFill>
                <a:ea typeface="標楷體" pitchFamily="65" charset="-120"/>
              </a:rPr>
              <a:t>真</a:t>
            </a:r>
            <a:r>
              <a:rPr lang="zh-CN" altLang="en-US" b="1" dirty="0" smtClean="0">
                <a:solidFill>
                  <a:srgbClr val="0033CC"/>
                </a:solidFill>
                <a:ea typeface="標楷體" pitchFamily="65" charset="-120"/>
              </a:rPr>
              <a:t>主普</a:t>
            </a:r>
            <a:r>
              <a:rPr lang="zh-CN" altLang="zh-TW" b="1" dirty="0" smtClean="0">
                <a:solidFill>
                  <a:srgbClr val="0033CC"/>
                </a:solidFill>
                <a:ea typeface="標楷體" pitchFamily="65" charset="-120"/>
              </a:rPr>
              <a:t>慈</a:t>
            </a:r>
            <a:r>
              <a:rPr lang="zh-CN" altLang="en-US" b="1" dirty="0" smtClean="0">
                <a:solidFill>
                  <a:srgbClr val="0033CC"/>
                </a:solidFill>
                <a:ea typeface="標楷體" pitchFamily="65" charset="-120"/>
              </a:rPr>
              <a:t>今</a:t>
            </a:r>
            <a:r>
              <a:rPr lang="zh-CN" altLang="zh-TW" b="1" dirty="0" smtClean="0">
                <a:solidFill>
                  <a:srgbClr val="0033CC"/>
                </a:solidFill>
                <a:ea typeface="標楷體" pitchFamily="65" charset="-120"/>
              </a:rPr>
              <a:t>世</a:t>
            </a:r>
            <a:r>
              <a:rPr lang="zh-CN" altLang="en-US" b="1" dirty="0" smtClean="0">
                <a:solidFill>
                  <a:srgbClr val="0033CC"/>
                </a:solidFill>
                <a:ea typeface="標楷體" pitchFamily="65" charset="-120"/>
              </a:rPr>
              <a:t>，</a:t>
            </a:r>
            <a:r>
              <a:rPr lang="zh-CN" altLang="zh-TW" b="1" dirty="0" smtClean="0">
                <a:solidFill>
                  <a:srgbClr val="0033CC"/>
                </a:solidFill>
                <a:ea typeface="標楷體" pitchFamily="65" charset="-120"/>
              </a:rPr>
              <a:t>獨</a:t>
            </a:r>
            <a:r>
              <a:rPr lang="zh-CN" altLang="en-US" b="1" dirty="0" smtClean="0">
                <a:solidFill>
                  <a:srgbClr val="0033CC"/>
                </a:solidFill>
                <a:ea typeface="標楷體" pitchFamily="65" charset="-120"/>
              </a:rPr>
              <a:t>慈</a:t>
            </a:r>
            <a:r>
              <a:rPr lang="zh-CN" altLang="zh-TW" b="1" dirty="0" smtClean="0">
                <a:solidFill>
                  <a:srgbClr val="0033CC"/>
                </a:solidFill>
                <a:ea typeface="標楷體" pitchFamily="65" charset="-120"/>
              </a:rPr>
              <a:t>後</a:t>
            </a:r>
            <a:r>
              <a:rPr lang="zh-CN" altLang="en-US" b="1" dirty="0" smtClean="0">
                <a:solidFill>
                  <a:srgbClr val="0033CC"/>
                </a:solidFill>
                <a:ea typeface="標楷體" pitchFamily="65" charset="-120"/>
              </a:rPr>
              <a:t>世</a:t>
            </a:r>
            <a:endParaRPr lang="zh-CN" altLang="zh-TW" b="1" dirty="0" smtClean="0">
              <a:solidFill>
                <a:srgbClr val="0033CC"/>
              </a:solidFill>
              <a:ea typeface="標楷體" pitchFamily="65" charset="-120"/>
            </a:endParaRPr>
          </a:p>
          <a:p>
            <a:pPr marL="441325" indent="-441325" eaLnBrk="1" hangingPunct="1"/>
            <a:r>
              <a:rPr lang="zh-CN" altLang="zh-TW" b="1" dirty="0" smtClean="0">
                <a:solidFill>
                  <a:srgbClr val="0033CC"/>
                </a:solidFill>
                <a:ea typeface="標楷體" pitchFamily="65" charset="-120"/>
              </a:rPr>
              <a:t>人</a:t>
            </a:r>
            <a:r>
              <a:rPr lang="zh-CN" altLang="en-US" b="1" dirty="0" smtClean="0">
                <a:solidFill>
                  <a:srgbClr val="0033CC"/>
                </a:solidFill>
                <a:ea typeface="標楷體" pitchFamily="65" charset="-120"/>
              </a:rPr>
              <a:t>應</a:t>
            </a:r>
            <a:r>
              <a:rPr lang="zh-CN" altLang="zh-TW" b="1" dirty="0" smtClean="0">
                <a:solidFill>
                  <a:srgbClr val="0033CC"/>
                </a:solidFill>
                <a:ea typeface="標楷體" pitchFamily="65" charset="-120"/>
              </a:rPr>
              <a:t>時</a:t>
            </a:r>
            <a:r>
              <a:rPr lang="zh-CN" altLang="en-US" b="1" dirty="0" smtClean="0">
                <a:solidFill>
                  <a:srgbClr val="0033CC"/>
                </a:solidFill>
                <a:ea typeface="標楷體" pitchFamily="65" charset="-120"/>
              </a:rPr>
              <a:t>刻</a:t>
            </a:r>
            <a:r>
              <a:rPr lang="zh-CN" altLang="zh-TW" b="1" dirty="0" smtClean="0">
                <a:solidFill>
                  <a:srgbClr val="0033CC"/>
                </a:solidFill>
                <a:ea typeface="標楷體" pitchFamily="65" charset="-120"/>
              </a:rPr>
              <a:t>紀</a:t>
            </a:r>
            <a:r>
              <a:rPr lang="zh-CN" altLang="en-US" b="1" dirty="0" smtClean="0">
                <a:solidFill>
                  <a:srgbClr val="0033CC"/>
                </a:solidFill>
                <a:ea typeface="標楷體" pitchFamily="65" charset="-120"/>
              </a:rPr>
              <a:t>念</a:t>
            </a:r>
            <a:r>
              <a:rPr lang="zh-CN" altLang="zh-TW" b="1" dirty="0" smtClean="0">
                <a:solidFill>
                  <a:srgbClr val="0033CC"/>
                </a:solidFill>
                <a:ea typeface="標楷體" pitchFamily="65" charset="-120"/>
              </a:rPr>
              <a:t>真</a:t>
            </a:r>
            <a:r>
              <a:rPr lang="zh-CN" altLang="en-US" b="1" dirty="0" smtClean="0">
                <a:solidFill>
                  <a:srgbClr val="0033CC"/>
                </a:solidFill>
                <a:ea typeface="標楷體" pitchFamily="65" charset="-120"/>
              </a:rPr>
              <a:t>主</a:t>
            </a:r>
            <a:r>
              <a:rPr lang="zh-CN" altLang="zh-TW" b="1" dirty="0" smtClean="0">
                <a:solidFill>
                  <a:srgbClr val="0033CC"/>
                </a:solidFill>
                <a:ea typeface="標楷體" pitchFamily="65" charset="-120"/>
              </a:rPr>
              <a:t>，</a:t>
            </a:r>
            <a:r>
              <a:rPr lang="zh-CN" altLang="en-US" b="1" dirty="0" smtClean="0">
                <a:solidFill>
                  <a:srgbClr val="0033CC"/>
                </a:solidFill>
                <a:ea typeface="標楷體" pitchFamily="65" charset="-120"/>
              </a:rPr>
              <a:t>直</a:t>
            </a:r>
            <a:r>
              <a:rPr lang="zh-CN" altLang="zh-TW" b="1" dirty="0" smtClean="0">
                <a:solidFill>
                  <a:srgbClr val="0033CC"/>
                </a:solidFill>
                <a:ea typeface="標楷體" pitchFamily="65" charset="-120"/>
              </a:rPr>
              <a:t>接</a:t>
            </a:r>
            <a:r>
              <a:rPr lang="zh-CN" altLang="en-US" b="1" dirty="0" smtClean="0">
                <a:solidFill>
                  <a:srgbClr val="0033CC"/>
                </a:solidFill>
                <a:ea typeface="標楷體" pitchFamily="65" charset="-120"/>
              </a:rPr>
              <a:t>向</a:t>
            </a:r>
            <a:r>
              <a:rPr lang="zh-CN" altLang="zh-TW" b="1" dirty="0" smtClean="0">
                <a:solidFill>
                  <a:srgbClr val="0033CC"/>
                </a:solidFill>
                <a:ea typeface="標楷體" pitchFamily="65" charset="-120"/>
              </a:rPr>
              <a:t>他</a:t>
            </a:r>
            <a:r>
              <a:rPr lang="zh-CN" altLang="en-US" b="1" dirty="0" smtClean="0">
                <a:solidFill>
                  <a:srgbClr val="0033CC"/>
                </a:solidFill>
                <a:ea typeface="標楷體" pitchFamily="65" charset="-120"/>
              </a:rPr>
              <a:t>祈</a:t>
            </a:r>
            <a:r>
              <a:rPr lang="zh-TW" altLang="en-US" b="1" dirty="0" smtClean="0">
                <a:solidFill>
                  <a:srgbClr val="0033CC"/>
                </a:solidFill>
                <a:ea typeface="標楷體" pitchFamily="65" charset="-120"/>
              </a:rPr>
              <a:t>求而不需第三者的介入</a:t>
            </a:r>
          </a:p>
          <a:p>
            <a:pPr marL="441325" indent="-441325" eaLnBrk="1" hangingPunct="1"/>
            <a:r>
              <a:rPr lang="zh-TW" altLang="en-US" b="1" dirty="0" smtClean="0">
                <a:solidFill>
                  <a:srgbClr val="0033CC"/>
                </a:solidFill>
                <a:ea typeface="標楷體" pitchFamily="65" charset="-120"/>
              </a:rPr>
              <a:t>人若能深刻體會到真主的慈愛與創造的宏恩，便會心悅誠服地向他俯身下拜</a:t>
            </a:r>
            <a:endParaRPr lang="zh-CN" altLang="en-US" b="1" dirty="0" smtClean="0">
              <a:solidFill>
                <a:srgbClr val="0033CC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671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78A3B729-4254-40CF-97E6-5D13AB38A66F}" type="slidenum">
              <a:rPr kumimoji="0" lang="en-US" altLang="zh-TW">
                <a:solidFill>
                  <a:srgbClr val="000000"/>
                </a:solidFill>
              </a:rPr>
              <a:pPr eaLnBrk="1" hangingPunct="1"/>
              <a:t>35</a:t>
            </a:fld>
            <a:endParaRPr kumimoji="0" lang="en-US" altLang="zh-TW" dirty="0">
              <a:solidFill>
                <a:srgbClr val="000000"/>
              </a:solidFill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835150" y="115888"/>
            <a:ext cx="527526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8300" indent="-3683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kumimoji="0" lang="zh-TW" altLang="en-US" sz="2800" b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「只因為從真主發出的慈恩，你當溫和地對待他們；假若你是粗暴的，是殘酷的，那麼，他們必定離你而分散；故你當恕饒他們，當為他們向主求饒。」</a:t>
            </a:r>
            <a:endParaRPr kumimoji="0" lang="zh-TW" altLang="en-US" sz="28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4572000" y="2781300"/>
            <a:ext cx="2592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kumimoji="0" lang="zh-TW" altLang="en-US" sz="2400" b="1" dirty="0" smtClean="0">
                <a:solidFill>
                  <a:srgbClr val="993300"/>
                </a:solidFill>
                <a:latin typeface="Times New Roman" pitchFamily="18" charset="0"/>
              </a:rPr>
              <a:t>（</a:t>
            </a:r>
            <a:r>
              <a:rPr kumimoji="0" lang="zh-TW" altLang="en-US" sz="2400" b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古蘭 </a:t>
            </a:r>
            <a:r>
              <a:rPr kumimoji="0" lang="en-US" altLang="zh-TW" sz="2400" b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kumimoji="0" lang="zh-TW" altLang="en-US" sz="2400" b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kumimoji="0" lang="en-US" altLang="zh-TW" sz="2400" b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159</a:t>
            </a:r>
            <a:r>
              <a:rPr kumimoji="0" lang="zh-TW" altLang="en-US" sz="2400" b="1" dirty="0" smtClean="0">
                <a:solidFill>
                  <a:srgbClr val="993300"/>
                </a:solidFill>
                <a:latin typeface="Times New Roman" pitchFamily="18" charset="0"/>
              </a:rPr>
              <a:t>）</a:t>
            </a:r>
            <a:endParaRPr kumimoji="0" lang="zh-CN" altLang="en-US" sz="2400" b="1" dirty="0" smtClean="0">
              <a:solidFill>
                <a:srgbClr val="993300"/>
              </a:solidFill>
              <a:latin typeface="Times New Roman" pitchFamily="18" charset="0"/>
            </a:endParaRP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1763713" y="3429000"/>
            <a:ext cx="5580062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800" b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穆聖說：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sz="2800" b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「不仁慈者得不到仁愛。」 </a:t>
            </a: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4572000" y="4508500"/>
            <a:ext cx="2808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400" b="1" dirty="0" smtClean="0">
                <a:solidFill>
                  <a:srgbClr val="993300"/>
                </a:solidFill>
                <a:latin typeface="Times New Roman" pitchFamily="18" charset="0"/>
                <a:ea typeface="標楷體" pitchFamily="65" charset="-120"/>
              </a:rPr>
              <a:t>《</a:t>
            </a:r>
            <a:r>
              <a:rPr lang="zh-TW" altLang="en-US" sz="2400" b="1" dirty="0" smtClean="0">
                <a:solidFill>
                  <a:srgbClr val="993300"/>
                </a:solidFill>
                <a:latin typeface="Times New Roman" pitchFamily="18" charset="0"/>
                <a:ea typeface="標楷體" pitchFamily="65" charset="-120"/>
              </a:rPr>
              <a:t>布</a:t>
            </a:r>
            <a:r>
              <a:rPr lang="zh-TW" altLang="en-US" sz="2400" b="1" dirty="0">
                <a:solidFill>
                  <a:srgbClr val="993300"/>
                </a:solidFill>
                <a:latin typeface="Times New Roman" pitchFamily="18" charset="0"/>
                <a:ea typeface="標楷體" pitchFamily="65" charset="-120"/>
              </a:rPr>
              <a:t>哈里聖</a:t>
            </a:r>
            <a:r>
              <a:rPr lang="zh-TW" altLang="en-US" sz="2400" b="1" dirty="0" smtClean="0">
                <a:solidFill>
                  <a:srgbClr val="993300"/>
                </a:solidFill>
                <a:latin typeface="Times New Roman" pitchFamily="18" charset="0"/>
                <a:ea typeface="標楷體" pitchFamily="65" charset="-120"/>
              </a:rPr>
              <a:t>訓集</a:t>
            </a:r>
            <a:r>
              <a:rPr lang="en-US" altLang="zh-TW" sz="2400" b="1" dirty="0" smtClean="0">
                <a:solidFill>
                  <a:srgbClr val="993300"/>
                </a:solidFill>
                <a:latin typeface="Times New Roman" pitchFamily="18" charset="0"/>
                <a:ea typeface="標楷體" pitchFamily="65" charset="-120"/>
              </a:rPr>
              <a:t>》</a:t>
            </a:r>
            <a:r>
              <a:rPr lang="en-US" altLang="zh-TW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1619250" y="5516563"/>
            <a:ext cx="59039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800" b="1" dirty="0" smtClean="0">
                <a:solidFill>
                  <a:srgbClr val="993300"/>
                </a:solidFill>
                <a:latin typeface="Times New Roman" pitchFamily="18" charset="0"/>
                <a:ea typeface="標楷體" pitchFamily="65" charset="-120"/>
              </a:rPr>
              <a:t>「你們沒有正信，直到你們仁慈。」</a:t>
            </a:r>
            <a:r>
              <a:rPr lang="zh-TW" altLang="en-US" sz="2800" dirty="0" smtClean="0">
                <a:solidFill>
                  <a:srgbClr val="99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4284663" y="6092825"/>
            <a:ext cx="3313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400" b="1" dirty="0" smtClean="0">
                <a:solidFill>
                  <a:srgbClr val="993300"/>
                </a:solidFill>
                <a:latin typeface="Times New Roman" pitchFamily="18" charset="0"/>
                <a:ea typeface="標楷體" pitchFamily="65" charset="-120"/>
              </a:rPr>
              <a:t>《</a:t>
            </a:r>
            <a:r>
              <a:rPr lang="zh-TW" altLang="en-US" sz="2400" b="1" dirty="0" smtClean="0">
                <a:solidFill>
                  <a:srgbClr val="993300"/>
                </a:solidFill>
                <a:latin typeface="Times New Roman" pitchFamily="18" charset="0"/>
                <a:ea typeface="標楷體" pitchFamily="65" charset="-120"/>
              </a:rPr>
              <a:t>妥伯拉尼聖訓集</a:t>
            </a:r>
            <a:r>
              <a:rPr lang="en-US" altLang="zh-TW" sz="2400" b="1" dirty="0" smtClean="0">
                <a:solidFill>
                  <a:srgbClr val="993300"/>
                </a:solidFill>
                <a:latin typeface="Times New Roman" pitchFamily="18" charset="0"/>
                <a:ea typeface="標楷體" pitchFamily="65" charset="-120"/>
              </a:rPr>
              <a:t>》</a:t>
            </a:r>
          </a:p>
        </p:txBody>
      </p:sp>
    </p:spTree>
    <p:extLst>
      <p:ext uri="{BB962C8B-B14F-4D97-AF65-F5344CB8AC3E}">
        <p14:creationId xmlns="" xmlns:p14="http://schemas.microsoft.com/office/powerpoint/2010/main" val="3419633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7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7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8" grpId="0"/>
      <p:bldP spid="18739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B23BC389-4492-4B46-BED1-DD918C9DCD70}" type="slidenum">
              <a:rPr kumimoji="0" lang="en-US" altLang="zh-TW">
                <a:solidFill>
                  <a:srgbClr val="000000"/>
                </a:solidFill>
              </a:rPr>
              <a:pPr eaLnBrk="1" hangingPunct="1"/>
              <a:t>36</a:t>
            </a:fld>
            <a:endParaRPr kumimoji="0" lang="en-US" altLang="zh-TW" dirty="0">
              <a:solidFill>
                <a:srgbClr val="000000"/>
              </a:solidFill>
            </a:endParaRPr>
          </a:p>
        </p:txBody>
      </p:sp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1547813" y="274638"/>
            <a:ext cx="5616575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14375" indent="-357188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just">
              <a:lnSpc>
                <a:spcPct val="110000"/>
              </a:lnSpc>
              <a:spcBef>
                <a:spcPct val="45000"/>
              </a:spcBef>
              <a:buFont typeface="Wingdings" pitchFamily="2" charset="2"/>
              <a:buChar char="Ø"/>
            </a:pPr>
            <a:r>
              <a:rPr kumimoji="0" lang="zh-TW" altLang="en-US" sz="2800" b="1" dirty="0" smtClean="0">
                <a:solidFill>
                  <a:srgbClr val="993300"/>
                </a:solidFill>
                <a:latin typeface="Times New Roman" pitchFamily="18" charset="0"/>
                <a:ea typeface="標楷體" pitchFamily="65" charset="-120"/>
              </a:rPr>
              <a:t>儒家學說最大特點是突顯人的主體精神，彰顯人際關係的主體性，</a:t>
            </a:r>
          </a:p>
          <a:p>
            <a:pPr algn="just">
              <a:lnSpc>
                <a:spcPct val="110000"/>
              </a:lnSpc>
              <a:spcBef>
                <a:spcPct val="45000"/>
              </a:spcBef>
              <a:buFont typeface="Wingdings" pitchFamily="2" charset="2"/>
              <a:buChar char="Ø"/>
            </a:pPr>
            <a:r>
              <a:rPr kumimoji="0" lang="zh-TW" altLang="en-US" sz="2800" b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伊斯蘭卻將「拜主獨一」作為其最高原則，把人與真主的關係放在第一位。</a:t>
            </a:r>
          </a:p>
          <a:p>
            <a:pPr algn="just">
              <a:lnSpc>
                <a:spcPct val="110000"/>
              </a:lnSpc>
              <a:spcBef>
                <a:spcPct val="45000"/>
              </a:spcBef>
              <a:buFont typeface="Wingdings" pitchFamily="2" charset="2"/>
              <a:buChar char="Ø"/>
            </a:pPr>
            <a:r>
              <a:rPr kumimoji="0" lang="zh-TW" altLang="en-US" sz="2800" b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因此，伊斯蘭的「仁愛」可以劃歸到三個層面：</a:t>
            </a: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2627313" y="4581525"/>
            <a:ext cx="3455987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lvl="1" algn="just">
              <a:lnSpc>
                <a:spcPct val="110000"/>
              </a:lnSpc>
              <a:spcBef>
                <a:spcPct val="45000"/>
              </a:spcBef>
              <a:buSzPct val="60000"/>
              <a:buFont typeface="Wingdings" pitchFamily="2" charset="2"/>
              <a:buChar char="u"/>
            </a:pPr>
            <a:r>
              <a:rPr kumimoji="0" lang="zh-TW" altLang="en-US" sz="2800" b="1" dirty="0" smtClean="0">
                <a:solidFill>
                  <a:srgbClr val="993300"/>
                </a:solidFill>
                <a:latin typeface="Times New Roman" pitchFamily="18" charset="0"/>
                <a:ea typeface="標楷體" pitchFamily="65" charset="-120"/>
              </a:rPr>
              <a:t>愛真主</a:t>
            </a:r>
          </a:p>
          <a:p>
            <a:pPr lvl="1" algn="just">
              <a:lnSpc>
                <a:spcPct val="110000"/>
              </a:lnSpc>
              <a:spcBef>
                <a:spcPct val="45000"/>
              </a:spcBef>
              <a:buSzPct val="60000"/>
              <a:buFont typeface="Wingdings" pitchFamily="2" charset="2"/>
              <a:buChar char="u"/>
            </a:pPr>
            <a:r>
              <a:rPr kumimoji="0" lang="zh-TW" altLang="en-US" sz="2800" b="1" dirty="0" smtClean="0">
                <a:solidFill>
                  <a:srgbClr val="993300"/>
                </a:solidFill>
                <a:latin typeface="Times New Roman" pitchFamily="18" charset="0"/>
                <a:ea typeface="標楷體" pitchFamily="65" charset="-120"/>
              </a:rPr>
              <a:t>愛人</a:t>
            </a:r>
          </a:p>
          <a:p>
            <a:pPr lvl="1" algn="just">
              <a:lnSpc>
                <a:spcPct val="110000"/>
              </a:lnSpc>
              <a:spcBef>
                <a:spcPct val="45000"/>
              </a:spcBef>
              <a:buSzPct val="60000"/>
              <a:buFont typeface="Wingdings" pitchFamily="2" charset="2"/>
              <a:buChar char="u"/>
            </a:pPr>
            <a:r>
              <a:rPr kumimoji="0" lang="zh-TW" altLang="en-US" sz="2800" b="1" dirty="0" smtClean="0">
                <a:solidFill>
                  <a:srgbClr val="993300"/>
                </a:solidFill>
                <a:latin typeface="Times New Roman" pitchFamily="18" charset="0"/>
                <a:ea typeface="標楷體" pitchFamily="65" charset="-120"/>
              </a:rPr>
              <a:t>愛自然</a:t>
            </a:r>
            <a:endParaRPr lang="zh-TW" altLang="en-US" sz="3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669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9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801A27F1-0094-47E6-ACF7-1F9A547B0F88}" type="slidenum">
              <a:rPr kumimoji="0" lang="en-US" altLang="zh-TW">
                <a:solidFill>
                  <a:srgbClr val="000000"/>
                </a:solidFill>
              </a:rPr>
              <a:pPr eaLnBrk="1" hangingPunct="1"/>
              <a:t>37</a:t>
            </a:fld>
            <a:endParaRPr kumimoji="0" lang="en-US" altLang="zh-TW" dirty="0">
              <a:solidFill>
                <a:srgbClr val="000000"/>
              </a:solidFill>
            </a:endParaRPr>
          </a:p>
        </p:txBody>
      </p:sp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2484438" y="333375"/>
            <a:ext cx="4537075" cy="648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lvl="1" algn="just">
              <a:lnSpc>
                <a:spcPct val="110000"/>
              </a:lnSpc>
              <a:spcBef>
                <a:spcPct val="45000"/>
              </a:spcBef>
              <a:buSzPct val="60000"/>
              <a:buFont typeface="Wingdings" pitchFamily="2" charset="2"/>
              <a:buChar char="u"/>
            </a:pPr>
            <a:r>
              <a:rPr kumimoji="0" lang="zh-TW" altLang="en-US" sz="2800" b="1" dirty="0" smtClean="0">
                <a:solidFill>
                  <a:srgbClr val="0033CC"/>
                </a:solidFill>
                <a:latin typeface="Times New Roman" pitchFamily="18" charset="0"/>
                <a:ea typeface="標楷體" pitchFamily="65" charset="-120"/>
              </a:rPr>
              <a:t>愛真主</a:t>
            </a:r>
            <a:endParaRPr kumimoji="0" lang="en-US" altLang="zh-TW" sz="2800" b="1" dirty="0" smtClean="0">
              <a:solidFill>
                <a:srgbClr val="0033CC"/>
              </a:solidFill>
              <a:latin typeface="Times New Roman" pitchFamily="18" charset="0"/>
              <a:ea typeface="標楷體" pitchFamily="65" charset="-120"/>
            </a:endParaRPr>
          </a:p>
          <a:p>
            <a:pPr marL="1163638" lvl="2" indent="-249238" algn="just">
              <a:lnSpc>
                <a:spcPct val="110000"/>
              </a:lnSpc>
              <a:spcBef>
                <a:spcPct val="45000"/>
              </a:spcBef>
              <a:buSzPct val="60000"/>
              <a:buFont typeface="Wingdings" pitchFamily="2" charset="2"/>
              <a:buChar char="Ø"/>
            </a:pPr>
            <a:r>
              <a:rPr kumimoji="0" lang="zh-TW" altLang="en-US" sz="2400" b="1" dirty="0" smtClean="0">
                <a:solidFill>
                  <a:srgbClr val="800000"/>
                </a:solidFill>
                <a:latin typeface="Times New Roman" pitchFamily="18" charset="0"/>
                <a:ea typeface="標楷體" pitchFamily="65" charset="-120"/>
              </a:rPr>
              <a:t>愛主法聖</a:t>
            </a:r>
            <a:endParaRPr kumimoji="0" lang="en-US" altLang="zh-TW" sz="2400" b="1" dirty="0" smtClean="0">
              <a:solidFill>
                <a:srgbClr val="800000"/>
              </a:solidFill>
              <a:latin typeface="Times New Roman" pitchFamily="18" charset="0"/>
              <a:ea typeface="標楷體" pitchFamily="65" charset="-120"/>
            </a:endParaRPr>
          </a:p>
          <a:p>
            <a:pPr marL="914400" lvl="1" indent="-457200" algn="just">
              <a:lnSpc>
                <a:spcPct val="110000"/>
              </a:lnSpc>
              <a:spcBef>
                <a:spcPct val="45000"/>
              </a:spcBef>
              <a:buSzPct val="60000"/>
              <a:buFont typeface="Wingdings" pitchFamily="2" charset="2"/>
              <a:buChar char="u"/>
            </a:pPr>
            <a:r>
              <a:rPr kumimoji="0" lang="zh-TW" altLang="en-US" sz="2800" b="1" dirty="0" smtClean="0">
                <a:solidFill>
                  <a:srgbClr val="0033CC"/>
                </a:solidFill>
                <a:latin typeface="Times New Roman" pitchFamily="18" charset="0"/>
                <a:ea typeface="標楷體" pitchFamily="65" charset="-120"/>
              </a:rPr>
              <a:t>愛人</a:t>
            </a:r>
          </a:p>
          <a:p>
            <a:pPr lvl="2" algn="just">
              <a:lnSpc>
                <a:spcPct val="110000"/>
              </a:lnSpc>
              <a:spcBef>
                <a:spcPct val="45000"/>
              </a:spcBef>
              <a:buSzPct val="60000"/>
              <a:buFont typeface="Wingdings" pitchFamily="2" charset="2"/>
              <a:buChar char="Ø"/>
            </a:pPr>
            <a:r>
              <a:rPr kumimoji="0" lang="zh-TW" altLang="en-US" sz="2400" b="1" dirty="0" smtClean="0">
                <a:solidFill>
                  <a:srgbClr val="993300"/>
                </a:solidFill>
                <a:latin typeface="Times New Roman" pitchFamily="18" charset="0"/>
                <a:ea typeface="標楷體" pitchFamily="65" charset="-120"/>
              </a:rPr>
              <a:t>愛父母</a:t>
            </a:r>
          </a:p>
          <a:p>
            <a:pPr lvl="2" algn="just">
              <a:lnSpc>
                <a:spcPct val="110000"/>
              </a:lnSpc>
              <a:spcBef>
                <a:spcPct val="45000"/>
              </a:spcBef>
              <a:buSzPct val="60000"/>
              <a:buFont typeface="Wingdings" pitchFamily="2" charset="2"/>
              <a:buChar char="Ø"/>
            </a:pPr>
            <a:r>
              <a:rPr kumimoji="0" lang="zh-TW" altLang="en-US" sz="2400" b="1" dirty="0" smtClean="0">
                <a:solidFill>
                  <a:srgbClr val="993300"/>
                </a:solidFill>
                <a:latin typeface="Times New Roman" pitchFamily="18" charset="0"/>
                <a:ea typeface="標楷體" pitchFamily="65" charset="-120"/>
              </a:rPr>
              <a:t>愛兄弟姐妹</a:t>
            </a:r>
          </a:p>
          <a:p>
            <a:pPr lvl="2" algn="just">
              <a:lnSpc>
                <a:spcPct val="110000"/>
              </a:lnSpc>
              <a:spcBef>
                <a:spcPct val="45000"/>
              </a:spcBef>
              <a:buSzPct val="60000"/>
              <a:buFont typeface="Wingdings" pitchFamily="2" charset="2"/>
              <a:buChar char="Ø"/>
            </a:pPr>
            <a:r>
              <a:rPr kumimoji="0" lang="zh-TW" altLang="en-US" sz="2400" b="1" dirty="0" smtClean="0">
                <a:solidFill>
                  <a:srgbClr val="993300"/>
                </a:solidFill>
                <a:latin typeface="Times New Roman" pitchFamily="18" charset="0"/>
                <a:ea typeface="標楷體" pitchFamily="65" charset="-120"/>
              </a:rPr>
              <a:t>愛家小</a:t>
            </a:r>
          </a:p>
          <a:p>
            <a:pPr lvl="2" algn="just">
              <a:lnSpc>
                <a:spcPct val="110000"/>
              </a:lnSpc>
              <a:spcBef>
                <a:spcPct val="45000"/>
              </a:spcBef>
              <a:buSzPct val="60000"/>
              <a:buFont typeface="Wingdings" pitchFamily="2" charset="2"/>
              <a:buChar char="Ø"/>
            </a:pPr>
            <a:r>
              <a:rPr kumimoji="0" lang="zh-TW" altLang="en-US" sz="2400" b="1" dirty="0" smtClean="0">
                <a:solidFill>
                  <a:srgbClr val="993300"/>
                </a:solidFill>
                <a:latin typeface="Times New Roman" pitchFamily="18" charset="0"/>
                <a:ea typeface="標楷體" pitchFamily="65" charset="-120"/>
              </a:rPr>
              <a:t>愛窮難之人</a:t>
            </a:r>
          </a:p>
          <a:p>
            <a:pPr lvl="2" algn="just">
              <a:lnSpc>
                <a:spcPct val="110000"/>
              </a:lnSpc>
              <a:spcBef>
                <a:spcPct val="45000"/>
              </a:spcBef>
              <a:buSzPct val="60000"/>
              <a:buFont typeface="Wingdings" pitchFamily="2" charset="2"/>
              <a:buChar char="Ø"/>
            </a:pPr>
            <a:r>
              <a:rPr kumimoji="0" lang="zh-TW" altLang="en-US" sz="2400" b="1" dirty="0" smtClean="0">
                <a:solidFill>
                  <a:srgbClr val="993300"/>
                </a:solidFill>
                <a:latin typeface="Times New Roman" pitchFamily="18" charset="0"/>
                <a:ea typeface="標楷體" pitchFamily="65" charset="-120"/>
              </a:rPr>
              <a:t>愛人類</a:t>
            </a:r>
          </a:p>
          <a:p>
            <a:pPr lvl="1" algn="just">
              <a:lnSpc>
                <a:spcPct val="110000"/>
              </a:lnSpc>
              <a:spcBef>
                <a:spcPct val="45000"/>
              </a:spcBef>
              <a:buSzPct val="60000"/>
              <a:buFont typeface="Wingdings" pitchFamily="2" charset="2"/>
              <a:buChar char="u"/>
            </a:pPr>
            <a:r>
              <a:rPr kumimoji="0" lang="zh-TW" altLang="en-US" sz="2800" b="1" dirty="0" smtClean="0">
                <a:solidFill>
                  <a:srgbClr val="0033CC"/>
                </a:solidFill>
                <a:latin typeface="Times New Roman" pitchFamily="18" charset="0"/>
                <a:ea typeface="標楷體" pitchFamily="65" charset="-120"/>
              </a:rPr>
              <a:t>愛自然</a:t>
            </a:r>
          </a:p>
          <a:p>
            <a:pPr lvl="2" algn="just">
              <a:lnSpc>
                <a:spcPct val="110000"/>
              </a:lnSpc>
              <a:spcBef>
                <a:spcPct val="45000"/>
              </a:spcBef>
              <a:buSzPct val="60000"/>
              <a:buFont typeface="Wingdings" pitchFamily="2" charset="2"/>
              <a:buChar char="Ø"/>
            </a:pPr>
            <a:r>
              <a:rPr kumimoji="0" lang="zh-TW" altLang="en-US" sz="2400" b="1" dirty="0" smtClean="0">
                <a:solidFill>
                  <a:srgbClr val="993300"/>
                </a:solidFill>
                <a:latin typeface="Times New Roman" pitchFamily="18" charset="0"/>
                <a:ea typeface="標楷體" pitchFamily="65" charset="-120"/>
              </a:rPr>
              <a:t>愛動物</a:t>
            </a:r>
          </a:p>
          <a:p>
            <a:pPr lvl="2" algn="just">
              <a:lnSpc>
                <a:spcPct val="110000"/>
              </a:lnSpc>
              <a:spcBef>
                <a:spcPct val="45000"/>
              </a:spcBef>
              <a:buSzPct val="60000"/>
              <a:buFont typeface="Wingdings" pitchFamily="2" charset="2"/>
              <a:buChar char="Ø"/>
            </a:pPr>
            <a:r>
              <a:rPr kumimoji="0" lang="zh-TW" altLang="en-US" sz="2400" b="1" dirty="0" smtClean="0">
                <a:solidFill>
                  <a:srgbClr val="993300"/>
                </a:solidFill>
                <a:latin typeface="Times New Roman" pitchFamily="18" charset="0"/>
                <a:ea typeface="標楷體" pitchFamily="65" charset="-120"/>
              </a:rPr>
              <a:t>愛生態</a:t>
            </a:r>
            <a:endParaRPr kumimoji="0" lang="zh-TW" altLang="en-US" sz="3600" b="1" dirty="0" smtClean="0">
              <a:solidFill>
                <a:srgbClr val="99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3897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1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1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1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1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1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1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1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14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1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C2595-4F2A-4ECB-A2A4-CF30D2B2E354}" type="slidenum">
              <a:rPr lang="en-US" altLang="zh-TW"/>
              <a:pPr>
                <a:defRPr/>
              </a:pPr>
              <a:t>38</a:t>
            </a:fld>
            <a:endParaRPr lang="en-US" altLang="zh-TW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sz="6000" b="1" dirty="0" smtClean="0">
                <a:solidFill>
                  <a:srgbClr val="FFFF00"/>
                </a:solidFill>
                <a:ea typeface="標楷體" pitchFamily="65" charset="-120"/>
              </a:rPr>
              <a:t>征服耶路撒冷</a:t>
            </a:r>
            <a:endParaRPr lang="zh-CN" altLang="en-US" sz="6000" b="1" dirty="0" smtClean="0">
              <a:solidFill>
                <a:srgbClr val="FFFF00"/>
              </a:solidFill>
              <a:ea typeface="標楷體" pitchFamily="65" charset="-120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327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拜占庭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西元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1" hangingPunct="1">
              <a:lnSpc>
                <a:spcPct val="105000"/>
              </a:lnSpc>
              <a:spcBef>
                <a:spcPct val="35000"/>
              </a:spcBef>
              <a:defRPr/>
            </a:pPr>
            <a:r>
              <a:rPr lang="zh-TW" altLang="en-US" sz="2800" b="1" dirty="0" smtClean="0">
                <a:solidFill>
                  <a:schemeClr val="bg1"/>
                </a:solidFill>
              </a:rPr>
              <a:t>當</a:t>
            </a:r>
            <a:r>
              <a:rPr lang="zh-TW" altLang="en-US" sz="2800" b="1" u="sng" dirty="0" smtClean="0">
                <a:solidFill>
                  <a:schemeClr val="bg1"/>
                </a:solidFill>
              </a:rPr>
              <a:t>鐵達士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(Titus)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佔領耶路撒冷後，他命令士兵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摧毀整個城市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。他們只保留了三座位於</a:t>
            </a:r>
            <a:r>
              <a:rPr lang="zh-TW" altLang="en-US" sz="2800" b="1" u="sng" dirty="0" smtClean="0">
                <a:solidFill>
                  <a:schemeClr val="bg1"/>
                </a:solidFill>
              </a:rPr>
              <a:t>哈洛</a:t>
            </a:r>
            <a:r>
              <a:rPr lang="en-US" altLang="zh-TW" sz="2800" b="1" u="sng" dirty="0" smtClean="0">
                <a:solidFill>
                  <a:schemeClr val="bg1"/>
                </a:solidFill>
              </a:rPr>
              <a:t>(</a:t>
            </a:r>
            <a:r>
              <a:rPr lang="en-US" altLang="zh-TW" sz="2800" b="1" dirty="0" smtClean="0">
                <a:solidFill>
                  <a:schemeClr val="bg1"/>
                </a:solidFill>
                <a:latin typeface="Arial" charset="0"/>
              </a:rPr>
              <a:t>Herod)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皇宮北面和西面的城牆。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只有少數猶太人能倖免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。</a:t>
            </a:r>
            <a:r>
              <a:rPr lang="en-US" altLang="zh-TW" sz="1800" b="1" dirty="0" smtClean="0">
                <a:solidFill>
                  <a:schemeClr val="bg1"/>
                </a:solidFill>
              </a:rPr>
              <a:t>[1]</a:t>
            </a:r>
          </a:p>
          <a:p>
            <a:pPr eaLnBrk="1" hangingPunct="1">
              <a:lnSpc>
                <a:spcPct val="105000"/>
              </a:lnSpc>
              <a:spcBef>
                <a:spcPct val="35000"/>
              </a:spcBef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此攻城事件是歷史上其中一個最殘暴的行為，根據</a:t>
            </a:r>
            <a:r>
              <a:rPr lang="en-US" altLang="zh-TW" sz="2800" b="1" dirty="0" smtClean="0">
                <a:solidFill>
                  <a:schemeClr val="bg1"/>
                </a:solidFill>
                <a:latin typeface="+mn-ea"/>
              </a:rPr>
              <a:t>Tacitus(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一位著名的歷史學家</a:t>
            </a:r>
            <a:r>
              <a:rPr lang="en-US" altLang="zh-TW" sz="2800" b="1" dirty="0" smtClean="0">
                <a:solidFill>
                  <a:schemeClr val="bg1"/>
                </a:solidFill>
                <a:latin typeface="+mn-ea"/>
              </a:rPr>
              <a:t>)</a:t>
            </a:r>
            <a:r>
              <a:rPr lang="zh-TW" altLang="en-US" sz="2800" b="1" dirty="0" smtClean="0">
                <a:solidFill>
                  <a:schemeClr val="bg1"/>
                </a:solidFill>
                <a:latin typeface="+mn-ea"/>
              </a:rPr>
              <a:t>，有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六十萬猶太人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在這件暴行中</a:t>
            </a:r>
            <a:r>
              <a:rPr lang="zh-TW" altLang="en-US" sz="2800" b="1" dirty="0" smtClean="0">
                <a:solidFill>
                  <a:srgbClr val="FFFF00"/>
                </a:solidFill>
                <a:latin typeface="+mn-ea"/>
              </a:rPr>
              <a:t>死亡</a:t>
            </a:r>
            <a:r>
              <a:rPr lang="zh-TW" altLang="en-US" sz="2800" b="1" dirty="0" smtClean="0">
                <a:solidFill>
                  <a:schemeClr val="bg1"/>
                </a:solidFill>
                <a:latin typeface="+mn-ea"/>
              </a:rPr>
              <a:t>，而根據</a:t>
            </a:r>
            <a:r>
              <a:rPr lang="en-US" altLang="zh-TW" sz="2800" b="1" dirty="0" smtClean="0">
                <a:solidFill>
                  <a:schemeClr val="bg1"/>
                </a:solidFill>
                <a:latin typeface="+mn-ea"/>
              </a:rPr>
              <a:t>Josephus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超過一百萬人喪生</a:t>
            </a:r>
            <a:r>
              <a:rPr lang="zh-TW" altLang="en-US" sz="2800" b="1" dirty="0" smtClean="0">
                <a:solidFill>
                  <a:schemeClr val="bg1"/>
                </a:solidFill>
                <a:latin typeface="+mn-ea"/>
              </a:rPr>
              <a:t>。</a:t>
            </a:r>
            <a:r>
              <a:rPr lang="en-US" altLang="zh-TW" sz="1800" b="1" dirty="0" smtClean="0">
                <a:solidFill>
                  <a:schemeClr val="bg1"/>
                </a:solidFill>
              </a:rPr>
              <a:t>[2]</a:t>
            </a:r>
            <a:r>
              <a:rPr lang="nl-NL" altLang="zh-TW" sz="1200" b="1" dirty="0" smtClean="0"/>
              <a:t> </a:t>
            </a:r>
            <a:endParaRPr lang="en-US" altLang="zh-TW" sz="2000" b="1" dirty="0" smtClean="0"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TW" sz="2000" dirty="0" smtClean="0">
                <a:hlinkClick r:id="" action="ppaction://noaction"/>
              </a:rPr>
              <a:t/>
            </a:r>
            <a:br>
              <a:rPr lang="en-US" altLang="zh-TW" sz="2000" dirty="0" smtClean="0">
                <a:hlinkClick r:id="" action="ppaction://noaction"/>
              </a:rPr>
            </a:br>
            <a:r>
              <a:rPr lang="en-US" altLang="zh-TW" sz="1800" b="1" dirty="0" smtClean="0">
                <a:solidFill>
                  <a:schemeClr val="bg1"/>
                </a:solidFill>
              </a:rPr>
              <a:t>[1]	The Catholic </a:t>
            </a:r>
            <a:r>
              <a:rPr lang="en-US" altLang="zh-TW" sz="1800" b="1" dirty="0" err="1" smtClean="0">
                <a:solidFill>
                  <a:schemeClr val="bg1"/>
                </a:solidFill>
              </a:rPr>
              <a:t>Encyclo</a:t>
            </a:r>
            <a:r>
              <a:rPr lang="en-US" altLang="zh-TW" sz="1800" b="1" dirty="0" smtClean="0">
                <a:solidFill>
                  <a:schemeClr val="bg1"/>
                </a:solidFill>
              </a:rPr>
              <a:t>.,(1901)( Vo1.8, p.355)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TW" sz="1800" b="1" dirty="0" smtClean="0">
                <a:solidFill>
                  <a:schemeClr val="bg1"/>
                </a:solidFill>
              </a:rPr>
              <a:t>[2]</a:t>
            </a:r>
            <a:r>
              <a:rPr lang="nl-NL" altLang="zh-TW" sz="1800" b="1" dirty="0" smtClean="0">
                <a:solidFill>
                  <a:schemeClr val="bg1"/>
                </a:solidFill>
              </a:rPr>
              <a:t> 	Ibid, (Vol. 8, p.351)</a:t>
            </a:r>
            <a:endParaRPr lang="zh-CN" altLang="en-US" sz="1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36420-FD56-4AC9-82D4-A455A972A9BA}" type="slidenum">
              <a:rPr lang="en-US" altLang="zh-TW"/>
              <a:pPr>
                <a:defRPr/>
              </a:pPr>
              <a:t>39</a:t>
            </a:fld>
            <a:endParaRPr lang="en-US" altLang="zh-TW" dirty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15365" name="Picture 4" descr="PoussinZerstoerung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14313"/>
            <a:ext cx="8208963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1643063" y="6215063"/>
            <a:ext cx="5786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b="1" u="sng" dirty="0" smtClean="0">
                <a:solidFill>
                  <a:schemeClr val="bg1"/>
                </a:solidFill>
              </a:rPr>
              <a:t>鐵達士</a:t>
            </a:r>
            <a:r>
              <a:rPr lang="en-US" altLang="zh-TW" b="1" dirty="0" smtClean="0">
                <a:solidFill>
                  <a:schemeClr val="bg1"/>
                </a:solidFill>
              </a:rPr>
              <a:t>(</a:t>
            </a:r>
            <a:r>
              <a:rPr lang="en-US" altLang="zh-TW" b="1" dirty="0">
                <a:solidFill>
                  <a:schemeClr val="bg1"/>
                </a:solidFill>
              </a:rPr>
              <a:t>Titus</a:t>
            </a:r>
            <a:r>
              <a:rPr lang="en-US" altLang="zh-TW" b="1" dirty="0" smtClean="0">
                <a:solidFill>
                  <a:schemeClr val="bg1"/>
                </a:solidFill>
              </a:rPr>
              <a:t>)</a:t>
            </a:r>
            <a:r>
              <a:rPr lang="zh-CN" altLang="en-US" b="1" dirty="0" smtClean="0">
                <a:solidFill>
                  <a:schemeClr val="bg1"/>
                </a:solidFill>
              </a:rPr>
              <a:t>佔領耶路撒冷，</a:t>
            </a:r>
            <a:r>
              <a:rPr lang="zh-TW" altLang="en-US" dirty="0" smtClean="0">
                <a:solidFill>
                  <a:schemeClr val="bg1"/>
                </a:solidFill>
              </a:rPr>
              <a:t>聖殿被摧毀</a:t>
            </a:r>
            <a:r>
              <a:rPr lang="en-US" altLang="zh-TW" dirty="0" smtClean="0"/>
              <a:t> </a:t>
            </a:r>
            <a:endParaRPr lang="en-US" altLang="zh-TW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zh-HK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這是一個橙</a:t>
            </a:r>
            <a:endParaRPr lang="en-US" altLang="zh-HK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HK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若有人指它是其他東西，你不會相信！</a:t>
            </a:r>
            <a:endParaRPr lang="en-US" altLang="zh-HK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HK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這稱作：憑經驗的「視覺識別」</a:t>
            </a:r>
            <a:endParaRPr lang="en-US" altLang="zh-HK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HK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大廈受「控制爆破」</a:t>
            </a:r>
            <a:r>
              <a:rPr lang="en-US" altLang="zh-HK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(controlled demolition)</a:t>
            </a:r>
          </a:p>
          <a:p>
            <a:r>
              <a:rPr lang="zh-HK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每次爆炸相隔</a:t>
            </a:r>
            <a:r>
              <a:rPr lang="zh-HK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一秒</a:t>
            </a:r>
            <a:endParaRPr lang="en-US" altLang="zh-HK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HK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成功的爆破要求所有支撐同一時間失效</a:t>
            </a:r>
            <a:endParaRPr lang="en-US" altLang="zh-HK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HK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世貿七號大樓，未受飛機襲擊，只受著火的碎片波及而引至火警。但在下午</a:t>
            </a:r>
            <a:r>
              <a:rPr lang="en-US" altLang="zh-HK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5:20 </a:t>
            </a:r>
            <a:r>
              <a:rPr lang="zh-HK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，所有火種已全被熄滅。</a:t>
            </a:r>
            <a:endParaRPr lang="en-US" altLang="zh-HK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HK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但</a:t>
            </a:r>
            <a:r>
              <a:rPr lang="en-US" altLang="zh-HK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</a:t>
            </a:r>
            <a:r>
              <a:rPr lang="zh-HK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層高的七號大樓，竟然全座垂直倒下。</a:t>
            </a:r>
            <a:endParaRPr lang="en-US" altLang="zh-HK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HK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這顯示所有垂直的支撐同時失效。</a:t>
            </a:r>
            <a:endParaRPr lang="zh-HK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F0E2E-F0D2-43FD-9592-7289BE725B5C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="" xmlns:p14="http://schemas.microsoft.com/office/powerpoint/2010/main" val="171196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752FD-C914-48A5-9E91-79B1707B5B3E}" type="slidenum">
              <a:rPr lang="en-US" altLang="zh-TW"/>
              <a:pPr>
                <a:defRPr/>
              </a:pPr>
              <a:t>40</a:t>
            </a:fld>
            <a:endParaRPr lang="en-US" altLang="zh-TW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5000"/>
              </a:spcBef>
              <a:buFontTx/>
              <a:buNone/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波斯</a:t>
            </a:r>
            <a:r>
              <a:rPr lang="zh-TW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西元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614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defRPr/>
            </a:pPr>
            <a:r>
              <a:rPr lang="zh-TW" altLang="en-US" sz="2800" b="1" dirty="0" smtClean="0">
                <a:solidFill>
                  <a:schemeClr val="bg1"/>
                </a:solidFill>
              </a:rPr>
              <a:t>波斯人於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614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年侵襲耶路撒冷。波斯國王</a:t>
            </a:r>
            <a:r>
              <a:rPr lang="zh-TW" altLang="en-US" sz="2800" b="1" u="sng" dirty="0" smtClean="0">
                <a:solidFill>
                  <a:schemeClr val="bg1"/>
                </a:solidFill>
              </a:rPr>
              <a:t>喬斯勞大帝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的女婿更包圍整個城市：在其軍營中有近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26,000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名猶太人正熱切地期待毀滅基督教於聖城內的主權。有說，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不少於</a:t>
            </a:r>
            <a:r>
              <a:rPr lang="en-US" altLang="zh-TW" sz="2800" b="1" dirty="0" smtClean="0">
                <a:solidFill>
                  <a:srgbClr val="FFFF00"/>
                </a:solidFill>
              </a:rPr>
              <a:t>90,000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名基督徒被殺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，而耶路撒冷亦告失守。所有聖堂都被焚燒或移為平地。而屬於聖海倫娜之聖物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--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大十字架更被除下帶返波斯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，作為戰利品。為了答謝猶太人之幫助，他們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被准許在城內為所欲為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。</a:t>
            </a:r>
            <a:r>
              <a:rPr lang="en-US" altLang="zh-TW" sz="1800" dirty="0" smtClean="0">
                <a:solidFill>
                  <a:schemeClr val="bg1"/>
                </a:solidFill>
              </a:rPr>
              <a:t>[1]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defRPr/>
            </a:pPr>
            <a:endParaRPr lang="en-US" altLang="zh-TW" sz="16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None/>
              <a:defRPr/>
            </a:pPr>
            <a:r>
              <a:rPr lang="en-US" altLang="zh-TW" sz="1800" dirty="0" smtClean="0">
                <a:solidFill>
                  <a:schemeClr val="bg1"/>
                </a:solidFill>
              </a:rPr>
              <a:t>[1]</a:t>
            </a:r>
            <a:r>
              <a:rPr lang="nl-NL" altLang="zh-TW" sz="1800" b="1" dirty="0" smtClean="0">
                <a:solidFill>
                  <a:schemeClr val="bg1"/>
                </a:solidFill>
              </a:rPr>
              <a:t> 	</a:t>
            </a:r>
            <a:r>
              <a:rPr lang="en-US" altLang="zh-TW" sz="1800" b="1" dirty="0" smtClean="0">
                <a:solidFill>
                  <a:schemeClr val="bg1"/>
                </a:solidFill>
              </a:rPr>
              <a:t>The </a:t>
            </a:r>
            <a:r>
              <a:rPr lang="en-US" altLang="zh-TW" sz="1800" b="1" dirty="0" err="1" smtClean="0">
                <a:solidFill>
                  <a:schemeClr val="bg1"/>
                </a:solidFill>
              </a:rPr>
              <a:t>Catholic</a:t>
            </a:r>
            <a:r>
              <a:rPr lang="en-US" altLang="zh-TW" sz="1800" b="1" dirty="0" err="1" smtClean="0">
                <a:solidFill>
                  <a:schemeClr val="bg1"/>
                </a:solidFill>
                <a:cs typeface="Arial" charset="0"/>
              </a:rPr>
              <a:t>Encyclopedia</a:t>
            </a:r>
            <a:r>
              <a:rPr lang="en-US" altLang="zh-TW" sz="1800" b="1" dirty="0" smtClean="0">
                <a:solidFill>
                  <a:schemeClr val="bg1"/>
                </a:solidFill>
              </a:rPr>
              <a:t>,(1901)</a:t>
            </a:r>
            <a:r>
              <a:rPr lang="nl-NL" altLang="zh-TW" sz="1800" b="1" dirty="0" smtClean="0">
                <a:solidFill>
                  <a:schemeClr val="bg1"/>
                </a:solidFill>
              </a:rPr>
              <a:t> (Vol. 8, p.359-360)</a:t>
            </a:r>
            <a:endParaRPr lang="zh-CN" altLang="en-US" sz="1800" b="1" dirty="0" smtClean="0">
              <a:solidFill>
                <a:schemeClr val="bg1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sz="6000" b="1" dirty="0" smtClean="0">
                <a:solidFill>
                  <a:srgbClr val="FFFF00"/>
                </a:solidFill>
                <a:ea typeface="標楷體" pitchFamily="65" charset="-120"/>
              </a:rPr>
              <a:t>征服耶路撒冷</a:t>
            </a:r>
            <a:endParaRPr lang="zh-CN" altLang="en-US" sz="6000" b="1" dirty="0" smtClean="0">
              <a:solidFill>
                <a:srgbClr val="FFFF00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B727B-E6B5-424B-91F3-429B318F6434}" type="slidenum">
              <a:rPr lang="en-US" altLang="zh-TW"/>
              <a:pPr>
                <a:defRPr/>
              </a:pPr>
              <a:t>41</a:t>
            </a:fld>
            <a:endParaRPr lang="en-US" altLang="zh-TW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428750"/>
            <a:ext cx="7858125" cy="4664546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55000"/>
              </a:spcBef>
              <a:buFontTx/>
              <a:buNone/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拜占庭 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西元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629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zh-TW" sz="1200" b="1" u="sng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  <a:defRPr/>
            </a:pPr>
            <a:r>
              <a:rPr lang="en-US" altLang="zh-TW" sz="2800" b="1" dirty="0" smtClean="0">
                <a:solidFill>
                  <a:schemeClr val="bg1"/>
                </a:solidFill>
                <a:latin typeface="Arial"/>
                <a:cs typeface="Times New Roman" pitchFamily="18" charset="0"/>
              </a:rPr>
              <a:t> </a:t>
            </a:r>
            <a:r>
              <a:rPr lang="en-US" altLang="zh-TW" sz="2800" b="1" dirty="0" smtClean="0">
                <a:solidFill>
                  <a:schemeClr val="bg1"/>
                </a:solidFill>
                <a:latin typeface="新細明體" pitchFamily="18" charset="-120"/>
                <a:cs typeface="Times New Roman" pitchFamily="18" charset="0"/>
              </a:rPr>
              <a:t>629</a:t>
            </a:r>
            <a:r>
              <a:rPr lang="zh-TW" altLang="en-US" sz="2800" b="1" dirty="0" smtClean="0">
                <a:solidFill>
                  <a:schemeClr val="bg1"/>
                </a:solidFill>
                <a:latin typeface="新細明體" pitchFamily="18" charset="-120"/>
              </a:rPr>
              <a:t>年</a:t>
            </a:r>
            <a:r>
              <a:rPr lang="zh-TW" altLang="en-US" sz="2800" b="1" u="sng" dirty="0" smtClean="0">
                <a:solidFill>
                  <a:schemeClr val="bg1"/>
                </a:solidFill>
                <a:latin typeface="新細明體" pitchFamily="18" charset="-120"/>
              </a:rPr>
              <a:t>赫勒克留</a:t>
            </a:r>
            <a:r>
              <a:rPr lang="en-US" altLang="zh-TW" sz="2800" b="1" u="sng" dirty="0" smtClean="0">
                <a:solidFill>
                  <a:schemeClr val="bg1"/>
                </a:solidFill>
                <a:latin typeface="新細明體" pitchFamily="18" charset="-120"/>
              </a:rPr>
              <a:t>(</a:t>
            </a:r>
            <a:r>
              <a:rPr lang="en-US" sz="2800" dirty="0" smtClean="0">
                <a:solidFill>
                  <a:schemeClr val="bg1"/>
                </a:solidFill>
              </a:rPr>
              <a:t>Heraclius)</a:t>
            </a:r>
            <a:r>
              <a:rPr lang="zh-TW" altLang="en-US" sz="2800" b="1" dirty="0" smtClean="0">
                <a:solidFill>
                  <a:schemeClr val="bg1"/>
                </a:solidFill>
                <a:latin typeface="新細明體" pitchFamily="18" charset="-120"/>
              </a:rPr>
              <a:t>往耶路撒冷朝聖</a:t>
            </a:r>
            <a:r>
              <a:rPr lang="en-US" altLang="zh-TW" sz="2800" b="1" dirty="0" smtClean="0">
                <a:solidFill>
                  <a:schemeClr val="bg1"/>
                </a:solidFill>
                <a:latin typeface="新細明體" pitchFamily="18" charset="-120"/>
                <a:cs typeface="Times New Roman" pitchFamily="18" charset="0"/>
              </a:rPr>
              <a:t>……</a:t>
            </a:r>
            <a:r>
              <a:rPr lang="zh-TW" altLang="en-US" sz="2800" b="1" dirty="0" smtClean="0">
                <a:solidFill>
                  <a:schemeClr val="bg1"/>
                </a:solidFill>
                <a:latin typeface="新細明體" pitchFamily="18" charset="-120"/>
              </a:rPr>
              <a:t>國王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為懲罰叛國罪的猶太人</a:t>
            </a:r>
            <a:r>
              <a:rPr lang="zh-CN" altLang="en-US" sz="2800" b="1" dirty="0" smtClean="0">
                <a:solidFill>
                  <a:schemeClr val="bg1"/>
                </a:solidFill>
                <a:latin typeface="新細明體" pitchFamily="18" charset="-120"/>
              </a:rPr>
              <a:t>複位舊有律法，</a:t>
            </a:r>
            <a:r>
              <a:rPr lang="zh-CN" altLang="en-US" sz="2800" b="1" dirty="0" smtClean="0">
                <a:solidFill>
                  <a:srgbClr val="FFFF00"/>
                </a:solidFill>
                <a:latin typeface="新細明體" pitchFamily="18" charset="-120"/>
              </a:rPr>
              <a:t>禁止猶太人入城</a:t>
            </a:r>
            <a:r>
              <a:rPr lang="zh-TW" altLang="en-US" sz="2800" b="1" dirty="0" smtClean="0">
                <a:solidFill>
                  <a:schemeClr val="bg1"/>
                </a:solidFill>
                <a:latin typeface="新細明體" pitchFamily="18" charset="-120"/>
              </a:rPr>
              <a:t>。</a:t>
            </a:r>
            <a:r>
              <a:rPr lang="en-US" altLang="zh-TW" sz="2200" b="1" baseline="30000" dirty="0" smtClean="0">
                <a:solidFill>
                  <a:schemeClr val="bg1"/>
                </a:solidFill>
                <a:latin typeface="新細明體" pitchFamily="18" charset="-120"/>
                <a:cs typeface="Times New Roman" pitchFamily="18" charset="0"/>
              </a:rPr>
              <a:t>[1]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  <a:defRPr/>
            </a:pPr>
            <a:endParaRPr lang="en-US" altLang="zh-TW" sz="1800" b="1" dirty="0" smtClean="0">
              <a:solidFill>
                <a:schemeClr val="bg1"/>
              </a:solidFill>
              <a:latin typeface="新細明體" pitchFamily="18" charset="-120"/>
              <a:cs typeface="Times New Roman" pitchFamily="18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  <a:defRPr/>
            </a:pPr>
            <a:endParaRPr lang="en-US" altLang="zh-TW" sz="1800" b="1" dirty="0">
              <a:solidFill>
                <a:schemeClr val="bg1"/>
              </a:solidFill>
              <a:latin typeface="新細明體" pitchFamily="18" charset="-120"/>
              <a:cs typeface="Times New Roman" pitchFamily="18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  <a:defRPr/>
            </a:pPr>
            <a:endParaRPr lang="en-US" altLang="zh-TW" sz="1800" b="1" dirty="0" smtClean="0">
              <a:solidFill>
                <a:schemeClr val="bg1"/>
              </a:solidFill>
              <a:latin typeface="新細明體" pitchFamily="18" charset="-120"/>
              <a:cs typeface="Times New Roman" pitchFamily="18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  <a:defRPr/>
            </a:pPr>
            <a:endParaRPr lang="en-US" altLang="zh-TW" sz="1800" b="1" dirty="0" smtClean="0">
              <a:solidFill>
                <a:schemeClr val="bg1"/>
              </a:solidFill>
              <a:latin typeface="新細明體" pitchFamily="18" charset="-12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zh-TW" sz="1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TW" sz="1800" b="1" dirty="0" smtClean="0">
                <a:solidFill>
                  <a:schemeClr val="bg1"/>
                </a:solidFill>
              </a:rPr>
              <a:t/>
            </a:r>
            <a:br>
              <a:rPr lang="en-US" altLang="zh-TW" sz="1800" b="1" dirty="0" smtClean="0">
                <a:solidFill>
                  <a:schemeClr val="bg1"/>
                </a:solidFill>
              </a:rPr>
            </a:br>
            <a:r>
              <a:rPr lang="en-US" altLang="zh-TW" sz="1800" b="1" dirty="0" smtClean="0">
                <a:solidFill>
                  <a:schemeClr val="bg1"/>
                </a:solidFill>
                <a:cs typeface="Times New Roman" pitchFamily="18" charset="0"/>
              </a:rPr>
              <a:t>[1]</a:t>
            </a:r>
            <a:r>
              <a:rPr lang="en-US" altLang="zh-TW" sz="1800" b="1" dirty="0" smtClean="0">
                <a:solidFill>
                  <a:schemeClr val="bg1"/>
                </a:solidFill>
                <a:cs typeface="Arial" charset="0"/>
              </a:rPr>
              <a:t>The Catholic Encyclopedia, (1901)</a:t>
            </a:r>
            <a:r>
              <a:rPr lang="nl-NL" altLang="zh-TW" sz="1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zh-TW" sz="1800" b="1" dirty="0" smtClean="0">
                <a:solidFill>
                  <a:schemeClr val="bg1"/>
                </a:solidFill>
                <a:cs typeface="Arial" charset="0"/>
              </a:rPr>
              <a:t>(Vol.8, p.360)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sz="6000" b="1" dirty="0" smtClean="0">
                <a:solidFill>
                  <a:srgbClr val="FFFF00"/>
                </a:solidFill>
                <a:ea typeface="標楷體" pitchFamily="65" charset="-120"/>
              </a:rPr>
              <a:t>征服耶路撒冷</a:t>
            </a:r>
            <a:endParaRPr lang="zh-CN" altLang="en-US" sz="6000" b="1" dirty="0" smtClean="0">
              <a:solidFill>
                <a:srgbClr val="FFFF00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9FF8D-FA3E-4BC2-85CC-E335EA2207BD}" type="slidenum">
              <a:rPr lang="en-US" altLang="zh-TW"/>
              <a:pPr>
                <a:defRPr/>
              </a:pPr>
              <a:t>42</a:t>
            </a:fld>
            <a:endParaRPr lang="en-US" altLang="zh-TW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85875"/>
            <a:ext cx="8215313" cy="5572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65000"/>
              </a:spcBef>
              <a:buFontTx/>
              <a:buNone/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阿拉伯穆斯林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西元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637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zh-TW" sz="10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ct val="25000"/>
              </a:spcBef>
              <a:spcAft>
                <a:spcPct val="10000"/>
              </a:spcAft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當所有抵抗已屬無望，</a:t>
            </a:r>
            <a:r>
              <a:rPr lang="zh-TW" altLang="en-US" sz="2400" b="1" u="sng" dirty="0" smtClean="0">
                <a:solidFill>
                  <a:schemeClr val="bg1"/>
                </a:solidFill>
                <a:latin typeface="+mn-ea"/>
              </a:rPr>
              <a:t>蘇方</a:t>
            </a:r>
            <a:r>
              <a:rPr lang="zh-TW" altLang="en-US" sz="2400" b="1" dirty="0" smtClean="0">
                <a:solidFill>
                  <a:schemeClr val="bg1"/>
                </a:solidFill>
                <a:latin typeface="+mn-ea"/>
              </a:rPr>
              <a:t>大主教於是要求和</a:t>
            </a:r>
            <a:r>
              <a:rPr lang="zh-TW" altLang="en-US" sz="2400" b="1" u="sng" dirty="0" smtClean="0">
                <a:solidFill>
                  <a:schemeClr val="bg1"/>
                </a:solidFill>
                <a:latin typeface="+mn-ea"/>
              </a:rPr>
              <a:t>阿布</a:t>
            </a:r>
            <a:r>
              <a:rPr lang="en-US" altLang="zh-TW" sz="2400" b="1" u="sng" dirty="0" smtClean="0">
                <a:solidFill>
                  <a:schemeClr val="bg1"/>
                </a:solidFill>
                <a:latin typeface="+mn-ea"/>
              </a:rPr>
              <a:t>‧</a:t>
            </a:r>
            <a:r>
              <a:rPr lang="zh-TW" altLang="en-US" sz="2400" b="1" u="sng" dirty="0" smtClean="0">
                <a:solidFill>
                  <a:schemeClr val="bg1"/>
                </a:solidFill>
                <a:latin typeface="+mn-ea"/>
              </a:rPr>
              <a:t>奧比達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進行和會。他提議以公平的條約作為投降的條件：他</a:t>
            </a:r>
            <a:r>
              <a:rPr lang="zh-CN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要求保留所有基督教聖堂及修院，不可迫任何人接受伊斯蘭教</a:t>
            </a:r>
            <a:r>
              <a:rPr lang="en-US" altLang="zh-TW" sz="2400" b="1" dirty="0" smtClean="0">
                <a:solidFill>
                  <a:schemeClr val="bg1"/>
                </a:solidFill>
                <a:latin typeface="+mn-ea"/>
              </a:rPr>
              <a:t>…….</a:t>
            </a:r>
            <a:r>
              <a:rPr lang="zh-TW" altLang="en-US" sz="2400" b="1" dirty="0" smtClean="0">
                <a:solidFill>
                  <a:schemeClr val="bg1"/>
                </a:solidFill>
                <a:latin typeface="+mn-ea"/>
              </a:rPr>
              <a:t>在麥迪那的</a:t>
            </a:r>
            <a:r>
              <a:rPr lang="zh-TW" altLang="en-US" sz="2400" b="1" u="sng" dirty="0" smtClean="0">
                <a:solidFill>
                  <a:schemeClr val="bg1"/>
                </a:solidFill>
                <a:latin typeface="+mn-ea"/>
              </a:rPr>
              <a:t>奧馬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接受這些條款，並且只帶一頭駱駝親自到達耶路撒冷的城牆簽下降書，然後他與</a:t>
            </a:r>
            <a:r>
              <a:rPr lang="zh-TW" altLang="en-US" sz="2400" b="1" u="sng" dirty="0" smtClean="0">
                <a:solidFill>
                  <a:schemeClr val="bg1"/>
                </a:solidFill>
                <a:latin typeface="+mn-ea"/>
              </a:rPr>
              <a:t>蘇方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進城，並和大主教討論古時宗教。有傳述，當禮拜時間到時，他正在</a:t>
            </a:r>
            <a:r>
              <a:rPr lang="zh-TW" altLang="en-US" sz="2400" b="1" u="sng" dirty="0" smtClean="0">
                <a:solidFill>
                  <a:schemeClr val="bg1"/>
                </a:solidFill>
                <a:latin typeface="+mn-ea"/>
              </a:rPr>
              <a:t>阿納斯塔西</a:t>
            </a:r>
            <a:r>
              <a:rPr lang="en-US" altLang="zh-TW" sz="2400" b="1" u="sng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en-US" altLang="zh-TW" sz="2400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Anastasias</a:t>
            </a:r>
            <a:r>
              <a:rPr lang="en-US" altLang="zh-TW" sz="2400" b="1" dirty="0" smtClean="0">
                <a:solidFill>
                  <a:schemeClr val="bg1"/>
                </a:solidFill>
                <a:latin typeface="+mn-ea"/>
              </a:rPr>
              <a:t> )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，他拒絕在那兒禮拜，因為他欲避免將來會有任何穆斯林找藉口來毀約和沒收教堂。</a:t>
            </a:r>
            <a:r>
              <a:rPr lang="en-US" altLang="zh-TW" sz="1400" b="1" dirty="0" smtClean="0">
                <a:solidFill>
                  <a:schemeClr val="bg1"/>
                </a:solidFill>
                <a:latin typeface="+mn-ea"/>
              </a:rPr>
              <a:t>[</a:t>
            </a:r>
            <a:r>
              <a:rPr lang="en-US" altLang="zh-TW" sz="1400" b="1" dirty="0" smtClean="0">
                <a:solidFill>
                  <a:schemeClr val="bg1"/>
                </a:solidFill>
                <a:cs typeface="Arial" charset="0"/>
              </a:rPr>
              <a:t>1]</a:t>
            </a:r>
          </a:p>
          <a:p>
            <a:pPr eaLnBrk="1" hangingPunct="1">
              <a:lnSpc>
                <a:spcPct val="130000"/>
              </a:lnSpc>
              <a:spcBef>
                <a:spcPct val="2500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zh-TW" sz="16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en-US" altLang="zh-TW" sz="16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altLang="zh-TW" sz="1800" b="1" dirty="0" smtClean="0">
                <a:solidFill>
                  <a:schemeClr val="bg1"/>
                </a:solidFill>
                <a:cs typeface="Arial" charset="0"/>
              </a:rPr>
              <a:t>[1]</a:t>
            </a:r>
            <a:r>
              <a:rPr lang="en-US" altLang="zh-TW" sz="1800" b="1" dirty="0" smtClean="0">
                <a:solidFill>
                  <a:schemeClr val="bg1"/>
                </a:solidFill>
              </a:rPr>
              <a:t>  </a:t>
            </a:r>
            <a:r>
              <a:rPr lang="en-US" altLang="zh-TW" sz="1800" b="1" dirty="0" smtClean="0">
                <a:solidFill>
                  <a:schemeClr val="bg1"/>
                </a:solidFill>
                <a:cs typeface="Arial" charset="0"/>
              </a:rPr>
              <a:t>The Catholic Encyclopedia,(1901)</a:t>
            </a:r>
            <a:r>
              <a:rPr lang="nl-NL" altLang="zh-TW" sz="1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zh-TW" sz="1800" b="1" dirty="0" smtClean="0">
                <a:solidFill>
                  <a:schemeClr val="bg1"/>
                </a:solidFill>
              </a:rPr>
              <a:t>(Vol.8, p.360)</a:t>
            </a: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sz="6000" b="1" dirty="0" smtClean="0">
                <a:solidFill>
                  <a:srgbClr val="FFFF00"/>
                </a:solidFill>
                <a:ea typeface="標楷體" pitchFamily="65" charset="-120"/>
              </a:rPr>
              <a:t>征服耶路撒冷</a:t>
            </a:r>
            <a:endParaRPr lang="zh-CN" altLang="en-US" sz="6000" b="1" dirty="0" smtClean="0">
              <a:solidFill>
                <a:srgbClr val="FFFF00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ED9FA-BFDD-4E41-BA5B-AA705A09E4D3}" type="slidenum">
              <a:rPr lang="en-US" altLang="zh-TW"/>
              <a:pPr>
                <a:defRPr/>
              </a:pPr>
              <a:t>43</a:t>
            </a:fld>
            <a:endParaRPr lang="en-US" altLang="zh-TW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57313"/>
            <a:ext cx="8534400" cy="5240337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50000"/>
              </a:spcBef>
              <a:buFontTx/>
              <a:buNone/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Arial" charset="0"/>
              </a:rPr>
              <a:t>第一次十字軍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Arial" charset="0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西元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Arial" charset="0"/>
              </a:rPr>
              <a:t>1099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年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Arial" charset="0"/>
              </a:rPr>
              <a:t>)</a:t>
            </a:r>
            <a:r>
              <a:rPr lang="en-US" altLang="zh-TW" sz="1800" b="1" dirty="0" smtClean="0">
                <a:solidFill>
                  <a:schemeClr val="bg1"/>
                </a:solidFill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1800" b="1" dirty="0" smtClean="0">
                <a:solidFill>
                  <a:schemeClr val="bg1"/>
                </a:solidFill>
                <a:ea typeface="標楷體" pitchFamily="65" charset="-120"/>
                <a:cs typeface="Times New Roman" pitchFamily="18" charset="0"/>
              </a:rPr>
            </a:br>
            <a:endParaRPr lang="en-US" altLang="zh-TW" sz="1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5000"/>
              </a:lnSpc>
              <a:spcBef>
                <a:spcPct val="50000"/>
              </a:spcBef>
              <a:defRPr/>
            </a:pPr>
            <a:r>
              <a:rPr lang="zh-TW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「攻擊始於</a:t>
            </a:r>
            <a:r>
              <a:rPr lang="en-US" altLang="zh-TW" sz="2800" b="1" dirty="0" smtClean="0">
                <a:solidFill>
                  <a:schemeClr val="bg1"/>
                </a:solidFill>
                <a:cs typeface="Times New Roman" pitchFamily="18" charset="0"/>
              </a:rPr>
              <a:t>1099</a:t>
            </a:r>
            <a:r>
              <a:rPr lang="zh-TW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年</a:t>
            </a:r>
            <a:r>
              <a:rPr lang="en-US" altLang="zh-TW" sz="2800" b="1" dirty="0" smtClean="0">
                <a:solidFill>
                  <a:schemeClr val="bg1"/>
                </a:solidFill>
                <a:cs typeface="Times New Roman" pitchFamily="18" charset="0"/>
              </a:rPr>
              <a:t>7</a:t>
            </a:r>
            <a:r>
              <a:rPr lang="zh-TW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月</a:t>
            </a:r>
            <a:r>
              <a:rPr lang="en-US" altLang="zh-TW" sz="2800" b="1" dirty="0" smtClean="0">
                <a:solidFill>
                  <a:schemeClr val="bg1"/>
                </a:solidFill>
                <a:cs typeface="Times New Roman" pitchFamily="18" charset="0"/>
              </a:rPr>
              <a:t>14</a:t>
            </a:r>
            <a:r>
              <a:rPr lang="zh-CN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日，翌日，基督徒從四方八面進入耶路撒冷</a:t>
            </a:r>
            <a:r>
              <a:rPr lang="zh-TW" altLang="en-US" sz="2800" b="1" dirty="0" smtClean="0">
                <a:solidFill>
                  <a:srgbClr val="FFFF00"/>
                </a:solidFill>
                <a:cs typeface="Times New Roman" pitchFamily="18" charset="0"/>
              </a:rPr>
              <a:t>屠城</a:t>
            </a:r>
            <a:r>
              <a:rPr lang="zh-TW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，</a:t>
            </a:r>
            <a:r>
              <a:rPr lang="zh-CN" altLang="en-US" sz="2800" b="1" dirty="0" smtClean="0">
                <a:solidFill>
                  <a:srgbClr val="FFFF00"/>
                </a:solidFill>
                <a:cs typeface="Times New Roman" pitchFamily="18" charset="0"/>
              </a:rPr>
              <a:t>不分長幼，一率被殺</a:t>
            </a:r>
            <a:r>
              <a:rPr lang="zh-TW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。 」</a:t>
            </a:r>
            <a:r>
              <a:rPr lang="en-US" altLang="zh-TW" sz="1800" b="1" baseline="30000" dirty="0" smtClean="0">
                <a:solidFill>
                  <a:schemeClr val="bg1"/>
                </a:solidFill>
                <a:cs typeface="Times New Roman" pitchFamily="18" charset="0"/>
              </a:rPr>
              <a:t>[1]</a:t>
            </a:r>
          </a:p>
          <a:p>
            <a:pPr algn="just" eaLnBrk="1" hangingPunct="1">
              <a:lnSpc>
                <a:spcPct val="95000"/>
              </a:lnSpc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「太</a:t>
            </a:r>
            <a:r>
              <a:rPr lang="zh-CN" altLang="en-US" sz="2800" b="1" dirty="0">
                <a:solidFill>
                  <a:schemeClr val="bg1"/>
                </a:solidFill>
                <a:cs typeface="Times New Roman" pitchFamily="18" charset="0"/>
              </a:rPr>
              <a:t>恐佈了</a:t>
            </a:r>
            <a:r>
              <a:rPr lang="zh-CN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！有說這次大屠殺之後，</a:t>
            </a:r>
            <a:r>
              <a:rPr lang="zh-TW" altLang="en-US" sz="2800" b="1" dirty="0" smtClean="0">
                <a:solidFill>
                  <a:srgbClr val="FFFF00"/>
                </a:solidFill>
                <a:cs typeface="Times New Roman" pitchFamily="18" charset="0"/>
              </a:rPr>
              <a:t>血流成河</a:t>
            </a:r>
            <a:r>
              <a:rPr lang="zh-CN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。當十字軍的馬匹前往</a:t>
            </a:r>
            <a:r>
              <a:rPr lang="zh-TW" altLang="en-US" sz="2800" b="1" u="sng" dirty="0" smtClean="0">
                <a:solidFill>
                  <a:schemeClr val="bg1"/>
                </a:solidFill>
                <a:cs typeface="Times New Roman" pitchFamily="18" charset="0"/>
              </a:rPr>
              <a:t>奧馬</a:t>
            </a:r>
            <a:r>
              <a:rPr lang="zh-CN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清真寺的路途中，血流達至馬膝。嬰孩被活活踏死，或迴旋於戰場之中，猶太人則在他們的教堂內被活活燒死。</a:t>
            </a:r>
            <a:r>
              <a:rPr lang="en-US" altLang="zh-TW" sz="28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zh-TW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」</a:t>
            </a:r>
            <a:r>
              <a:rPr lang="en-US" altLang="zh-TW" sz="1800" b="1" baseline="30000" dirty="0" smtClean="0">
                <a:solidFill>
                  <a:schemeClr val="bg1"/>
                </a:solidFill>
                <a:cs typeface="Times New Roman" pitchFamily="18" charset="0"/>
              </a:rPr>
              <a:t>[2]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zh-TW" sz="1800" b="1" dirty="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zh-TW" sz="1800" b="1" dirty="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TW" sz="1800" b="1" dirty="0" smtClean="0">
                <a:solidFill>
                  <a:schemeClr val="bg1"/>
                </a:solidFill>
                <a:cs typeface="Arial" charset="0"/>
              </a:rPr>
              <a:t>       [1] 	The Catholic Encyclopedia,(1901)</a:t>
            </a:r>
            <a:r>
              <a:rPr lang="nl-NL" altLang="zh-TW" sz="1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zh-TW" sz="1800" b="1" dirty="0" err="1" smtClean="0">
                <a:solidFill>
                  <a:schemeClr val="bg1"/>
                </a:solidFill>
                <a:cs typeface="Arial" charset="0"/>
              </a:rPr>
              <a:t>Art.</a:t>
            </a:r>
            <a:r>
              <a:rPr lang="en-US" altLang="zh-TW" sz="18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‘</a:t>
            </a:r>
            <a:r>
              <a:rPr lang="en-US" altLang="zh-TW" sz="1800" b="1" dirty="0" err="1" smtClean="0">
                <a:solidFill>
                  <a:schemeClr val="bg1"/>
                </a:solidFill>
                <a:cs typeface="Arial" charset="0"/>
              </a:rPr>
              <a:t>Crusade</a:t>
            </a:r>
            <a:r>
              <a:rPr lang="en-US" altLang="zh-TW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’</a:t>
            </a:r>
            <a:endParaRPr lang="en-US" altLang="zh-TW" sz="1800" b="1" dirty="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TW" sz="1800" b="1" dirty="0" smtClean="0">
                <a:solidFill>
                  <a:schemeClr val="bg1"/>
                </a:solidFill>
                <a:cs typeface="Arial" charset="0"/>
              </a:rPr>
              <a:t>       [2] 	 Encyclopedia Britannica, (9</a:t>
            </a:r>
            <a:r>
              <a:rPr lang="en-US" altLang="zh-TW" sz="1800" b="1" baseline="30000" dirty="0" smtClean="0">
                <a:solidFill>
                  <a:schemeClr val="bg1"/>
                </a:solidFill>
                <a:cs typeface="Arial" charset="0"/>
              </a:rPr>
              <a:t>th</a:t>
            </a:r>
            <a:r>
              <a:rPr lang="en-US" altLang="zh-TW" sz="1800" b="1" dirty="0" smtClean="0">
                <a:solidFill>
                  <a:schemeClr val="bg1"/>
                </a:solidFill>
                <a:cs typeface="Arial" charset="0"/>
              </a:rPr>
              <a:t> Edition),  </a:t>
            </a:r>
            <a:r>
              <a:rPr lang="en-US" altLang="zh-TW" sz="1800" b="1" dirty="0" err="1" smtClean="0">
                <a:solidFill>
                  <a:schemeClr val="bg1"/>
                </a:solidFill>
                <a:cs typeface="Arial" charset="0"/>
              </a:rPr>
              <a:t>Art.</a:t>
            </a:r>
            <a:r>
              <a:rPr lang="en-US" altLang="zh-TW" sz="18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‘</a:t>
            </a:r>
            <a:r>
              <a:rPr lang="en-US" altLang="zh-TW" sz="1800" b="1" dirty="0" err="1" smtClean="0">
                <a:solidFill>
                  <a:schemeClr val="bg1"/>
                </a:solidFill>
                <a:cs typeface="Arial" charset="0"/>
              </a:rPr>
              <a:t>Crusades</a:t>
            </a:r>
            <a:r>
              <a:rPr lang="en-US" altLang="zh-TW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’</a:t>
            </a:r>
            <a:endParaRPr lang="en-US" altLang="zh-TW" sz="1800" b="1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sz="6000" b="1" dirty="0" smtClean="0">
                <a:solidFill>
                  <a:srgbClr val="FFFF00"/>
                </a:solidFill>
                <a:ea typeface="標楷體" pitchFamily="65" charset="-120"/>
              </a:rPr>
              <a:t>征服耶路撒冷</a:t>
            </a:r>
            <a:endParaRPr lang="zh-CN" altLang="en-US" sz="6000" b="1" dirty="0" smtClean="0">
              <a:solidFill>
                <a:srgbClr val="FFFF00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BB1F5-5622-43E6-9BD9-DA07AAF8B79E}" type="slidenum">
              <a:rPr lang="en-US" altLang="zh-TW"/>
              <a:pPr>
                <a:defRPr/>
              </a:pPr>
              <a:t>44</a:t>
            </a:fld>
            <a:endParaRPr lang="en-US" altLang="zh-TW" dirty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20485" name="Picture 4" descr="seige_jerusal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260350"/>
            <a:ext cx="8066087" cy="595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2309813" y="6215063"/>
            <a:ext cx="4548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畫家筆下十字軍攻䧟耶路撒冷後屠城慘況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63A2B-B563-4888-B27B-F25797324FF3}" type="slidenum">
              <a:rPr lang="en-US" altLang="zh-TW"/>
              <a:pPr>
                <a:defRPr/>
              </a:pPr>
              <a:t>45</a:t>
            </a:fld>
            <a:endParaRPr lang="en-US" altLang="zh-TW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714500"/>
            <a:ext cx="8410575" cy="4643438"/>
          </a:xfrm>
        </p:spPr>
        <p:txBody>
          <a:bodyPr/>
          <a:lstStyle/>
          <a:p>
            <a:pPr marL="182563" indent="-182563" eaLnBrk="1" hangingPunct="1">
              <a:lnSpc>
                <a:spcPct val="80000"/>
              </a:lnSpc>
              <a:buFontTx/>
              <a:buNone/>
            </a:pPr>
            <a:r>
              <a:rPr lang="en-US" altLang="zh-TW" sz="1600" b="1" dirty="0" smtClean="0">
                <a:solidFill>
                  <a:schemeClr val="bg1"/>
                </a:solidFill>
                <a:latin typeface="Arial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1600" b="1" dirty="0" smtClean="0">
                <a:solidFill>
                  <a:schemeClr val="bg1"/>
                </a:solidFill>
                <a:latin typeface="Arial" charset="0"/>
                <a:ea typeface="標楷體" pitchFamily="65" charset="-120"/>
                <a:cs typeface="Times New Roman" pitchFamily="18" charset="0"/>
              </a:rPr>
            </a:br>
            <a:endParaRPr lang="en-US" altLang="zh-TW" sz="1600" b="1" u="sng" dirty="0" smtClean="0">
              <a:solidFill>
                <a:schemeClr val="bg1"/>
              </a:solidFill>
              <a:latin typeface="Arial" charset="0"/>
              <a:ea typeface="標楷體" pitchFamily="65" charset="-120"/>
              <a:cs typeface="Times New Roman" pitchFamily="18" charset="0"/>
            </a:endParaRPr>
          </a:p>
          <a:p>
            <a:pPr marL="182563" indent="-182563" algn="just" eaLnBrk="1" hangingPunct="1">
              <a:spcBef>
                <a:spcPct val="40000"/>
              </a:spcBef>
            </a:pPr>
            <a:r>
              <a:rPr lang="zh-TW" altLang="en-US" sz="2400" b="1" dirty="0" smtClean="0">
                <a:solidFill>
                  <a:schemeClr val="bg1"/>
                </a:solidFill>
                <a:latin typeface="新細明體" pitchFamily="18" charset="-120"/>
                <a:ea typeface="標楷體" pitchFamily="65" charset="-120"/>
                <a:cs typeface="Times New Roman" pitchFamily="18" charset="0"/>
              </a:rPr>
              <a:t>直至</a:t>
            </a:r>
            <a:r>
              <a:rPr lang="zh-TW" altLang="en-US" sz="2400" b="1" u="sng" dirty="0" smtClean="0">
                <a:solidFill>
                  <a:schemeClr val="bg1"/>
                </a:solidFill>
                <a:latin typeface="新細明體" pitchFamily="18" charset="-120"/>
                <a:ea typeface="標楷體" pitchFamily="65" charset="-120"/>
                <a:cs typeface="Times New Roman" pitchFamily="18" charset="0"/>
              </a:rPr>
              <a:t>薩拉丁</a:t>
            </a:r>
            <a:r>
              <a:rPr lang="zh-CN" altLang="en-US" sz="2400" b="1" dirty="0" smtClean="0">
                <a:solidFill>
                  <a:schemeClr val="bg1"/>
                </a:solidFill>
                <a:latin typeface="新細明體" pitchFamily="18" charset="-120"/>
                <a:ea typeface="標楷體" pitchFamily="65" charset="-120"/>
                <a:cs typeface="Times New Roman" pitchFamily="18" charset="0"/>
              </a:rPr>
              <a:t>入城，決意將所有基督教的統治的標誌剷除。他們拆除石岩清真寺上的十字架，打破教堂上的鐘，搶奪教堂及修院內的一切，把所有原是清真寺的建築物回復原狀。</a:t>
            </a:r>
            <a:r>
              <a:rPr lang="zh-TW" altLang="en-US" sz="2400" b="1" u="sng" dirty="0" smtClean="0">
                <a:solidFill>
                  <a:schemeClr val="bg1"/>
                </a:solidFill>
                <a:latin typeface="新細明體" pitchFamily="18" charset="-120"/>
                <a:ea typeface="標楷體" pitchFamily="65" charset="-120"/>
                <a:cs typeface="Times New Roman" pitchFamily="18" charset="0"/>
              </a:rPr>
              <a:t>薩拉丁</a:t>
            </a:r>
            <a:r>
              <a:rPr lang="zh-CN" altLang="en-US" sz="2400" b="1" dirty="0" smtClean="0">
                <a:solidFill>
                  <a:schemeClr val="bg1"/>
                </a:solidFill>
                <a:latin typeface="新細明體" pitchFamily="18" charset="-120"/>
                <a:ea typeface="標楷體" pitchFamily="65" charset="-120"/>
                <a:cs typeface="Times New Roman" pitchFamily="18" charset="0"/>
              </a:rPr>
              <a:t>入城後，他堅持遵守</a:t>
            </a:r>
            <a:r>
              <a:rPr lang="zh-TW" altLang="en-US" sz="2400" b="1" u="sng" dirty="0" smtClean="0">
                <a:solidFill>
                  <a:schemeClr val="bg1"/>
                </a:solidFill>
                <a:latin typeface="新細明體" pitchFamily="18" charset="-120"/>
                <a:ea typeface="標楷體" pitchFamily="65" charset="-120"/>
                <a:cs typeface="Times New Roman" pitchFamily="18" charset="0"/>
              </a:rPr>
              <a:t>奧馬</a:t>
            </a:r>
            <a:r>
              <a:rPr lang="zh-TW" altLang="en-US" sz="2400" b="1" dirty="0" smtClean="0">
                <a:solidFill>
                  <a:schemeClr val="bg1"/>
                </a:solidFill>
                <a:latin typeface="新細明體" pitchFamily="18" charset="-120"/>
                <a:ea typeface="標楷體" pitchFamily="65" charset="-120"/>
                <a:cs typeface="Times New Roman" pitchFamily="18" charset="0"/>
              </a:rPr>
              <a:t>和</a:t>
            </a:r>
            <a:r>
              <a:rPr lang="zh-TW" altLang="en-US" sz="2400" b="1" u="sng" dirty="0" smtClean="0">
                <a:solidFill>
                  <a:schemeClr val="bg1"/>
                </a:solidFill>
                <a:latin typeface="新細明體" pitchFamily="18" charset="-120"/>
                <a:ea typeface="標楷體" pitchFamily="65" charset="-120"/>
                <a:cs typeface="Times New Roman" pitchFamily="18" charset="0"/>
              </a:rPr>
              <a:t>蘇方</a:t>
            </a:r>
            <a:r>
              <a:rPr lang="zh-CN" altLang="en-US" sz="2400" b="1" dirty="0" smtClean="0">
                <a:solidFill>
                  <a:schemeClr val="bg1"/>
                </a:solidFill>
                <a:latin typeface="新細明體" pitchFamily="18" charset="-120"/>
                <a:ea typeface="標楷體" pitchFamily="65" charset="-120"/>
                <a:cs typeface="Times New Roman" pitchFamily="18" charset="0"/>
              </a:rPr>
              <a:t>大主教所簽下的條約，仍保留聖墓教堂及另一些教堂給基督徒。自此，聖城再次由穆斯林政府統治，朝聖者只好互相忍耐。</a:t>
            </a:r>
            <a:r>
              <a:rPr lang="en-US" altLang="zh-TW" sz="2400" b="1" baseline="30000" dirty="0" smtClean="0">
                <a:solidFill>
                  <a:schemeClr val="bg1"/>
                </a:solidFill>
                <a:latin typeface="新細明體" pitchFamily="18" charset="-120"/>
                <a:ea typeface="標楷體" pitchFamily="65" charset="-120"/>
                <a:cs typeface="Times New Roman" pitchFamily="18" charset="0"/>
              </a:rPr>
              <a:t>[1]</a:t>
            </a:r>
          </a:p>
          <a:p>
            <a:pPr marL="182563" indent="-182563" eaLnBrk="1" hangingPunct="1">
              <a:spcBef>
                <a:spcPct val="40000"/>
              </a:spcBef>
            </a:pPr>
            <a:r>
              <a:rPr lang="zh-CN" altLang="en-US" sz="2400" b="1" dirty="0" smtClean="0">
                <a:solidFill>
                  <a:schemeClr val="bg1"/>
                </a:solidFill>
                <a:latin typeface="新細明體" pitchFamily="18" charset="-120"/>
                <a:ea typeface="標楷體" pitchFamily="65" charset="-120"/>
                <a:cs typeface="Times New Roman" pitchFamily="18" charset="0"/>
              </a:rPr>
              <a:t>「若奪取耶路撒冷是確認</a:t>
            </a:r>
            <a:r>
              <a:rPr lang="zh-TW" altLang="en-US" sz="2400" b="1" u="sng" dirty="0" smtClean="0">
                <a:solidFill>
                  <a:schemeClr val="bg1"/>
                </a:solidFill>
                <a:latin typeface="新細明體" pitchFamily="18" charset="-120"/>
                <a:ea typeface="標楷體" pitchFamily="65" charset="-120"/>
                <a:cs typeface="Times New Roman" pitchFamily="18" charset="0"/>
              </a:rPr>
              <a:t>薩拉丁</a:t>
            </a:r>
            <a:r>
              <a:rPr lang="zh-CN" altLang="en-US" sz="2400" b="1" dirty="0" smtClean="0">
                <a:solidFill>
                  <a:schemeClr val="bg1"/>
                </a:solidFill>
                <a:latin typeface="新細明體" pitchFamily="18" charset="-120"/>
                <a:ea typeface="標楷體" pitchFamily="65" charset="-120"/>
                <a:cs typeface="Times New Roman" pitchFamily="18" charset="0"/>
              </a:rPr>
              <a:t>的事蹟，那麼已足夠證明他是英勇，</a:t>
            </a:r>
            <a:r>
              <a:rPr lang="zh-CN" altLang="en-US" sz="2400" b="1" dirty="0" smtClean="0">
                <a:solidFill>
                  <a:srgbClr val="FFFF00"/>
                </a:solidFill>
                <a:latin typeface="新細明體" pitchFamily="18" charset="-120"/>
                <a:ea typeface="標楷體" pitchFamily="65" charset="-120"/>
                <a:cs typeface="Times New Roman" pitchFamily="18" charset="0"/>
              </a:rPr>
              <a:t>偉大及博愛的征服者</a:t>
            </a:r>
            <a:r>
              <a:rPr lang="zh-CN" altLang="en-US" sz="2400" b="1" dirty="0" smtClean="0">
                <a:solidFill>
                  <a:schemeClr val="bg1"/>
                </a:solidFill>
                <a:latin typeface="新細明體" pitchFamily="18" charset="-120"/>
                <a:ea typeface="標楷體" pitchFamily="65" charset="-120"/>
                <a:cs typeface="Times New Roman" pitchFamily="18" charset="0"/>
              </a:rPr>
              <a:t>，沒有任何征服者可與他比美。 」</a:t>
            </a:r>
            <a:r>
              <a:rPr lang="en-US" altLang="zh-TW" sz="2400" b="1" baseline="30000" dirty="0" smtClean="0">
                <a:solidFill>
                  <a:schemeClr val="bg1"/>
                </a:solidFill>
                <a:latin typeface="新細明體" pitchFamily="18" charset="-120"/>
                <a:ea typeface="標楷體" pitchFamily="65" charset="-120"/>
                <a:cs typeface="Times New Roman" pitchFamily="18" charset="0"/>
              </a:rPr>
              <a:t>[2]</a:t>
            </a:r>
          </a:p>
          <a:p>
            <a:pPr marL="182563" indent="-182563" eaLnBrk="1" hangingPunct="1">
              <a:lnSpc>
                <a:spcPct val="95000"/>
              </a:lnSpc>
              <a:spcBef>
                <a:spcPct val="40000"/>
              </a:spcBef>
              <a:buFontTx/>
              <a:buNone/>
            </a:pPr>
            <a:r>
              <a:rPr lang="en-US" altLang="zh-TW" sz="1800" b="1" dirty="0" smtClean="0">
                <a:solidFill>
                  <a:schemeClr val="bg1"/>
                </a:solidFill>
                <a:ea typeface="標楷體" pitchFamily="65" charset="-120"/>
                <a:cs typeface="Times New Roman" pitchFamily="18" charset="0"/>
              </a:rPr>
              <a:t>     [1] The </a:t>
            </a:r>
            <a:r>
              <a:rPr lang="en-US" altLang="zh-TW" sz="1800" b="1" dirty="0" err="1" smtClean="0">
                <a:solidFill>
                  <a:schemeClr val="bg1"/>
                </a:solidFill>
                <a:ea typeface="標楷體" pitchFamily="65" charset="-120"/>
                <a:cs typeface="Times New Roman" pitchFamily="18" charset="0"/>
              </a:rPr>
              <a:t>Catholic</a:t>
            </a:r>
            <a:r>
              <a:rPr lang="en-US" altLang="zh-TW" sz="1800" b="1" dirty="0" err="1" smtClean="0">
                <a:solidFill>
                  <a:schemeClr val="bg1"/>
                </a:solidFill>
                <a:ea typeface="標楷體" pitchFamily="65" charset="-120"/>
                <a:cs typeface="Arial" charset="0"/>
              </a:rPr>
              <a:t>Encyclopedia</a:t>
            </a:r>
            <a:r>
              <a:rPr lang="en-US" altLang="zh-TW" sz="1800" b="1" dirty="0" smtClean="0">
                <a:solidFill>
                  <a:schemeClr val="bg1"/>
                </a:solidFill>
                <a:ea typeface="標楷體" pitchFamily="65" charset="-120"/>
                <a:cs typeface="Arial" charset="0"/>
              </a:rPr>
              <a:t>, (1910), (Vol.8 p.364)</a:t>
            </a:r>
          </a:p>
          <a:p>
            <a:pPr marL="182563" indent="-182563" eaLnBrk="1" hangingPunct="1">
              <a:lnSpc>
                <a:spcPct val="80000"/>
              </a:lnSpc>
              <a:buFontTx/>
              <a:buNone/>
            </a:pPr>
            <a:r>
              <a:rPr lang="en-US" altLang="zh-TW" sz="1800" b="1" dirty="0" smtClean="0">
                <a:solidFill>
                  <a:schemeClr val="bg1"/>
                </a:solidFill>
                <a:ea typeface="標楷體" pitchFamily="65" charset="-120"/>
                <a:cs typeface="Arial" charset="0"/>
              </a:rPr>
              <a:t>     [2] Stanley Lane-Pools, Saladin</a:t>
            </a:r>
          </a:p>
        </p:txBody>
      </p:sp>
      <p:pic>
        <p:nvPicPr>
          <p:cNvPr id="21508" name="Picture 4" descr="world-powers-stunned-after-message-fr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260350"/>
            <a:ext cx="194468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saladi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14313"/>
            <a:ext cx="1368425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285750"/>
            <a:ext cx="4929188" cy="1066800"/>
          </a:xfrm>
        </p:spPr>
        <p:txBody>
          <a:bodyPr/>
          <a:lstStyle/>
          <a:p>
            <a:pPr eaLnBrk="1" hangingPunct="1"/>
            <a:r>
              <a:rPr lang="zh-TW" altLang="en-US" sz="6000" b="1" dirty="0" smtClean="0">
                <a:solidFill>
                  <a:srgbClr val="FFFF00"/>
                </a:solidFill>
                <a:ea typeface="標楷體" pitchFamily="65" charset="-120"/>
              </a:rPr>
              <a:t>征服耶路撒冷</a:t>
            </a:r>
            <a:endParaRPr lang="zh-CN" altLang="en-US" sz="6000" b="1" dirty="0" smtClean="0">
              <a:solidFill>
                <a:srgbClr val="FFFF00"/>
              </a:solidFill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85750" y="1500188"/>
            <a:ext cx="1643063" cy="731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2563" indent="-182563">
              <a:lnSpc>
                <a:spcPct val="80000"/>
              </a:lnSpc>
              <a:defRPr/>
            </a:pP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Arial" charset="0"/>
              </a:rPr>
              <a:t>薩拉丁</a:t>
            </a:r>
            <a:endParaRPr lang="en-US" altLang="zh-TW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  <a:cs typeface="Arial" charset="0"/>
            </a:endParaRPr>
          </a:p>
          <a:p>
            <a:pPr marL="182563" indent="-182563">
              <a:lnSpc>
                <a:spcPct val="80000"/>
              </a:lnSpc>
              <a:defRPr/>
            </a:pP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Arial" charset="0"/>
              </a:rPr>
              <a:t>(</a:t>
            </a:r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西元</a:t>
            </a: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Arial" charset="0"/>
              </a:rPr>
              <a:t>1187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年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Arial" charset="0"/>
              </a:rPr>
              <a:t>)</a:t>
            </a:r>
            <a:endParaRPr lang="zh-TW" alt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95796-A98B-4E36-B5F4-2B25A23B3B98}" type="slidenum">
              <a:rPr lang="en-US" altLang="zh-TW"/>
              <a:pPr>
                <a:defRPr/>
              </a:pPr>
              <a:t>46</a:t>
            </a:fld>
            <a:endParaRPr lang="en-US" altLang="zh-TW" dirty="0"/>
          </a:p>
        </p:txBody>
      </p:sp>
      <p:pic>
        <p:nvPicPr>
          <p:cNvPr id="22531" name="Picture 4" descr="Saladin"/>
          <p:cNvPicPr>
            <a:picLocks noChangeAspect="1" noChangeArrowheads="1"/>
          </p:cNvPicPr>
          <p:nvPr/>
        </p:nvPicPr>
        <p:blipFill>
          <a:blip r:embed="rId3" cstate="print"/>
          <a:srcRect l="208" t="2838" r="2782" b="3029"/>
          <a:stretch>
            <a:fillRect/>
          </a:stretch>
        </p:blipFill>
        <p:spPr bwMode="auto">
          <a:xfrm>
            <a:off x="1000125" y="214313"/>
            <a:ext cx="727233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285750" y="5445125"/>
            <a:ext cx="864393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spcBef>
                <a:spcPct val="50000"/>
              </a:spcBef>
            </a:pPr>
            <a:r>
              <a:rPr lang="zh-TW" altLang="en-US" sz="2000" b="1" dirty="0" smtClean="0">
                <a:solidFill>
                  <a:schemeClr val="bg1"/>
                </a:solidFill>
              </a:rPr>
              <a:t>於西元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1187</a:t>
            </a:r>
            <a:r>
              <a:rPr lang="zh-TW" altLang="en-US" sz="2000" b="1" dirty="0">
                <a:solidFill>
                  <a:schemeClr val="bg1"/>
                </a:solidFill>
              </a:rPr>
              <a:t>年</a:t>
            </a:r>
            <a:r>
              <a:rPr lang="en-US" altLang="zh-TW" sz="2000" b="1" dirty="0">
                <a:solidFill>
                  <a:schemeClr val="bg1"/>
                </a:solidFill>
              </a:rPr>
              <a:t>10</a:t>
            </a:r>
            <a:r>
              <a:rPr lang="zh-TW" altLang="en-US" sz="2000" b="1" dirty="0">
                <a:solidFill>
                  <a:schemeClr val="bg1"/>
                </a:solidFill>
              </a:rPr>
              <a:t>月</a:t>
            </a:r>
            <a:r>
              <a:rPr lang="en-US" altLang="zh-TW" sz="2000" b="1" dirty="0">
                <a:solidFill>
                  <a:schemeClr val="bg1"/>
                </a:solidFill>
              </a:rPr>
              <a:t>2</a:t>
            </a:r>
            <a:r>
              <a:rPr lang="zh-TW" altLang="en-US" sz="2000" b="1" dirty="0">
                <a:solidFill>
                  <a:schemeClr val="bg1"/>
                </a:solidFill>
              </a:rPr>
              <a:t>日耶路撒冷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被</a:t>
            </a:r>
            <a:r>
              <a:rPr lang="zh-TW" altLang="en-US" sz="2000" b="1" u="sng" dirty="0" smtClean="0">
                <a:solidFill>
                  <a:schemeClr val="bg1"/>
                </a:solidFill>
                <a:latin typeface="新細明體" pitchFamily="18" charset="-120"/>
                <a:cs typeface="Times New Roman" pitchFamily="18" charset="0"/>
              </a:rPr>
              <a:t>薩</a:t>
            </a:r>
            <a:r>
              <a:rPr lang="zh-TW" altLang="en-US" sz="2000" b="1" u="sng" dirty="0" smtClean="0">
                <a:solidFill>
                  <a:schemeClr val="bg1"/>
                </a:solidFill>
              </a:rPr>
              <a:t>拉丁</a:t>
            </a:r>
            <a:r>
              <a:rPr lang="zh-TW" altLang="en-US" sz="2000" b="1" dirty="0">
                <a:solidFill>
                  <a:schemeClr val="bg1"/>
                </a:solidFill>
              </a:rPr>
              <a:t>所佂服</a:t>
            </a:r>
            <a:r>
              <a:rPr lang="en-US" altLang="zh-TW" sz="2000" b="1" dirty="0">
                <a:solidFill>
                  <a:schemeClr val="bg1"/>
                </a:solidFill>
              </a:rPr>
              <a:t>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，令第三次十字軍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(</a:t>
            </a:r>
            <a:r>
              <a:rPr lang="en-US" altLang="zh-TW" sz="2000" b="1" dirty="0">
                <a:solidFill>
                  <a:schemeClr val="bg1"/>
                </a:solidFill>
              </a:rPr>
              <a:t>1189-92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)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投降，將大衛塔的鑰匙交給</a:t>
            </a:r>
            <a:r>
              <a:rPr lang="zh-TW" altLang="en-US" sz="2000" b="1" u="sng" dirty="0" smtClean="0">
                <a:solidFill>
                  <a:schemeClr val="bg1"/>
                </a:solidFill>
                <a:latin typeface="新細明體" pitchFamily="18" charset="-120"/>
                <a:cs typeface="Times New Roman" pitchFamily="18" charset="0"/>
              </a:rPr>
              <a:t>薩</a:t>
            </a:r>
            <a:r>
              <a:rPr lang="zh-TW" altLang="en-US" sz="2000" b="1" u="sng" dirty="0" smtClean="0">
                <a:solidFill>
                  <a:schemeClr val="bg1"/>
                </a:solidFill>
              </a:rPr>
              <a:t>拉丁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。</a:t>
            </a:r>
            <a:r>
              <a:rPr lang="en-US" altLang="zh-TW" dirty="0" smtClean="0">
                <a:solidFill>
                  <a:schemeClr val="bg1"/>
                </a:solidFill>
              </a:rPr>
              <a:t>( From the chronicle of David </a:t>
            </a:r>
            <a:r>
              <a:rPr lang="en-US" altLang="zh-TW" dirty="0" err="1" smtClean="0">
                <a:solidFill>
                  <a:schemeClr val="bg1"/>
                </a:solidFill>
              </a:rPr>
              <a:t>Aubert</a:t>
            </a:r>
            <a:r>
              <a:rPr lang="en-US" altLang="zh-TW" dirty="0" smtClean="0">
                <a:solidFill>
                  <a:schemeClr val="bg1"/>
                </a:solidFill>
              </a:rPr>
              <a:t>. Illuminated manuscript; 15th </a:t>
            </a:r>
            <a:r>
              <a:rPr lang="en-US" altLang="zh-TW" dirty="0" err="1" smtClean="0">
                <a:solidFill>
                  <a:schemeClr val="bg1"/>
                </a:solidFill>
              </a:rPr>
              <a:t>century</a:t>
            </a:r>
            <a:r>
              <a:rPr lang="en-US" altLang="zh-TW" b="1" dirty="0" err="1" smtClean="0">
                <a:solidFill>
                  <a:schemeClr val="bg1"/>
                </a:solidFill>
                <a:hlinkClick r:id="rId4"/>
              </a:rPr>
              <a:t>Bibliotheque</a:t>
            </a:r>
            <a:r>
              <a:rPr lang="en-US" altLang="zh-TW" b="1" dirty="0" smtClean="0">
                <a:solidFill>
                  <a:schemeClr val="bg1"/>
                </a:solidFill>
                <a:hlinkClick r:id="rId4"/>
              </a:rPr>
              <a:t> </a:t>
            </a:r>
            <a:r>
              <a:rPr lang="en-US" altLang="zh-TW" b="1" dirty="0">
                <a:solidFill>
                  <a:schemeClr val="bg1"/>
                </a:solidFill>
                <a:hlinkClick r:id="rId4"/>
              </a:rPr>
              <a:t>de </a:t>
            </a:r>
            <a:r>
              <a:rPr lang="en-US" altLang="zh-TW" b="1" dirty="0" err="1">
                <a:solidFill>
                  <a:schemeClr val="bg1"/>
                </a:solidFill>
                <a:hlinkClick r:id="rId4"/>
              </a:rPr>
              <a:t>l'Arsenal</a:t>
            </a:r>
            <a:r>
              <a:rPr lang="en-US" altLang="zh-TW" b="1" dirty="0">
                <a:solidFill>
                  <a:schemeClr val="bg1"/>
                </a:solidFill>
                <a:hlinkClick r:id="rId4"/>
              </a:rPr>
              <a:t>, Paris, France</a:t>
            </a:r>
            <a:r>
              <a:rPr lang="en-US" altLang="zh-TW" b="1" dirty="0">
                <a:solidFill>
                  <a:schemeClr val="bg1"/>
                </a:solidFill>
              </a:rPr>
              <a:t> )</a:t>
            </a:r>
          </a:p>
          <a:p>
            <a:pPr>
              <a:spcBef>
                <a:spcPct val="50000"/>
              </a:spcBef>
            </a:pPr>
            <a:endParaRPr lang="en-US" altLang="zh-TW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268760"/>
            <a:ext cx="7772400" cy="4114800"/>
          </a:xfrm>
        </p:spPr>
        <p:txBody>
          <a:bodyPr/>
          <a:lstStyle/>
          <a:p>
            <a:pPr marL="538163" indent="-538163">
              <a:lnSpc>
                <a:spcPct val="200000"/>
              </a:lnSpc>
            </a:pPr>
            <a:r>
              <a:rPr lang="zh-HK" altLang="en-US" sz="40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從耶路撒冷的個案研究，可以體會到歷代穆斯林如何將伊斯蘭教的仁愛</a:t>
            </a:r>
            <a:r>
              <a:rPr lang="zh-HK" altLang="en-US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教義貫</a:t>
            </a:r>
            <a:r>
              <a:rPr lang="zh-HK" altLang="en-US" sz="40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切實行。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C3406-72B5-41C4-B2CB-2992B9454C42}" type="slidenum">
              <a:rPr lang="en-US" altLang="zh-TW" smtClean="0"/>
              <a:pPr>
                <a:defRPr/>
              </a:pPr>
              <a:t>47</a:t>
            </a:fld>
            <a:endParaRPr lang="en-US" altLang="zh-TW" dirty="0"/>
          </a:p>
        </p:txBody>
      </p:sp>
    </p:spTree>
    <p:extLst>
      <p:ext uri="{BB962C8B-B14F-4D97-AF65-F5344CB8AC3E}">
        <p14:creationId xmlns="" xmlns:p14="http://schemas.microsoft.com/office/powerpoint/2010/main" val="884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11500-59F8-49CF-B9FB-AC2D0CF55F9C}" type="slidenum">
              <a:rPr lang="en-US" altLang="zh-TW"/>
              <a:pPr>
                <a:defRPr/>
              </a:pPr>
              <a:t>48</a:t>
            </a:fld>
            <a:endParaRPr lang="en-US" altLang="zh-TW" dirty="0"/>
          </a:p>
        </p:txBody>
      </p:sp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1643063" y="642938"/>
            <a:ext cx="714375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  <a:defRPr/>
            </a:pPr>
            <a:r>
              <a:rPr lang="en-US" altLang="zh-TW" sz="2600" b="1" dirty="0" smtClean="0">
                <a:solidFill>
                  <a:schemeClr val="bg1"/>
                </a:solidFill>
                <a:latin typeface="+mn-ea"/>
                <a:ea typeface="+mn-ea"/>
              </a:rPr>
              <a:t>…</a:t>
            </a:r>
            <a:r>
              <a:rPr lang="zh-CN" altLang="en-US" sz="2600" b="1" dirty="0" smtClean="0">
                <a:solidFill>
                  <a:schemeClr val="bg1"/>
                </a:solidFill>
                <a:latin typeface="+mn-ea"/>
                <a:ea typeface="+mn-ea"/>
              </a:rPr>
              <a:t>熟悉北非和中東形勢、定居法國的前中國學運領袖蔡崇國認為，國際社會對阿拉伯世界普遍存在誤讀和蔑視，特別是「九一一」之後。</a:t>
            </a:r>
            <a:r>
              <a:rPr lang="zh-CN" altLang="en-US" sz="2600" b="1" dirty="0" smtClean="0">
                <a:solidFill>
                  <a:srgbClr val="FFFF00"/>
                </a:solidFill>
                <a:latin typeface="+mn-ea"/>
                <a:ea typeface="+mn-ea"/>
              </a:rPr>
              <a:t>實際上伊斯蘭社會過去非常寬容</a:t>
            </a:r>
            <a:r>
              <a:rPr lang="zh-CN" altLang="en-US" sz="2600" b="1" dirty="0" smtClean="0">
                <a:solidFill>
                  <a:schemeClr val="bg1"/>
                </a:solidFill>
                <a:latin typeface="+mn-ea"/>
                <a:ea typeface="+mn-ea"/>
              </a:rPr>
              <a:t>，除十字軍遠征期間外，沒有像現在這樣和西方社會對立。「歷史上猶太人在歐洲受迫害時逃到北非避難，與穆斯林和平相處。耶路撒冷成各宗教的聖地就是證據。</a:t>
            </a:r>
            <a:r>
              <a:rPr lang="zh-CN" altLang="en-US" sz="2600" b="1" dirty="0" smtClean="0">
                <a:solidFill>
                  <a:srgbClr val="FFFF00"/>
                </a:solidFill>
                <a:latin typeface="+mn-ea"/>
                <a:ea typeface="+mn-ea"/>
              </a:rPr>
              <a:t>阿以衝突在五十年代後演變為大規模地區衝突，西方排猶是根源和責任者之一</a:t>
            </a:r>
            <a:r>
              <a:rPr lang="zh-TW" altLang="en-US" sz="2600" b="1" dirty="0" smtClean="0">
                <a:solidFill>
                  <a:schemeClr val="bg1"/>
                </a:solidFill>
                <a:latin typeface="+mn-ea"/>
                <a:ea typeface="+mn-ea"/>
              </a:rPr>
              <a:t>。」</a:t>
            </a:r>
            <a:endParaRPr lang="zh-TW" altLang="en-US" sz="2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1643063" y="5929313"/>
            <a:ext cx="70723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spcBef>
                <a:spcPct val="50000"/>
              </a:spcBef>
              <a:defRPr/>
            </a:pPr>
            <a:r>
              <a:rPr lang="en-US" altLang="zh-TW" sz="1600" dirty="0" smtClean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zh-TW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咼中校</a:t>
            </a:r>
            <a:r>
              <a:rPr lang="en-US" altLang="zh-TW" sz="1600" dirty="0" smtClean="0">
                <a:solidFill>
                  <a:schemeClr val="bg1"/>
                </a:solidFill>
                <a:latin typeface="+mn-ea"/>
                <a:ea typeface="+mn-ea"/>
              </a:rPr>
              <a:t>, “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發現被西方誤讀埃及”</a:t>
            </a:r>
            <a:r>
              <a:rPr lang="en-US" altLang="zh-TW" sz="1600" dirty="0" smtClean="0">
                <a:solidFill>
                  <a:schemeClr val="bg1"/>
                </a:solidFill>
                <a:latin typeface="+mn-ea"/>
                <a:ea typeface="+mn-ea"/>
              </a:rPr>
              <a:t>《</a:t>
            </a:r>
            <a:r>
              <a:rPr lang="zh-TW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亞洲週刊</a:t>
            </a:r>
            <a:r>
              <a:rPr lang="en-US" altLang="zh-TW" sz="1600" dirty="0" smtClean="0">
                <a:solidFill>
                  <a:schemeClr val="bg1"/>
                </a:solidFill>
                <a:latin typeface="+mn-ea"/>
                <a:ea typeface="+mn-ea"/>
              </a:rPr>
              <a:t>》</a:t>
            </a:r>
            <a:r>
              <a:rPr lang="en-US" altLang="zh-TW" sz="1600" dirty="0">
                <a:solidFill>
                  <a:schemeClr val="bg1"/>
                </a:solidFill>
                <a:latin typeface="+mn-ea"/>
                <a:ea typeface="+mn-ea"/>
              </a:rPr>
              <a:t>2011</a:t>
            </a:r>
            <a:r>
              <a:rPr lang="zh-TW" altLang="en-US" sz="1600" dirty="0">
                <a:solidFill>
                  <a:schemeClr val="bg1"/>
                </a:solidFill>
                <a:latin typeface="+mn-ea"/>
                <a:ea typeface="+mn-ea"/>
              </a:rPr>
              <a:t>年</a:t>
            </a:r>
            <a:r>
              <a:rPr lang="en-US" altLang="zh-TW" sz="1600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zh-TW" altLang="en-US" sz="1600" dirty="0">
                <a:solidFill>
                  <a:schemeClr val="bg1"/>
                </a:solidFill>
                <a:latin typeface="+mn-ea"/>
                <a:ea typeface="+mn-ea"/>
              </a:rPr>
              <a:t>日</a:t>
            </a:r>
            <a:r>
              <a:rPr lang="en-US" altLang="zh-TW" sz="1600" dirty="0">
                <a:solidFill>
                  <a:schemeClr val="bg1"/>
                </a:solidFill>
                <a:latin typeface="+mn-ea"/>
                <a:ea typeface="+mn-ea"/>
              </a:rPr>
              <a:t>27</a:t>
            </a:r>
            <a:r>
              <a:rPr lang="zh-TW" altLang="en-US" sz="1600" dirty="0">
                <a:solidFill>
                  <a:schemeClr val="bg1"/>
                </a:solidFill>
                <a:latin typeface="+mn-ea"/>
                <a:ea typeface="+mn-ea"/>
              </a:rPr>
              <a:t>日</a:t>
            </a:r>
            <a:r>
              <a:rPr lang="en-US" altLang="zh-TW" sz="1600" dirty="0">
                <a:solidFill>
                  <a:schemeClr val="bg1"/>
                </a:solidFill>
                <a:latin typeface="+mn-ea"/>
                <a:ea typeface="+mn-ea"/>
              </a:rPr>
              <a:t>,</a:t>
            </a:r>
            <a:r>
              <a:rPr lang="zh-TW" altLang="en-US" sz="1600" dirty="0">
                <a:solidFill>
                  <a:schemeClr val="bg1"/>
                </a:solidFill>
                <a:latin typeface="+mn-ea"/>
                <a:ea typeface="+mn-ea"/>
              </a:rPr>
              <a:t>第</a:t>
            </a:r>
            <a:r>
              <a:rPr lang="en-US" altLang="zh-TW" sz="1600" dirty="0" smtClean="0">
                <a:solidFill>
                  <a:schemeClr val="bg1"/>
                </a:solidFill>
                <a:latin typeface="+mn-ea"/>
                <a:ea typeface="+mn-ea"/>
              </a:rPr>
              <a:t>30</a:t>
            </a:r>
            <a:r>
              <a:rPr lang="zh-TW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頁</a:t>
            </a:r>
            <a:r>
              <a:rPr lang="en-US" altLang="zh-TW" sz="1600" dirty="0" smtClean="0">
                <a:solidFill>
                  <a:schemeClr val="bg1"/>
                </a:solidFill>
                <a:latin typeface="+mn-ea"/>
                <a:ea typeface="+mn-ea"/>
              </a:rPr>
              <a:t>)</a:t>
            </a:r>
            <a:endParaRPr lang="zh-TW" altLang="en-US" sz="1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57188" y="357188"/>
          <a:ext cx="1138237" cy="1050925"/>
        </p:xfrm>
        <a:graphic>
          <a:graphicData uri="http://schemas.openxmlformats.org/presentationml/2006/ole">
            <p:oleObj spid="_x0000_s1054" name="PhotoImpact" r:id="rId4" imgW="600102" imgH="554409" progId="">
              <p:embed/>
            </p:oleObj>
          </a:graphicData>
        </a:graphic>
      </p:graphicFrame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214313" y="1500188"/>
            <a:ext cx="128587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蔡崇國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八九學運領袖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D28BC-AE47-4363-9998-287CBA0A4D55}" type="slidenum">
              <a:rPr lang="en-US" altLang="zh-TW"/>
              <a:pPr>
                <a:defRPr/>
              </a:pPr>
              <a:t>49</a:t>
            </a:fld>
            <a:endParaRPr lang="en-US" altLang="zh-TW" dirty="0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85813"/>
            <a:ext cx="8229600" cy="4905375"/>
          </a:xfrm>
        </p:spPr>
        <p:txBody>
          <a:bodyPr/>
          <a:lstStyle/>
          <a:p>
            <a:pPr marL="6350" indent="-6350" eaLnBrk="1" hangingPunct="1">
              <a:lnSpc>
                <a:spcPct val="110000"/>
              </a:lnSpc>
              <a:buFontTx/>
              <a:buNone/>
            </a:pPr>
            <a:r>
              <a:rPr lang="zh-CN" altLang="en-US" sz="2600" b="1" dirty="0" smtClean="0">
                <a:solidFill>
                  <a:srgbClr val="FFFF00"/>
                </a:solidFill>
              </a:rPr>
              <a:t>由於西方政府害怕阿以衝突擴大、伊斯蘭極端勢力擴張的威脅，為此西方政府、政客等長期支持阿拉伯國家的專制半專制政府。</a:t>
            </a:r>
            <a:r>
              <a:rPr lang="en-US" altLang="zh-TW" sz="2600" b="1" dirty="0" smtClean="0">
                <a:solidFill>
                  <a:srgbClr val="FFFF00"/>
                </a:solidFill>
                <a:latin typeface="Arial" charset="0"/>
              </a:rPr>
              <a:t>…</a:t>
            </a:r>
            <a:r>
              <a:rPr lang="en-US" altLang="zh-TW" sz="2600" b="1" dirty="0" smtClean="0">
                <a:solidFill>
                  <a:srgbClr val="FFFF00"/>
                </a:solidFill>
              </a:rPr>
              <a:t>.</a:t>
            </a:r>
          </a:p>
          <a:p>
            <a:pPr marL="6350" indent="-6350" eaLnBrk="1" hangingPunct="1">
              <a:lnSpc>
                <a:spcPct val="110000"/>
              </a:lnSpc>
              <a:buFontTx/>
              <a:buNone/>
            </a:pPr>
            <a:endParaRPr lang="en-US" altLang="zh-TW" sz="2400" dirty="0" smtClean="0">
              <a:solidFill>
                <a:schemeClr val="bg1"/>
              </a:solidFill>
            </a:endParaRPr>
          </a:p>
          <a:p>
            <a:pPr marL="6350" indent="-6350" eaLnBrk="1" hangingPunct="1">
              <a:lnSpc>
                <a:spcPct val="110000"/>
              </a:lnSpc>
              <a:buFontTx/>
              <a:buNone/>
            </a:pPr>
            <a:r>
              <a:rPr lang="zh-CN" altLang="en-US" sz="2600" b="1" dirty="0" smtClean="0">
                <a:solidFill>
                  <a:schemeClr val="bg1"/>
                </a:solidFill>
              </a:rPr>
              <a:t>蔡崇國說，阿拉伯伊斯蘭文明豐富多樣，源遠流長，其實是西方、歐洲文明的源頭、構成要素之一。</a:t>
            </a:r>
            <a:r>
              <a:rPr lang="en-US" altLang="zh-TW" sz="2600" b="1" dirty="0" smtClean="0">
                <a:solidFill>
                  <a:schemeClr val="bg1"/>
                </a:solidFill>
                <a:latin typeface="Arial" charset="0"/>
              </a:rPr>
              <a:t>…</a:t>
            </a:r>
            <a:r>
              <a:rPr lang="en-US" altLang="zh-TW" sz="2600" b="1" dirty="0" smtClean="0">
                <a:solidFill>
                  <a:schemeClr val="bg1"/>
                </a:solidFill>
              </a:rPr>
              <a:t>.</a:t>
            </a:r>
          </a:p>
          <a:p>
            <a:pPr marL="6350" indent="-6350" eaLnBrk="1" hangingPunct="1">
              <a:lnSpc>
                <a:spcPct val="110000"/>
              </a:lnSpc>
              <a:buFontTx/>
              <a:buNone/>
            </a:pPr>
            <a:endParaRPr lang="en-US" altLang="zh-TW" sz="2600" b="1" dirty="0" smtClean="0">
              <a:solidFill>
                <a:schemeClr val="bg1"/>
              </a:solidFill>
            </a:endParaRPr>
          </a:p>
          <a:p>
            <a:pPr marL="6350" indent="-6350" eaLnBrk="1" hangingPunct="1">
              <a:lnSpc>
                <a:spcPct val="110000"/>
              </a:lnSpc>
              <a:buFontTx/>
              <a:buNone/>
            </a:pPr>
            <a:r>
              <a:rPr lang="zh-CN" altLang="en-US" sz="2600" b="1" dirty="0" smtClean="0">
                <a:solidFill>
                  <a:schemeClr val="bg1"/>
                </a:solidFill>
              </a:rPr>
              <a:t>「當然，極端勢力也一直有，但是少數，不過他們最吸引眼球。」蔡崇國說：「總體上，伊朗白色革命後，歐美政客一直誇大伊斯蘭激進分子的威脅。</a:t>
            </a:r>
            <a:r>
              <a:rPr lang="en-US" altLang="zh-TW" sz="2600" b="1" dirty="0" smtClean="0">
                <a:solidFill>
                  <a:schemeClr val="bg1"/>
                </a:solidFill>
                <a:latin typeface="Arial" charset="0"/>
              </a:rPr>
              <a:t>…</a:t>
            </a:r>
            <a:r>
              <a:rPr lang="zh-TW" altLang="en-US" sz="2600" b="1" dirty="0" smtClean="0">
                <a:solidFill>
                  <a:schemeClr val="bg1"/>
                </a:solidFill>
              </a:rPr>
              <a:t>」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714375" y="6000750"/>
            <a:ext cx="7348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 smtClean="0">
                <a:solidFill>
                  <a:schemeClr val="bg1"/>
                </a:solidFill>
              </a:rPr>
              <a:t>咼中校</a:t>
            </a:r>
            <a:r>
              <a:rPr lang="en-US" altLang="zh-TW" dirty="0" smtClean="0">
                <a:solidFill>
                  <a:schemeClr val="bg1"/>
                </a:solidFill>
              </a:rPr>
              <a:t>, “</a:t>
            </a:r>
            <a:r>
              <a:rPr lang="zh-CN" altLang="en-US" dirty="0" smtClean="0">
                <a:solidFill>
                  <a:schemeClr val="bg1"/>
                </a:solidFill>
              </a:rPr>
              <a:t>發現被西方誤讀埃及”</a:t>
            </a:r>
            <a:r>
              <a:rPr lang="en-US" altLang="zh-TW" dirty="0" smtClean="0">
                <a:solidFill>
                  <a:schemeClr val="bg1"/>
                </a:solidFill>
              </a:rPr>
              <a:t>《</a:t>
            </a:r>
            <a:r>
              <a:rPr lang="zh-TW" altLang="en-US" dirty="0" smtClean="0">
                <a:solidFill>
                  <a:schemeClr val="bg1"/>
                </a:solidFill>
              </a:rPr>
              <a:t>亞洲週刊</a:t>
            </a:r>
            <a:r>
              <a:rPr lang="en-US" altLang="zh-TW" dirty="0" smtClean="0">
                <a:solidFill>
                  <a:schemeClr val="bg1"/>
                </a:solidFill>
              </a:rPr>
              <a:t>》</a:t>
            </a:r>
            <a:r>
              <a:rPr lang="en-US" altLang="zh-TW" dirty="0">
                <a:solidFill>
                  <a:schemeClr val="bg1"/>
                </a:solidFill>
              </a:rPr>
              <a:t>2011</a:t>
            </a:r>
            <a:r>
              <a:rPr lang="zh-TW" altLang="en-US" dirty="0">
                <a:solidFill>
                  <a:schemeClr val="bg1"/>
                </a:solidFill>
              </a:rPr>
              <a:t>年</a:t>
            </a:r>
            <a:r>
              <a:rPr lang="en-US" altLang="zh-TW" dirty="0">
                <a:solidFill>
                  <a:schemeClr val="bg1"/>
                </a:solidFill>
              </a:rPr>
              <a:t>2</a:t>
            </a:r>
            <a:r>
              <a:rPr lang="zh-TW" altLang="en-US" dirty="0">
                <a:solidFill>
                  <a:schemeClr val="bg1"/>
                </a:solidFill>
              </a:rPr>
              <a:t>日</a:t>
            </a:r>
            <a:r>
              <a:rPr lang="en-US" altLang="zh-TW" dirty="0">
                <a:solidFill>
                  <a:schemeClr val="bg1"/>
                </a:solidFill>
              </a:rPr>
              <a:t>27</a:t>
            </a:r>
            <a:r>
              <a:rPr lang="zh-TW" altLang="en-US" dirty="0">
                <a:solidFill>
                  <a:schemeClr val="bg1"/>
                </a:solidFill>
              </a:rPr>
              <a:t>日</a:t>
            </a:r>
            <a:r>
              <a:rPr lang="en-US" altLang="zh-TW" dirty="0">
                <a:solidFill>
                  <a:schemeClr val="bg1"/>
                </a:solidFill>
              </a:rPr>
              <a:t>,</a:t>
            </a:r>
            <a:r>
              <a:rPr lang="zh-TW" altLang="en-US" dirty="0">
                <a:solidFill>
                  <a:schemeClr val="bg1"/>
                </a:solidFill>
              </a:rPr>
              <a:t>第</a:t>
            </a:r>
            <a:r>
              <a:rPr lang="en-US" altLang="zh-TW" dirty="0" smtClean="0">
                <a:solidFill>
                  <a:schemeClr val="bg1"/>
                </a:solidFill>
              </a:rPr>
              <a:t>30</a:t>
            </a:r>
            <a:r>
              <a:rPr lang="zh-TW" altLang="en-US" dirty="0" smtClean="0">
                <a:solidFill>
                  <a:schemeClr val="bg1"/>
                </a:solidFill>
              </a:rPr>
              <a:t>頁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4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chemeClr val="bg1"/>
                </a:solidFill>
              </a:rPr>
              <a:t>但，據美國國家緊急事故處理中心</a:t>
            </a:r>
            <a:r>
              <a:rPr lang="en-US" altLang="zh-HK" dirty="0" smtClean="0">
                <a:solidFill>
                  <a:schemeClr val="bg1"/>
                </a:solidFill>
              </a:rPr>
              <a:t>(FEMA)</a:t>
            </a:r>
            <a:r>
              <a:rPr lang="zh-HK" altLang="en-US" dirty="0" smtClean="0">
                <a:solidFill>
                  <a:schemeClr val="bg1"/>
                </a:solidFill>
              </a:rPr>
              <a:t>在</a:t>
            </a:r>
            <a:r>
              <a:rPr lang="en-US" altLang="zh-HK" dirty="0" smtClean="0">
                <a:solidFill>
                  <a:schemeClr val="bg1"/>
                </a:solidFill>
              </a:rPr>
              <a:t>2002</a:t>
            </a:r>
            <a:r>
              <a:rPr lang="zh-HK" altLang="en-US" dirty="0" smtClean="0">
                <a:solidFill>
                  <a:schemeClr val="bg1"/>
                </a:solidFill>
              </a:rPr>
              <a:t>年</a:t>
            </a:r>
            <a:r>
              <a:rPr lang="en-US" altLang="zh-HK" dirty="0" smtClean="0">
                <a:solidFill>
                  <a:schemeClr val="bg1"/>
                </a:solidFill>
              </a:rPr>
              <a:t>4</a:t>
            </a:r>
            <a:r>
              <a:rPr lang="zh-HK" altLang="en-US" dirty="0" smtClean="0">
                <a:solidFill>
                  <a:schemeClr val="bg1"/>
                </a:solidFill>
              </a:rPr>
              <a:t>月的報告：該大樓因火警而被焚毀。</a:t>
            </a:r>
            <a:endParaRPr lang="en-US" altLang="zh-HK" dirty="0" smtClean="0">
              <a:solidFill>
                <a:schemeClr val="bg1"/>
              </a:solidFill>
            </a:endParaRPr>
          </a:p>
          <a:p>
            <a:r>
              <a:rPr lang="zh-HK" altLang="en-US" sz="5400" b="1" dirty="0" smtClean="0">
                <a:solidFill>
                  <a:srgbClr val="FFFF00"/>
                </a:solidFill>
              </a:rPr>
              <a:t>你相信嗎？</a:t>
            </a:r>
            <a:endParaRPr lang="zh-HK" alt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F0E2E-F0D2-43FD-9592-7289BE725B5C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</p:spTree>
    <p:extLst>
      <p:ext uri="{BB962C8B-B14F-4D97-AF65-F5344CB8AC3E}">
        <p14:creationId xmlns="" xmlns:p14="http://schemas.microsoft.com/office/powerpoint/2010/main" val="377505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9C1C59-5B62-4CC0-BC99-CAA83235A307}" type="slidenum">
              <a:rPr lang="en-US" altLang="zh-TW"/>
              <a:pPr>
                <a:defRPr/>
              </a:pPr>
              <a:t>50</a:t>
            </a:fld>
            <a:endParaRPr lang="en-US" altLang="zh-TW" dirty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solidFill>
                  <a:srgbClr val="FFFF00"/>
                </a:solidFill>
                <a:ea typeface="標楷體" pitchFamily="65" charset="-120"/>
              </a:rPr>
              <a:t>誰是恐怖主義的鼻祖呢？</a:t>
            </a:r>
            <a:r>
              <a:rPr lang="zh-CN" altLang="en-US" dirty="0" smtClean="0"/>
              <a:t> 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196975"/>
            <a:ext cx="8358187" cy="518477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35000"/>
              </a:spcBef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哥倫布“發現”美洲大陸。如何訴說與當地土著爭奪領土的不對稱戰爭？在原本鄉野、廣闊、安寧的土地上，突來一批荷槍實彈的異類，然後驅趕並屠殺原居民。這是一種怎樣的“開發”？誰能說清究竟死了多少人呢？時空久遠，後人已懶得追憶。</a:t>
            </a:r>
            <a:r>
              <a:rPr lang="zh-CN" altLang="en-US" sz="2400" b="1" dirty="0" smtClean="0">
                <a:latin typeface="+mn-ea"/>
              </a:rPr>
              <a:t> </a:t>
            </a:r>
            <a:endParaRPr lang="zh-CN" altLang="zh-TW" sz="2400" b="1" dirty="0" smtClean="0">
              <a:latin typeface="+mn-ea"/>
            </a:endParaRPr>
          </a:p>
          <a:p>
            <a:pPr eaLnBrk="1" hangingPunct="1">
              <a:lnSpc>
                <a:spcPct val="110000"/>
              </a:lnSpc>
              <a:spcBef>
                <a:spcPct val="35000"/>
              </a:spcBef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後來，巴勒斯坦人中有了“恐怖分子”，他們拿起石頭和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彈</a:t>
            </a:r>
            <a:r>
              <a:rPr lang="zh-CN" altLang="en-US" sz="2400" dirty="0">
                <a:solidFill>
                  <a:srgbClr val="FFFF00"/>
                </a:solidFill>
                <a:latin typeface="+mn-ea"/>
              </a:rPr>
              <a:t>叉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，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想保護自己的家園，對導彈和坦克構成“恐怖”威脅。世界很少聯想猶太人在建立以色列初期的系列恐怖行徑</a:t>
            </a:r>
            <a:r>
              <a:rPr lang="zh-CN" altLang="zh-TW" sz="2400" b="1" dirty="0" smtClean="0">
                <a:solidFill>
                  <a:schemeClr val="bg1"/>
                </a:solidFill>
                <a:latin typeface="+mn-ea"/>
              </a:rPr>
              <a:t>；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那是早期的集團恐怖主義。石頭打不過坦克。因此，中國作家張承志說出今天聽來大逆不道的聲音：“</a:t>
            </a:r>
            <a:r>
              <a:rPr lang="zh-CN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恐怖主義是無助的人們絕望的戰鬥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。”</a:t>
            </a:r>
            <a:r>
              <a:rPr lang="zh-CN" altLang="en-US" sz="2400" b="1" dirty="0" smtClean="0">
                <a:latin typeface="+mn-ea"/>
              </a:rPr>
              <a:t> 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898525" y="5949950"/>
            <a:ext cx="7345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solidFill>
                  <a:schemeClr val="bg1"/>
                </a:solidFill>
              </a:rPr>
              <a:t>努哈，</a:t>
            </a:r>
            <a:r>
              <a:rPr lang="zh-TW" altLang="en-US" dirty="0" smtClean="0">
                <a:solidFill>
                  <a:schemeClr val="bg1"/>
                </a:solidFill>
              </a:rPr>
              <a:t>“</a:t>
            </a:r>
            <a:r>
              <a:rPr lang="zh-CN" altLang="en-US" b="1" dirty="0" smtClean="0">
                <a:solidFill>
                  <a:schemeClr val="bg1"/>
                </a:solidFill>
                <a:ea typeface="宋体" pitchFamily="2" charset="-122"/>
              </a:rPr>
              <a:t>透析：反恐與伊斯蘭恐懼症</a:t>
            </a:r>
            <a:r>
              <a:rPr lang="zh-TW" altLang="en-US" b="1" dirty="0" smtClean="0">
                <a:solidFill>
                  <a:schemeClr val="bg1"/>
                </a:solidFill>
                <a:ea typeface="宋体" pitchFamily="2" charset="-122"/>
              </a:rPr>
              <a:t>”</a:t>
            </a:r>
            <a:r>
              <a:rPr lang="en-US" altLang="zh-TW" b="1" dirty="0" smtClean="0">
                <a:solidFill>
                  <a:schemeClr val="bg1"/>
                </a:solidFill>
                <a:ea typeface="宋体" pitchFamily="2" charset="-122"/>
              </a:rPr>
              <a:t>《</a:t>
            </a:r>
            <a:r>
              <a:rPr lang="zh-TW" altLang="en-US" b="1" dirty="0" smtClean="0">
                <a:solidFill>
                  <a:schemeClr val="bg1"/>
                </a:solidFill>
                <a:ea typeface="宋体" pitchFamily="2" charset="-122"/>
              </a:rPr>
              <a:t>伊斯蘭之光</a:t>
            </a:r>
            <a:r>
              <a:rPr lang="en-US" altLang="zh-TW" b="1" dirty="0" smtClean="0">
                <a:solidFill>
                  <a:schemeClr val="bg1"/>
                </a:solidFill>
                <a:ea typeface="宋体" pitchFamily="2" charset="-122"/>
              </a:rPr>
              <a:t>》</a:t>
            </a:r>
            <a:r>
              <a:rPr lang="en-US" altLang="zh-CN" b="1" dirty="0">
                <a:solidFill>
                  <a:schemeClr val="bg1"/>
                </a:solidFill>
              </a:rPr>
              <a:t>2011</a:t>
            </a:r>
            <a:r>
              <a:rPr lang="zh-CN" altLang="en-US" b="1" dirty="0">
                <a:solidFill>
                  <a:schemeClr val="bg1"/>
                </a:solidFill>
              </a:rPr>
              <a:t>年</a:t>
            </a:r>
            <a:r>
              <a:rPr lang="en-US" altLang="zh-CN" b="1" dirty="0">
                <a:solidFill>
                  <a:schemeClr val="bg1"/>
                </a:solidFill>
              </a:rPr>
              <a:t>2</a:t>
            </a:r>
            <a:r>
              <a:rPr lang="zh-CN" altLang="en-US" b="1" dirty="0">
                <a:solidFill>
                  <a:schemeClr val="bg1"/>
                </a:solidFill>
              </a:rPr>
              <a:t>月</a:t>
            </a:r>
            <a:r>
              <a:rPr lang="en-US" altLang="zh-CN" b="1" dirty="0">
                <a:solidFill>
                  <a:schemeClr val="bg1"/>
                </a:solidFill>
              </a:rPr>
              <a:t>22</a:t>
            </a:r>
            <a:r>
              <a:rPr lang="zh-CN" altLang="en-US" b="1" dirty="0">
                <a:solidFill>
                  <a:schemeClr val="bg1"/>
                </a:solidFill>
              </a:rPr>
              <a:t>日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DE9DB-EFC5-49E2-A157-0120B1C827ED}" type="slidenum">
              <a:rPr lang="en-US" altLang="zh-TW"/>
              <a:pPr>
                <a:defRPr/>
              </a:pPr>
              <a:t>51</a:t>
            </a:fld>
            <a:endParaRPr lang="en-US" altLang="zh-TW" dirty="0"/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1071563" y="2143125"/>
            <a:ext cx="7239000" cy="265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TW" sz="3200" b="1" dirty="0" smtClean="0">
                <a:solidFill>
                  <a:srgbClr val="FFFF00"/>
                </a:solidFill>
                <a:latin typeface="Times New Roman" pitchFamily="18" charset="0"/>
              </a:rPr>
              <a:t>「</a:t>
            </a:r>
            <a:r>
              <a:rPr lang="zh-CN" altLang="en-US" sz="32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作為一個有念歷史的學生，我知道文明對伊斯蘭的虧欠。</a:t>
            </a:r>
            <a:r>
              <a:rPr lang="en-US" altLang="zh-TW" sz="32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CN" altLang="en-US" sz="32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縱觀歷史，伊斯蘭言行一致地表現出，其在宗教包容及種族平等方面的潛在價值。</a:t>
            </a:r>
            <a:r>
              <a:rPr lang="zh-TW" altLang="zh-TW" sz="32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… …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」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4356100" y="5805488"/>
            <a:ext cx="436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2009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CN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日奧巴馬開羅演講</a:t>
            </a:r>
            <a:endParaRPr lang="zh-TW" altLang="en-US" sz="2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5605" name="Picture 4" descr="Obama_Cario_200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"/>
            <a:ext cx="1330325" cy="1524000"/>
          </a:xfrm>
          <a:prstGeom prst="rect">
            <a:avLst/>
          </a:prstGeom>
          <a:noFill/>
          <a:ln w="127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4572000" y="6237288"/>
            <a:ext cx="403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200" dirty="0">
                <a:solidFill>
                  <a:schemeClr val="bg1"/>
                </a:solidFill>
                <a:latin typeface="Times New Roman" pitchFamily="18" charset="0"/>
              </a:rPr>
              <a:t>http://www.islam.org.hk/?action-viewnews-itemid-13821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7C30D-D150-4033-88B7-CA0F3FDC18FB}" type="slidenum">
              <a:rPr lang="en-US" altLang="zh-TW"/>
              <a:pPr>
                <a:defRPr/>
              </a:pPr>
              <a:t>52</a:t>
            </a:fld>
            <a:endParaRPr lang="en-US" altLang="zh-TW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856663" cy="1143000"/>
          </a:xfrm>
        </p:spPr>
        <p:txBody>
          <a:bodyPr/>
          <a:lstStyle/>
          <a:p>
            <a:pPr eaLnBrk="1" hangingPunct="1"/>
            <a:r>
              <a:rPr lang="zh-TW" altLang="en-US" sz="5400" b="1" dirty="0" smtClean="0">
                <a:solidFill>
                  <a:srgbClr val="FFFF00"/>
                </a:solidFill>
                <a:ea typeface="標楷體" pitchFamily="65" charset="-120"/>
              </a:rPr>
              <a:t>商界最具影響力的女性</a:t>
            </a:r>
            <a:r>
              <a:rPr lang="zh-TW" altLang="en-US" dirty="0" smtClean="0"/>
              <a:t>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16238" y="1844675"/>
            <a:ext cx="5903912" cy="4752975"/>
          </a:xfrm>
        </p:spPr>
        <p:txBody>
          <a:bodyPr/>
          <a:lstStyle/>
          <a:p>
            <a:pPr marL="444500" indent="-444500" eaLnBrk="1" hangingPunct="1">
              <a:lnSpc>
                <a:spcPct val="125000"/>
              </a:lnSpc>
              <a:spcBef>
                <a:spcPct val="90000"/>
              </a:spcBef>
              <a:buSzPct val="150000"/>
              <a:buFont typeface="新細明體" pitchFamily="18" charset="-120"/>
              <a:buChar char="‧"/>
            </a:pPr>
            <a:r>
              <a:rPr lang="zh-TW" altLang="en-US" sz="3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畢業于史丹佛大學，主修西洋中古史與哲學</a:t>
            </a:r>
          </a:p>
          <a:p>
            <a:pPr marL="444500" indent="-444500" eaLnBrk="1" hangingPunct="1">
              <a:lnSpc>
                <a:spcPct val="125000"/>
              </a:lnSpc>
              <a:spcBef>
                <a:spcPct val="90000"/>
              </a:spcBef>
              <a:buSzPct val="150000"/>
              <a:buFont typeface="新細明體" pitchFamily="18" charset="-120"/>
              <a:buChar char="‧"/>
            </a:pPr>
            <a:r>
              <a:rPr lang="zh-TW" altLang="en-US" sz="3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惠普公司擔任董事長兼</a:t>
            </a:r>
            <a:r>
              <a:rPr lang="en-US" altLang="zh-TW" sz="3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CEO</a:t>
            </a:r>
            <a:r>
              <a:rPr lang="en-US" altLang="zh-TW" sz="3000" b="1" dirty="0" smtClean="0">
                <a:latin typeface="標楷體" pitchFamily="65" charset="-120"/>
                <a:ea typeface="標楷體" pitchFamily="65" charset="-120"/>
              </a:rPr>
              <a:t>  </a:t>
            </a:r>
          </a:p>
          <a:p>
            <a:pPr marL="444500" indent="-444500" eaLnBrk="1" hangingPunct="1">
              <a:lnSpc>
                <a:spcPct val="125000"/>
              </a:lnSpc>
              <a:spcBef>
                <a:spcPct val="90000"/>
              </a:spcBef>
              <a:buSzPct val="150000"/>
              <a:buFont typeface="新細明體" pitchFamily="18" charset="-120"/>
              <a:buChar char="‧"/>
            </a:pPr>
            <a:r>
              <a:rPr lang="zh-TW" altLang="en-US" sz="3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連續六年被美國</a:t>
            </a:r>
            <a:r>
              <a:rPr lang="en-US" altLang="zh-TW" sz="3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3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財星雜誌</a:t>
            </a:r>
            <a:r>
              <a:rPr lang="en-US" altLang="zh-TW" sz="3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3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評選為美國商業界最具影響力的女性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1981200"/>
          <a:ext cx="3810000" cy="4114800"/>
        </p:xfrm>
        <a:graphic>
          <a:graphicData uri="http://schemas.openxmlformats.org/presentationml/2006/ole">
            <p:oleObj spid="_x0000_s82974" name="圖表" r:id="rId4" imgW="3810190" imgH="4114800" progId="MSGraph.Chart.8">
              <p:embed followColorScheme="full"/>
            </p:oleObj>
          </a:graphicData>
        </a:graphic>
      </p:graphicFrame>
      <p:pic>
        <p:nvPicPr>
          <p:cNvPr id="3078" name="Picture 5" descr="200px-CarlyFiorina49416">
            <a:hlinkClick r:id="rId5" tooltip="CarlyFiorina49416.jpeg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1412875"/>
            <a:ext cx="2374900" cy="3024188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4572000" y="1268413"/>
            <a:ext cx="3960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2000" b="1" dirty="0">
                <a:solidFill>
                  <a:srgbClr val="FFFFCC"/>
                </a:solidFill>
                <a:latin typeface="新細明體" pitchFamily="18" charset="-120"/>
              </a:rPr>
              <a:t>( </a:t>
            </a:r>
            <a:r>
              <a:rPr lang="zh-TW" altLang="en-US" sz="2000" b="1" i="1" dirty="0" smtClean="0">
                <a:solidFill>
                  <a:srgbClr val="FFFFCC"/>
                </a:solidFill>
                <a:latin typeface="新細明體" pitchFamily="18" charset="-120"/>
              </a:rPr>
              <a:t>財星雜誌 </a:t>
            </a:r>
            <a:r>
              <a:rPr lang="en-US" altLang="zh-TW" sz="2000" b="1" i="1" dirty="0" err="1" smtClean="0">
                <a:solidFill>
                  <a:srgbClr val="FFFFCC"/>
                </a:solidFill>
                <a:latin typeface="Times New Roman" pitchFamily="18" charset="0"/>
              </a:rPr>
              <a:t>Futune</a:t>
            </a:r>
            <a:r>
              <a:rPr lang="zh-TW" altLang="en-US" sz="2000" b="1" i="1" dirty="0">
                <a:solidFill>
                  <a:srgbClr val="FFFFCC"/>
                </a:solidFill>
                <a:latin typeface="新細明體" pitchFamily="18" charset="-120"/>
              </a:rPr>
              <a:t>，</a:t>
            </a:r>
            <a:r>
              <a:rPr lang="zh-TW" altLang="en-US" sz="2000" i="1" dirty="0">
                <a:solidFill>
                  <a:srgbClr val="FFFFCC"/>
                </a:solidFill>
                <a:latin typeface="新細明體" pitchFamily="18" charset="-120"/>
              </a:rPr>
              <a:t> </a:t>
            </a:r>
            <a:r>
              <a:rPr lang="en-US" altLang="zh-TW" sz="2000" i="1" dirty="0">
                <a:solidFill>
                  <a:srgbClr val="FFFFCC"/>
                </a:solidFill>
                <a:latin typeface="新細明體" pitchFamily="18" charset="-120"/>
              </a:rPr>
              <a:t>1998-2004 </a:t>
            </a:r>
            <a:r>
              <a:rPr lang="en-US" altLang="zh-TW" sz="2000" b="1" dirty="0">
                <a:solidFill>
                  <a:srgbClr val="FFFFCC"/>
                </a:solidFill>
                <a:latin typeface="新細明體" pitchFamily="18" charset="-120"/>
              </a:rPr>
              <a:t>)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539750" y="4581525"/>
            <a:ext cx="2305050" cy="137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10000"/>
              </a:spcBef>
            </a:pPr>
            <a:r>
              <a:rPr lang="zh-TW" altLang="en-US" sz="2000" b="1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惠普公司董事長兼行政總裁</a:t>
            </a:r>
            <a:r>
              <a:rPr lang="zh-TW" altLang="en-US" sz="2400" dirty="0" smtClean="0">
                <a:latin typeface="Times New Roman" pitchFamily="18" charset="0"/>
              </a:rPr>
              <a:t> </a:t>
            </a:r>
            <a:endParaRPr lang="zh-TW" altLang="en-US" sz="2400" dirty="0">
              <a:latin typeface="Times New Roman" pitchFamily="18" charset="0"/>
            </a:endParaRPr>
          </a:p>
          <a:p>
            <a:pPr>
              <a:spcBef>
                <a:spcPct val="10000"/>
              </a:spcBef>
            </a:pPr>
            <a:r>
              <a:rPr lang="zh-TW" altLang="en-US" sz="2400" b="1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卡莉</a:t>
            </a:r>
            <a:r>
              <a:rPr lang="en-US" altLang="zh-TW" sz="24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·</a:t>
            </a:r>
            <a:r>
              <a:rPr lang="zh-TW" altLang="en-US" sz="2400" b="1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費奧麗娜</a:t>
            </a:r>
          </a:p>
          <a:p>
            <a:pPr algn="ctr">
              <a:spcBef>
                <a:spcPct val="10000"/>
              </a:spcBef>
            </a:pPr>
            <a:r>
              <a:rPr lang="en-US" altLang="zh-TW" sz="2000" b="1" dirty="0" smtClean="0">
                <a:solidFill>
                  <a:srgbClr val="FFFF00"/>
                </a:solidFill>
                <a:latin typeface="Times New Roman" pitchFamily="18" charset="0"/>
              </a:rPr>
              <a:t>(</a:t>
            </a:r>
            <a:r>
              <a:rPr lang="en-US" altLang="zh-TW" sz="2000" b="1" i="1" dirty="0">
                <a:solidFill>
                  <a:srgbClr val="FFFF00"/>
                </a:solidFill>
                <a:latin typeface="Times New Roman" pitchFamily="18" charset="0"/>
              </a:rPr>
              <a:t>Carleton Fiorina</a:t>
            </a:r>
            <a:r>
              <a:rPr lang="en-US" altLang="zh-TW" sz="2000" b="1" dirty="0">
                <a:solidFill>
                  <a:srgbClr val="FFFF00"/>
                </a:solidFill>
                <a:latin typeface="Times New Roman" pitchFamily="18" charset="0"/>
              </a:rPr>
              <a:t>)</a:t>
            </a:r>
            <a:r>
              <a:rPr lang="en-US" altLang="zh-TW" sz="2400" dirty="0">
                <a:latin typeface="Times New Roman" pitchFamily="18" charset="0"/>
              </a:rPr>
              <a:t>  </a:t>
            </a:r>
            <a:r>
              <a:rPr lang="en-US" altLang="zh-TW" sz="2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611188" y="6092825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 smtClean="0">
                <a:solidFill>
                  <a:srgbClr val="FFFFCC"/>
                </a:solidFill>
                <a:latin typeface="Times New Roman" pitchFamily="18" charset="0"/>
              </a:rPr>
              <a:t>參考： </a:t>
            </a:r>
            <a:r>
              <a:rPr lang="en-US" altLang="zh-TW" dirty="0" smtClean="0">
                <a:solidFill>
                  <a:srgbClr val="FFFFCC"/>
                </a:solidFill>
                <a:latin typeface="Times New Roman" pitchFamily="18" charset="0"/>
              </a:rPr>
              <a:t>《</a:t>
            </a:r>
            <a:r>
              <a:rPr lang="zh-TW" altLang="en-US" dirty="0" smtClean="0">
                <a:solidFill>
                  <a:srgbClr val="FFFFCC"/>
                </a:solidFill>
                <a:latin typeface="Times New Roman" pitchFamily="18" charset="0"/>
              </a:rPr>
              <a:t>維琪百科</a:t>
            </a:r>
            <a:r>
              <a:rPr lang="en-US" altLang="zh-TW" dirty="0" smtClean="0">
                <a:solidFill>
                  <a:srgbClr val="FFFFCC"/>
                </a:solidFill>
                <a:latin typeface="Times New Roman" pitchFamily="18" charset="0"/>
              </a:rPr>
              <a:t>》</a:t>
            </a:r>
            <a:endParaRPr lang="en-US" altLang="zh-TW" dirty="0">
              <a:solidFill>
                <a:srgbClr val="FFFF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DEF07-5FE8-4ACF-A3DA-DF8B9E377678}" type="slidenum">
              <a:rPr lang="en-US" altLang="zh-TW"/>
              <a:pPr>
                <a:defRPr/>
              </a:pPr>
              <a:t>53</a:t>
            </a:fld>
            <a:endParaRPr lang="en-US" altLang="zh-TW" dirty="0"/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9930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 dirty="0">
                <a:solidFill>
                  <a:srgbClr val="FFFF00"/>
                </a:solidFill>
                <a:latin typeface="新細明體" pitchFamily="18" charset="-120"/>
              </a:rPr>
              <a:t>在</a:t>
            </a:r>
            <a:r>
              <a:rPr lang="en-US" altLang="zh-TW" sz="2800" b="1" dirty="0" smtClean="0">
                <a:solidFill>
                  <a:srgbClr val="FFFF00"/>
                </a:solidFill>
                <a:latin typeface="Times New Roman" pitchFamily="18" charset="0"/>
              </a:rPr>
              <a:t>9-11</a:t>
            </a:r>
            <a:r>
              <a:rPr lang="zh-TW" altLang="en-US" sz="2800" b="1" dirty="0" smtClean="0">
                <a:solidFill>
                  <a:srgbClr val="FFFF00"/>
                </a:solidFill>
                <a:latin typeface="新細明體" pitchFamily="18" charset="-120"/>
              </a:rPr>
              <a:t>事件發生後兩星期，於</a:t>
            </a:r>
            <a:r>
              <a:rPr lang="zh-HK" altLang="en-US" sz="2800" b="1" dirty="0" smtClean="0">
                <a:solidFill>
                  <a:srgbClr val="FFFF00"/>
                </a:solidFill>
                <a:latin typeface="新細明體" pitchFamily="18" charset="-120"/>
              </a:rPr>
              <a:t>世界最大的資訊科技企業</a:t>
            </a:r>
            <a:r>
              <a:rPr lang="zh-TW" altLang="en-US" sz="2800" b="1" dirty="0" smtClean="0">
                <a:solidFill>
                  <a:srgbClr val="FFFF00"/>
                </a:solidFill>
                <a:latin typeface="新細明體" pitchFamily="18" charset="-120"/>
              </a:rPr>
              <a:t>惠普公司全球經理雲集的會議上，董事長兼行政總裁費奧麗娜女士談論領導質素時指出：</a:t>
            </a:r>
            <a:endParaRPr lang="zh-TW" altLang="en-US" sz="2800" b="1" dirty="0">
              <a:solidFill>
                <a:srgbClr val="FFFF00"/>
              </a:solidFill>
              <a:latin typeface="新細明體" pitchFamily="18" charset="-12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9569" y="2492896"/>
            <a:ext cx="84248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lnSpc>
                <a:spcPct val="120000"/>
              </a:lnSpc>
              <a:spcBef>
                <a:spcPct val="25000"/>
              </a:spcBef>
              <a:buFontTx/>
              <a:buChar char="•"/>
            </a:pPr>
            <a:r>
              <a:rPr lang="zh-TW" altLang="en-US" sz="3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沒有阿拉伯數學家的貢獻，今日科技的發展不能成事；</a:t>
            </a:r>
          </a:p>
          <a:p>
            <a:pPr marL="361950" indent="-361950">
              <a:lnSpc>
                <a:spcPct val="120000"/>
              </a:lnSpc>
              <a:spcBef>
                <a:spcPct val="25000"/>
              </a:spcBef>
              <a:buFontTx/>
              <a:buChar char="•"/>
            </a:pPr>
            <a:r>
              <a:rPr lang="zh-TW" altLang="en-US" sz="3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偉大的領袖如蘇萊曼大帝</a:t>
            </a:r>
            <a:r>
              <a:rPr lang="en-US" altLang="zh-TW" sz="3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3000" b="1" i="1" dirty="0">
                <a:solidFill>
                  <a:schemeClr val="bg1"/>
                </a:solidFill>
                <a:latin typeface="Times New Roman" pitchFamily="18" charset="0"/>
              </a:rPr>
              <a:t>Suleiman the Magnificent</a:t>
            </a:r>
            <a:r>
              <a:rPr lang="en-US" altLang="zh-TW" sz="3000" b="1" i="1" dirty="0" smtClean="0">
                <a:solidFill>
                  <a:schemeClr val="bg1"/>
                </a:solidFill>
                <a:latin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為我們展示一個包容及愛民領袖的風範。</a:t>
            </a:r>
            <a:endParaRPr lang="zh-TW" altLang="en-US" sz="30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4DB21-04FD-4A86-B584-923DDD1DF5C4}" type="slidenum">
              <a:rPr lang="en-US" altLang="zh-TW"/>
              <a:pPr>
                <a:defRPr/>
              </a:pPr>
              <a:t>54</a:t>
            </a:fld>
            <a:endParaRPr lang="en-US" altLang="zh-TW" dirty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5399087" cy="3887787"/>
          </a:xfrm>
        </p:spPr>
        <p:txBody>
          <a:bodyPr/>
          <a:lstStyle/>
          <a:p>
            <a:pPr marL="363538" indent="-363538" eaLnBrk="1" hangingPunct="1"/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他讓受統治的各種各樣的人民，包括伊斯蘭教、基督教及猶太教傳統的人民能各自發揮所長。</a:t>
            </a:r>
          </a:p>
          <a:p>
            <a:pPr marL="363538" indent="-363538" eaLnBrk="1" hangingPunct="1"/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這種開明的領導，能將各地文化加以哺育，承傳及發展，促成這種文明的多元化，導致 </a:t>
            </a:r>
            <a:r>
              <a:rPr lang="en-US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800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年的文明發達與繁榮。」</a:t>
            </a:r>
          </a:p>
        </p:txBody>
      </p:sp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395288" y="5805488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 i="1" dirty="0">
                <a:latin typeface="Times New Roman" pitchFamily="18" charset="0"/>
                <a:hlinkClick r:id="rId3"/>
              </a:rPr>
              <a:t>http://www.secinfo.com/dRqWm.4GGgd.htm</a:t>
            </a:r>
            <a:r>
              <a:rPr lang="en-US" altLang="zh-TW" sz="2400" dirty="0">
                <a:latin typeface="Times New Roman" pitchFamily="18" charset="0"/>
              </a:rPr>
              <a:t> </a:t>
            </a:r>
            <a:r>
              <a:rPr lang="en-US" altLang="zh-TW" sz="1400" dirty="0">
                <a:solidFill>
                  <a:schemeClr val="bg1"/>
                </a:solidFill>
                <a:latin typeface="Times New Roman" pitchFamily="18" charset="0"/>
              </a:rPr>
              <a:t>(last sighted on 28 Mar.2009)</a:t>
            </a:r>
          </a:p>
        </p:txBody>
      </p:sp>
      <p:pic>
        <p:nvPicPr>
          <p:cNvPr id="52229" name="Picture 4" descr="200px-EmperorSuleiman">
            <a:hlinkClick r:id="rId4" tooltip="EmperorSuleiman.jpg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692150"/>
            <a:ext cx="1905000" cy="296227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52230" name="Text Box 5"/>
          <p:cNvSpPr txBox="1">
            <a:spLocks noChangeArrowheads="1"/>
          </p:cNvSpPr>
          <p:nvPr/>
        </p:nvSpPr>
        <p:spPr bwMode="auto">
          <a:xfrm>
            <a:off x="6300788" y="3933825"/>
            <a:ext cx="2159000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zh-TW" altLang="en-US" sz="24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蘇萊曼大帝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zh-TW" altLang="en-US" sz="24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在位</a:t>
            </a:r>
            <a:r>
              <a:rPr lang="en-US" altLang="zh-TW" sz="24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46</a:t>
            </a:r>
            <a:r>
              <a:rPr lang="zh-TW" altLang="en-US" sz="24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dirty="0">
                <a:solidFill>
                  <a:srgbClr val="FFFF00"/>
                </a:solidFill>
                <a:latin typeface="Times New Roman" pitchFamily="18" charset="0"/>
              </a:rPr>
              <a:t>(1520–1566 )</a:t>
            </a:r>
          </a:p>
        </p:txBody>
      </p:sp>
      <p:sp>
        <p:nvSpPr>
          <p:cNvPr id="52231" name="Text Box 6"/>
          <p:cNvSpPr txBox="1">
            <a:spLocks noChangeArrowheads="1"/>
          </p:cNvSpPr>
          <p:nvPr/>
        </p:nvSpPr>
        <p:spPr bwMode="auto">
          <a:xfrm>
            <a:off x="611188" y="404813"/>
            <a:ext cx="5400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或許我們可以從蘇萊曼大帝身上學到的教訓：</a:t>
            </a:r>
            <a:endParaRPr lang="zh-TW" altLang="en-US" sz="3200" dirty="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52D50-6C63-40CC-A2AC-FA1B2B352B66}" type="slidenum">
              <a:rPr lang="zh-CN" altLang="en-US"/>
              <a:pPr>
                <a:defRPr/>
              </a:pPr>
              <a:t>55</a:t>
            </a:fld>
            <a:endParaRPr lang="en-US" altLang="zh-CN" dirty="0"/>
          </a:p>
        </p:txBody>
      </p:sp>
      <p:pic>
        <p:nvPicPr>
          <p:cNvPr id="27651" name="Picture 2" descr="palestine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7188" y="6491288"/>
            <a:ext cx="8351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zh-TW" dirty="0" err="1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宋体" pitchFamily="2" charset="-122"/>
              </a:rPr>
              <a:t>Source:</a:t>
            </a:r>
            <a:r>
              <a:rPr kumimoji="0" lang="en-US" altLang="zh-TW" dirty="0" err="1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宋体" pitchFamily="2" charset="-122"/>
                <a:hlinkClick r:id="rId4"/>
              </a:rPr>
              <a:t>Occupation</a:t>
            </a:r>
            <a:r>
              <a:rPr kumimoji="0" lang="en-US" altLang="zh-TW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宋体" pitchFamily="2" charset="-122"/>
                <a:hlinkClick r:id="rId4"/>
              </a:rPr>
              <a:t> Magazine</a:t>
            </a:r>
            <a:r>
              <a:rPr kumimoji="0" lang="en-US" altLang="zh-TW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宋体" pitchFamily="2" charset="-122"/>
              </a:rPr>
              <a:t>, January 2005.</a:t>
            </a:r>
            <a:endParaRPr kumimoji="0" lang="en-US" altLang="zh-TW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FF811-DB64-48EC-AF68-C7182EEC787B}" type="slidenum">
              <a:rPr lang="en-US" altLang="zh-TW"/>
              <a:pPr>
                <a:defRPr/>
              </a:pPr>
              <a:t>6</a:t>
            </a:fld>
            <a:endParaRPr lang="en-US" altLang="zh-TW" dirty="0"/>
          </a:p>
        </p:txBody>
      </p:sp>
      <p:pic>
        <p:nvPicPr>
          <p:cNvPr id="7171" name="Picture 2" descr="CR6-front-hu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23838"/>
            <a:ext cx="4392612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4572000" y="836613"/>
            <a:ext cx="4464050" cy="18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5000"/>
              </a:lnSpc>
              <a:spcBef>
                <a:spcPct val="125000"/>
              </a:spcBef>
            </a:pPr>
            <a:r>
              <a:rPr lang="zh-CN" altLang="en-US" sz="3600" b="1" dirty="0" smtClean="0">
                <a:solidFill>
                  <a:srgbClr val="FFFF00"/>
                </a:solidFill>
                <a:ea typeface="標楷體" pitchFamily="65" charset="-120"/>
              </a:rPr>
              <a:t>雙子塔是被燒毀的？還是被炸毀的？</a:t>
            </a:r>
            <a:endParaRPr lang="zh-TW" altLang="en-US" sz="3600" b="1" dirty="0">
              <a:solidFill>
                <a:srgbClr val="FFFF00"/>
              </a:solidFill>
              <a:ea typeface="標楷體" pitchFamily="65" charset="-120"/>
            </a:endParaRP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4572000" y="3429000"/>
            <a:ext cx="4321175" cy="297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TW" altLang="en-US" sz="2400" b="1" dirty="0">
                <a:solidFill>
                  <a:schemeClr val="bg1"/>
                </a:solidFill>
              </a:rPr>
              <a:t>在</a:t>
            </a:r>
            <a:r>
              <a:rPr lang="en-US" altLang="zh-TW" sz="2400" b="1" dirty="0" smtClean="0">
                <a:solidFill>
                  <a:schemeClr val="bg1"/>
                </a:solidFill>
              </a:rPr>
              <a:t>9-11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當天，上百計的見證者均指出，當天聽到及看到很多爆炸，類似爆破拆樓的情況。爆炸使大廈的</a:t>
            </a:r>
            <a:r>
              <a:rPr lang="zh-CN" altLang="en-US" sz="2400" b="1" dirty="0">
                <a:solidFill>
                  <a:schemeClr val="bg1"/>
                </a:solidFill>
              </a:rPr>
              <a:t>石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屎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(</a:t>
            </a:r>
            <a:r>
              <a:rPr lang="zh-HK" altLang="en-US" sz="2400" b="1" dirty="0" smtClean="0">
                <a:solidFill>
                  <a:schemeClr val="bg1"/>
                </a:solidFill>
              </a:rPr>
              <a:t>混凝土</a:t>
            </a:r>
            <a:r>
              <a:rPr lang="en-US" altLang="zh-HK" sz="2400" b="1" dirty="0" smtClean="0">
                <a:solidFill>
                  <a:schemeClr val="bg1"/>
                </a:solidFill>
              </a:rPr>
              <a:t>)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變成粉碎，以高速從大廈飛散四周。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DFDD1-7F72-47A3-BAEB-374D5277C34D}" type="slidenum">
              <a:rPr lang="en-US" altLang="zh-TW"/>
              <a:pPr>
                <a:defRPr/>
              </a:pPr>
              <a:t>7</a:t>
            </a:fld>
            <a:endParaRPr lang="en-US" altLang="zh-TW" dirty="0"/>
          </a:p>
        </p:txBody>
      </p:sp>
      <p:pic>
        <p:nvPicPr>
          <p:cNvPr id="8195" name="Picture 2" descr="4bfc203f2b0f3149ec1ac034b024d2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3868738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4572000" y="3429000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4286250" y="3214688"/>
            <a:ext cx="424619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威廉羅</a:t>
            </a:r>
            <a:r>
              <a:rPr lang="en-US" altLang="zh-TW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德里奎茲</a:t>
            </a:r>
            <a:r>
              <a:rPr lang="en-US" altLang="zh-TW" sz="2000" dirty="0" smtClean="0">
                <a:solidFill>
                  <a:schemeClr val="bg1"/>
                </a:solidFill>
              </a:rPr>
              <a:t>(</a:t>
            </a:r>
            <a:r>
              <a:rPr lang="en-US" altLang="zh-TW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William Rodriguez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)</a:t>
            </a:r>
            <a:r>
              <a:rPr lang="zh-CN" altLang="en-US" sz="2200" b="1" dirty="0" smtClean="0">
                <a:solidFill>
                  <a:schemeClr val="bg1"/>
                </a:solidFill>
              </a:rPr>
              <a:t>是世貿中心的工作人員，當天拯救了很多人脫險，他說</a:t>
            </a:r>
            <a:r>
              <a:rPr lang="en-US" altLang="zh-TW" sz="2200" b="1" dirty="0" smtClean="0">
                <a:solidFill>
                  <a:schemeClr val="bg1"/>
                </a:solidFill>
              </a:rPr>
              <a:t> </a:t>
            </a:r>
            <a:r>
              <a:rPr lang="en-US" altLang="zh-TW" sz="2200" b="1" dirty="0">
                <a:solidFill>
                  <a:schemeClr val="bg1"/>
                </a:solidFill>
              </a:rPr>
              <a:t>:</a:t>
            </a:r>
          </a:p>
          <a:p>
            <a:pPr marL="274638" indent="-274638">
              <a:spcBef>
                <a:spcPct val="50000"/>
              </a:spcBef>
              <a:buFontTx/>
              <a:buChar char="•"/>
              <a:defRPr/>
            </a:pPr>
            <a:r>
              <a:rPr lang="zh-CN" altLang="en-US" sz="2200" b="1" dirty="0" smtClean="0">
                <a:solidFill>
                  <a:schemeClr val="bg1"/>
                </a:solidFill>
              </a:rPr>
              <a:t>在飛機撞到大樓前，我聽到來自地庫下面的爆炸巨響</a:t>
            </a:r>
            <a:endParaRPr lang="en-US" altLang="zh-TW" sz="2200" dirty="0">
              <a:solidFill>
                <a:schemeClr val="bg1"/>
              </a:solidFill>
            </a:endParaRPr>
          </a:p>
          <a:p>
            <a:pPr marL="274638" indent="-274638">
              <a:spcBef>
                <a:spcPct val="50000"/>
              </a:spcBef>
              <a:buFontTx/>
              <a:buChar char="•"/>
              <a:defRPr/>
            </a:pPr>
            <a:r>
              <a:rPr lang="zh-CN" altLang="en-US" sz="2200" b="1" dirty="0" smtClean="0">
                <a:solidFill>
                  <a:schemeClr val="bg1"/>
                </a:solidFill>
              </a:rPr>
              <a:t>政府的調查委員會不理會他的證供</a:t>
            </a:r>
            <a:endParaRPr lang="en-US" altLang="zh-TW" sz="2200" b="1" dirty="0">
              <a:solidFill>
                <a:schemeClr val="bg1"/>
              </a:solidFill>
            </a:endParaRPr>
          </a:p>
        </p:txBody>
      </p:sp>
      <p:pic>
        <p:nvPicPr>
          <p:cNvPr id="9" name="BBC145.wmv">
            <a:hlinkClick r:id="" action="ppaction://media"/>
          </p:cNvPr>
          <p:cNvPicPr>
            <a:picLocks noGrp="1" noRot="1" noChangeAspect="1"/>
          </p:cNvPicPr>
          <p:nvPr>
            <p:ph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220072" y="663892"/>
            <a:ext cx="2903984" cy="2323187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91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77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A8839-79DE-4345-8BAF-2590B993028B}" type="slidenum">
              <a:rPr lang="en-US" altLang="zh-TW"/>
              <a:pPr>
                <a:defRPr/>
              </a:pPr>
              <a:t>8</a:t>
            </a:fld>
            <a:endParaRPr lang="en-US" altLang="zh-TW" dirty="0"/>
          </a:p>
        </p:txBody>
      </p:sp>
      <p:pic>
        <p:nvPicPr>
          <p:cNvPr id="9219" name="Picture 2" descr="wtcCutColumn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8353425" cy="56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827088" y="6237288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chemeClr val="bg1"/>
                </a:solidFill>
              </a:rPr>
              <a:t>http://www.911truth.dk/first/img/wtcCutColumnLarge.jpg</a:t>
            </a:r>
          </a:p>
        </p:txBody>
      </p:sp>
      <p:pic>
        <p:nvPicPr>
          <p:cNvPr id="9221" name="Picture 4" descr="911-Truth-N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4868863"/>
            <a:ext cx="16922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9" name="Oval 5"/>
          <p:cNvSpPr>
            <a:spLocks noChangeArrowheads="1"/>
          </p:cNvSpPr>
          <p:nvPr/>
        </p:nvSpPr>
        <p:spPr bwMode="auto">
          <a:xfrm>
            <a:off x="4067175" y="333375"/>
            <a:ext cx="1584325" cy="158273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7ADA1-526A-4A4D-ABD6-2C23CDF9EBB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36" y="188640"/>
            <a:ext cx="8745752" cy="6480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327655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預設簡報設計">
  <a:themeElements>
    <a:clrScheme name="1_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預設簡報設計">
  <a:themeElements>
    <a:clrScheme name="1_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3096</Words>
  <Application>Microsoft Office PowerPoint</Application>
  <PresentationFormat>如螢幕大小 (4:3)</PresentationFormat>
  <Paragraphs>362</Paragraphs>
  <Slides>55</Slides>
  <Notes>51</Notes>
  <HiddenSlides>0</HiddenSlides>
  <MMClips>2</MMClips>
  <ScaleCrop>false</ScaleCrop>
  <HeadingPairs>
    <vt:vector size="6" baseType="variant">
      <vt:variant>
        <vt:lpstr>佈景主題</vt:lpstr>
      </vt:variant>
      <vt:variant>
        <vt:i4>5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55</vt:i4>
      </vt:variant>
    </vt:vector>
  </HeadingPairs>
  <TitlesOfParts>
    <vt:vector size="62" baseType="lpstr">
      <vt:lpstr>1_預設簡報設計</vt:lpstr>
      <vt:lpstr>Textured</vt:lpstr>
      <vt:lpstr>2_預設簡報設計</vt:lpstr>
      <vt:lpstr>1_Default Design</vt:lpstr>
      <vt:lpstr>Default Design</vt:lpstr>
      <vt:lpstr>PhotoImpact</vt:lpstr>
      <vt:lpstr>圖表</vt:lpstr>
      <vt:lpstr>愛與寬容</vt:lpstr>
      <vt:lpstr>愛與寬容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9-11事件</vt:lpstr>
      <vt:lpstr>投影片 12</vt:lpstr>
      <vt:lpstr>投影片 13</vt:lpstr>
      <vt:lpstr>仁愛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從上述的討論：</vt:lpstr>
      <vt:lpstr>投影片 35</vt:lpstr>
      <vt:lpstr>投影片 36</vt:lpstr>
      <vt:lpstr>投影片 37</vt:lpstr>
      <vt:lpstr>征服耶路撒冷</vt:lpstr>
      <vt:lpstr>投影片 39</vt:lpstr>
      <vt:lpstr>征服耶路撒冷</vt:lpstr>
      <vt:lpstr>征服耶路撒冷</vt:lpstr>
      <vt:lpstr>征服耶路撒冷</vt:lpstr>
      <vt:lpstr>征服耶路撒冷</vt:lpstr>
      <vt:lpstr>投影片 44</vt:lpstr>
      <vt:lpstr>征服耶路撒冷</vt:lpstr>
      <vt:lpstr>投影片 46</vt:lpstr>
      <vt:lpstr>投影片 47</vt:lpstr>
      <vt:lpstr>投影片 48</vt:lpstr>
      <vt:lpstr>投影片 49</vt:lpstr>
      <vt:lpstr>誰是恐怖主義的鼻祖呢？ </vt:lpstr>
      <vt:lpstr>投影片 51</vt:lpstr>
      <vt:lpstr>商界最具影響力的女性 </vt:lpstr>
      <vt:lpstr>投影片 53</vt:lpstr>
      <vt:lpstr>投影片 54</vt:lpstr>
      <vt:lpstr>投影片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yy</dc:creator>
  <cp:lastModifiedBy>zq </cp:lastModifiedBy>
  <cp:revision>190</cp:revision>
  <dcterms:created xsi:type="dcterms:W3CDTF">2011-02-19T15:39:06Z</dcterms:created>
  <dcterms:modified xsi:type="dcterms:W3CDTF">2012-11-10T06:09:54Z</dcterms:modified>
</cp:coreProperties>
</file>